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1" r:id="rId2"/>
    <p:sldId id="267" r:id="rId3"/>
    <p:sldId id="360" r:id="rId4"/>
    <p:sldId id="268" r:id="rId5"/>
    <p:sldId id="359" r:id="rId6"/>
    <p:sldId id="358" r:id="rId7"/>
    <p:sldId id="282" r:id="rId8"/>
    <p:sldId id="361" r:id="rId9"/>
    <p:sldId id="331" r:id="rId10"/>
    <p:sldId id="269" r:id="rId11"/>
    <p:sldId id="270" r:id="rId12"/>
    <p:sldId id="333" r:id="rId13"/>
    <p:sldId id="339" r:id="rId14"/>
    <p:sldId id="294" r:id="rId15"/>
    <p:sldId id="295" r:id="rId16"/>
    <p:sldId id="296" r:id="rId17"/>
    <p:sldId id="297" r:id="rId18"/>
    <p:sldId id="298" r:id="rId19"/>
    <p:sldId id="299" r:id="rId20"/>
    <p:sldId id="300" r:id="rId21"/>
    <p:sldId id="340" r:id="rId22"/>
    <p:sldId id="341" r:id="rId23"/>
    <p:sldId id="342" r:id="rId24"/>
    <p:sldId id="343" r:id="rId25"/>
    <p:sldId id="352" r:id="rId26"/>
    <p:sldId id="353" r:id="rId27"/>
    <p:sldId id="354" r:id="rId28"/>
    <p:sldId id="355" r:id="rId29"/>
    <p:sldId id="356" r:id="rId30"/>
    <p:sldId id="357" r:id="rId31"/>
    <p:sldId id="344" r:id="rId32"/>
    <p:sldId id="345" r:id="rId33"/>
    <p:sldId id="301" r:id="rId34"/>
    <p:sldId id="302" r:id="rId35"/>
    <p:sldId id="303" r:id="rId36"/>
    <p:sldId id="304" r:id="rId37"/>
    <p:sldId id="319" r:id="rId38"/>
    <p:sldId id="314" r:id="rId39"/>
    <p:sldId id="315" r:id="rId40"/>
    <p:sldId id="320" r:id="rId41"/>
    <p:sldId id="322" r:id="rId42"/>
    <p:sldId id="321" r:id="rId43"/>
    <p:sldId id="323" r:id="rId44"/>
    <p:sldId id="334" r:id="rId45"/>
    <p:sldId id="335" r:id="rId46"/>
    <p:sldId id="336" r:id="rId47"/>
    <p:sldId id="337" r:id="rId48"/>
    <p:sldId id="338" r:id="rId49"/>
    <p:sldId id="332" r:id="rId50"/>
    <p:sldId id="328" r:id="rId51"/>
    <p:sldId id="329" r:id="rId52"/>
    <p:sldId id="33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3" d="100"/>
          <a:sy n="193" d="100"/>
        </p:scale>
        <p:origin x="-2616" y="-104"/>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80A58-7F6A-3043-9798-D59009E5D89A}" type="datetimeFigureOut">
              <a:rPr lang="en-US" smtClean="0"/>
              <a:t>2015-01-19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410A-0716-5149-9855-FD44AFECD204}" type="slidenum">
              <a:rPr lang="en-US" smtClean="0"/>
              <a:t>‹#›</a:t>
            </a:fld>
            <a:endParaRPr lang="en-US"/>
          </a:p>
        </p:txBody>
      </p:sp>
    </p:spTree>
    <p:extLst>
      <p:ext uri="{BB962C8B-B14F-4D97-AF65-F5344CB8AC3E}">
        <p14:creationId xmlns:p14="http://schemas.microsoft.com/office/powerpoint/2010/main" val="3324504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Magic of the readiness assurance process</a:t>
            </a:r>
          </a:p>
          <a:p>
            <a:endParaRPr lang="en-US" dirty="0" smtClean="0"/>
          </a:p>
          <a:p>
            <a:r>
              <a:rPr lang="en-US" dirty="0" smtClean="0"/>
              <a:t>Bob</a:t>
            </a:r>
            <a:r>
              <a:rPr lang="en-US" baseline="0" dirty="0" smtClean="0"/>
              <a:t> Philpot – South University – “the RAP is about identifying the 10-15% of the content I actually need to talk to students about”</a:t>
            </a:r>
            <a:endParaRPr lang="en-US" dirty="0"/>
          </a:p>
        </p:txBody>
      </p:sp>
      <p:sp>
        <p:nvSpPr>
          <p:cNvPr id="4" name="Slide Number Placeholder 3"/>
          <p:cNvSpPr>
            <a:spLocks noGrp="1"/>
          </p:cNvSpPr>
          <p:nvPr>
            <p:ph type="sldNum" sz="quarter" idx="10"/>
          </p:nvPr>
        </p:nvSpPr>
        <p:spPr/>
        <p:txBody>
          <a:bodyPr/>
          <a:lstStyle/>
          <a:p>
            <a:fld id="{BBBBCEFD-22E5-B64A-B856-E238B5493574}" type="slidenum">
              <a:rPr lang="en-US" smtClean="0"/>
              <a:t>9</a:t>
            </a:fld>
            <a:endParaRPr lang="en-US"/>
          </a:p>
        </p:txBody>
      </p:sp>
    </p:spTree>
    <p:extLst>
      <p:ext uri="{BB962C8B-B14F-4D97-AF65-F5344CB8AC3E}">
        <p14:creationId xmlns:p14="http://schemas.microsoft.com/office/powerpoint/2010/main" val="142964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2015-01-19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33254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2015-01-19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5125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2015-01-19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1274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2015-01-19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6115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EDCCE-E099-8A4B-B9AC-5941DBACC1D3}" type="datetimeFigureOut">
              <a:rPr lang="en-US" smtClean="0"/>
              <a:t>2015-01-19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32002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EDCCE-E099-8A4B-B9AC-5941DBACC1D3}" type="datetimeFigureOut">
              <a:rPr lang="en-US" smtClean="0"/>
              <a:t>2015-01-19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334285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EDCCE-E099-8A4B-B9AC-5941DBACC1D3}" type="datetimeFigureOut">
              <a:rPr lang="en-US" smtClean="0"/>
              <a:t>2015-01-19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71079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EDCCE-E099-8A4B-B9AC-5941DBACC1D3}" type="datetimeFigureOut">
              <a:rPr lang="en-US" smtClean="0"/>
              <a:t>2015-01-19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92575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EDCCE-E099-8A4B-B9AC-5941DBACC1D3}" type="datetimeFigureOut">
              <a:rPr lang="en-US" smtClean="0"/>
              <a:t>2015-01-19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66814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EDCCE-E099-8A4B-B9AC-5941DBACC1D3}" type="datetimeFigureOut">
              <a:rPr lang="en-US" smtClean="0"/>
              <a:t>2015-01-19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72245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EDCCE-E099-8A4B-B9AC-5941DBACC1D3}" type="datetimeFigureOut">
              <a:rPr lang="en-US" smtClean="0"/>
              <a:t>2015-01-19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872386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EDCCE-E099-8A4B-B9AC-5941DBACC1D3}" type="datetimeFigureOut">
              <a:rPr lang="en-US" smtClean="0"/>
              <a:t>2015-01-19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04724-4F5A-4C4B-BA37-4383E8BA28BE}" type="slidenum">
              <a:rPr lang="en-US" smtClean="0"/>
              <a:t>‹#›</a:t>
            </a:fld>
            <a:endParaRPr lang="en-US"/>
          </a:p>
        </p:txBody>
      </p:sp>
    </p:spTree>
    <p:extLst>
      <p:ext uri="{BB962C8B-B14F-4D97-AF65-F5344CB8AC3E}">
        <p14:creationId xmlns:p14="http://schemas.microsoft.com/office/powerpoint/2010/main" val="80172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1.docx"/><Relationship Id="rId5"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02 at 2.2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54" y="740792"/>
            <a:ext cx="7818043" cy="3622995"/>
          </a:xfrm>
          <a:prstGeom prst="rect">
            <a:avLst/>
          </a:prstGeom>
        </p:spPr>
      </p:pic>
    </p:spTree>
    <p:extLst>
      <p:ext uri="{BB962C8B-B14F-4D97-AF65-F5344CB8AC3E}">
        <p14:creationId xmlns:p14="http://schemas.microsoft.com/office/powerpoint/2010/main" val="2117957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21" y="933479"/>
            <a:ext cx="3157415" cy="4253956"/>
          </a:xfrm>
          <a:prstGeom prst="rect">
            <a:avLst/>
          </a:prstGeom>
        </p:spPr>
      </p:pic>
    </p:spTree>
    <p:extLst>
      <p:ext uri="{BB962C8B-B14F-4D97-AF65-F5344CB8AC3E}">
        <p14:creationId xmlns:p14="http://schemas.microsoft.com/office/powerpoint/2010/main" val="177516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683575" y="5457675"/>
            <a:ext cx="4089617" cy="461665"/>
          </a:xfrm>
          <a:prstGeom prst="rect">
            <a:avLst/>
          </a:prstGeom>
          <a:noFill/>
        </p:spPr>
        <p:txBody>
          <a:bodyPr wrap="square" rtlCol="0">
            <a:spAutoFit/>
          </a:bodyPr>
          <a:lstStyle/>
          <a:p>
            <a:pPr algn="ctr"/>
            <a:r>
              <a:rPr lang="en-US" sz="2400" b="1" dirty="0" smtClean="0"/>
              <a:t>Simultaneous Reporting</a:t>
            </a:r>
            <a:endParaRPr lang="en-US" sz="2400" b="1" dirty="0"/>
          </a:p>
        </p:txBody>
      </p:sp>
    </p:spTree>
    <p:extLst>
      <p:ext uri="{BB962C8B-B14F-4D97-AF65-F5344CB8AC3E}">
        <p14:creationId xmlns:p14="http://schemas.microsoft.com/office/powerpoint/2010/main" val="6344453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358" y="2454027"/>
            <a:ext cx="5001171" cy="1569660"/>
          </a:xfrm>
          <a:prstGeom prst="rect">
            <a:avLst/>
          </a:prstGeom>
          <a:noFill/>
        </p:spPr>
        <p:txBody>
          <a:bodyPr wrap="square" rtlCol="0">
            <a:spAutoFit/>
          </a:bodyPr>
          <a:lstStyle/>
          <a:p>
            <a:pPr algn="ctr"/>
            <a:r>
              <a:rPr lang="en-US" sz="4800" dirty="0" smtClean="0"/>
              <a:t>Applications and Reporting Options</a:t>
            </a:r>
            <a:endParaRPr lang="en-US" sz="4800" dirty="0"/>
          </a:p>
        </p:txBody>
      </p:sp>
    </p:spTree>
    <p:extLst>
      <p:ext uri="{BB962C8B-B14F-4D97-AF65-F5344CB8AC3E}">
        <p14:creationId xmlns:p14="http://schemas.microsoft.com/office/powerpoint/2010/main" val="265798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683575" y="5457675"/>
            <a:ext cx="4089617" cy="461665"/>
          </a:xfrm>
          <a:prstGeom prst="rect">
            <a:avLst/>
          </a:prstGeom>
          <a:noFill/>
        </p:spPr>
        <p:txBody>
          <a:bodyPr wrap="square" rtlCol="0">
            <a:spAutoFit/>
          </a:bodyPr>
          <a:lstStyle/>
          <a:p>
            <a:pPr algn="ctr"/>
            <a:r>
              <a:rPr lang="en-US" sz="2400" b="1" dirty="0" smtClean="0"/>
              <a:t>Simultaneous Reporting</a:t>
            </a:r>
            <a:endParaRPr lang="en-US" sz="2400" b="1" dirty="0"/>
          </a:p>
        </p:txBody>
      </p:sp>
    </p:spTree>
    <p:extLst>
      <p:ext uri="{BB962C8B-B14F-4D97-AF65-F5344CB8AC3E}">
        <p14:creationId xmlns:p14="http://schemas.microsoft.com/office/powerpoint/2010/main" val="39868019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789096"/>
            <a:ext cx="8048625" cy="4708981"/>
          </a:xfrm>
          <a:prstGeom prst="rect">
            <a:avLst/>
          </a:prstGeom>
        </p:spPr>
        <p:txBody>
          <a:bodyPr wrap="square">
            <a:spAutoFit/>
          </a:bodyPr>
          <a:lstStyle/>
          <a:p>
            <a:pPr>
              <a:lnSpc>
                <a:spcPct val="150000"/>
              </a:lnSpc>
            </a:pPr>
            <a:r>
              <a:rPr lang="en-US" sz="2000" dirty="0" smtClean="0"/>
              <a:t>A </a:t>
            </a:r>
            <a:r>
              <a:rPr lang="en-US" sz="2000" dirty="0"/>
              <a:t>pharmaceutical company wants to determine whether a sleeping pill is effective. They randomly assign individuals either to take a sleeping pill or to take a placebo. They compare the amount of time participants are asleep. They hypothesize the sleeping pill group will sleep longer than the placebo group. </a:t>
            </a:r>
            <a:endParaRPr lang="en-US" sz="2000" dirty="0" smtClean="0"/>
          </a:p>
          <a:p>
            <a:pPr>
              <a:lnSpc>
                <a:spcPct val="150000"/>
              </a:lnSpc>
            </a:pPr>
            <a:endParaRPr lang="en-US" sz="2000" dirty="0"/>
          </a:p>
          <a:p>
            <a:pPr lvl="1"/>
            <a:r>
              <a:rPr lang="en-US" sz="2000" dirty="0"/>
              <a:t>a.	Chi-square goodness of fit </a:t>
            </a:r>
            <a:r>
              <a:rPr lang="en-US" sz="2000" dirty="0" smtClean="0"/>
              <a:t>test</a:t>
            </a:r>
            <a:br>
              <a:rPr lang="en-US" sz="2000" dirty="0" smtClean="0"/>
            </a:br>
            <a:endParaRPr lang="en-US" sz="2000" dirty="0"/>
          </a:p>
          <a:p>
            <a:pPr lvl="1"/>
            <a:r>
              <a:rPr lang="en-US" sz="2000" dirty="0"/>
              <a:t>b.	Contingency table analysis (chi-square test of independence</a:t>
            </a:r>
            <a:r>
              <a:rPr lang="en-US" sz="2000" dirty="0" smtClean="0"/>
              <a:t>)</a:t>
            </a:r>
            <a:br>
              <a:rPr lang="en-US" sz="2000" dirty="0" smtClean="0"/>
            </a:br>
            <a:endParaRPr lang="en-US" sz="2000" dirty="0"/>
          </a:p>
          <a:p>
            <a:pPr lvl="1"/>
            <a:r>
              <a:rPr lang="en-US" sz="2000" dirty="0"/>
              <a:t>c.	This can’t be analyzed using a chi-square!</a:t>
            </a:r>
            <a:r>
              <a:rPr lang="en-US" sz="2000" dirty="0" smtClean="0"/>
              <a:t>!</a:t>
            </a:r>
            <a:br>
              <a:rPr lang="en-US" sz="2000" dirty="0" smtClean="0"/>
            </a:br>
            <a:endParaRPr lang="en-US" sz="2000" dirty="0"/>
          </a:p>
        </p:txBody>
      </p:sp>
      <p:sp>
        <p:nvSpPr>
          <p:cNvPr id="3" name="TextBox 2"/>
          <p:cNvSpPr txBox="1"/>
          <p:nvPr/>
        </p:nvSpPr>
        <p:spPr>
          <a:xfrm>
            <a:off x="6683375" y="6318250"/>
            <a:ext cx="2289772" cy="369332"/>
          </a:xfrm>
          <a:prstGeom prst="rect">
            <a:avLst/>
          </a:prstGeom>
          <a:noFill/>
        </p:spPr>
        <p:txBody>
          <a:bodyPr wrap="none" rtlCol="0">
            <a:spAutoFit/>
          </a:bodyPr>
          <a:lstStyle/>
          <a:p>
            <a:r>
              <a:rPr lang="en-US" dirty="0" smtClean="0">
                <a:solidFill>
                  <a:schemeClr val="bg1">
                    <a:lumMod val="65000"/>
                  </a:schemeClr>
                </a:solidFill>
              </a:rPr>
              <a:t>Source: Marie Thomas</a:t>
            </a:r>
            <a:endParaRPr lang="en-US" dirty="0">
              <a:solidFill>
                <a:schemeClr val="bg1">
                  <a:lumMod val="65000"/>
                </a:schemeClr>
              </a:solidFill>
            </a:endParaRPr>
          </a:p>
        </p:txBody>
      </p:sp>
    </p:spTree>
    <p:extLst>
      <p:ext uri="{BB962C8B-B14F-4D97-AF65-F5344CB8AC3E}">
        <p14:creationId xmlns:p14="http://schemas.microsoft.com/office/powerpoint/2010/main" val="210405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158831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456" y="773740"/>
            <a:ext cx="8207562" cy="4579100"/>
          </a:xfrm>
          <a:prstGeom prst="rect">
            <a:avLst/>
          </a:prstGeom>
        </p:spPr>
        <p:txBody>
          <a:bodyPr wrap="square">
            <a:spAutoFit/>
          </a:bodyPr>
          <a:lstStyle/>
          <a:p>
            <a:pPr>
              <a:lnSpc>
                <a:spcPct val="93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Calibri" charset="0"/>
                <a:ea typeface="ＭＳ Ｐゴシック" charset="0"/>
                <a:cs typeface="ＭＳ Ｐゴシック" charset="0"/>
              </a:rPr>
              <a:t>The </a:t>
            </a:r>
            <a:r>
              <a:rPr lang="en-GB" sz="2400" dirty="0">
                <a:latin typeface="Calibri" charset="0"/>
                <a:ea typeface="ＭＳ Ｐゴシック" charset="0"/>
                <a:cs typeface="ＭＳ Ｐゴシック" charset="0"/>
              </a:rPr>
              <a:t>blood was drawn from the men in the fed state. Which one of the statements below provides the best support for their being in the fed state?</a:t>
            </a:r>
          </a:p>
          <a:p>
            <a:pPr marL="530225" indent="-530225">
              <a:lnSpc>
                <a:spcPct val="90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a:latin typeface="Calibri" charset="0"/>
                <a:ea typeface="ＭＳ Ｐゴシック" charset="0"/>
                <a:cs typeface="ＭＳ Ｐゴシック" charset="0"/>
              </a:rPr>
              <a:t>	</a:t>
            </a: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A. Glucagon levels in the men are too high to indicate the fasted state. </a:t>
            </a:r>
            <a:r>
              <a:rPr lang="en-GB" dirty="0" smtClean="0">
                <a:latin typeface="Calibri" charset="0"/>
                <a:ea typeface="ＭＳ Ｐゴシック" charset="0"/>
              </a:rPr>
              <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B. Glucose levels in the men are the strongest indicators of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C. The observed levels of liver synthesized plasma proteins albumin and transferrin are diagnostic for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US"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D. Low levels of free fatty acids and ketone bodies (acetoacetate and </a:t>
            </a:r>
            <a:r>
              <a:rPr lang="en-GB" dirty="0">
                <a:latin typeface="Symbol" charset="0"/>
                <a:ea typeface="ＭＳ Ｐゴシック" charset="0"/>
              </a:rPr>
              <a:t></a:t>
            </a:r>
            <a:r>
              <a:rPr lang="en-GB" dirty="0">
                <a:latin typeface="Calibri" charset="0"/>
                <a:ea typeface="ＭＳ Ｐゴシック" charset="0"/>
              </a:rPr>
              <a:t>-OH butyrate) coupled with relatively high levels of insulin suggest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E. The RQ near 1 rules out vigorous exercise and must be related to the fed state.</a:t>
            </a:r>
          </a:p>
        </p:txBody>
      </p:sp>
    </p:spTree>
    <p:extLst>
      <p:ext uri="{BB962C8B-B14F-4D97-AF65-F5344CB8AC3E}">
        <p14:creationId xmlns:p14="http://schemas.microsoft.com/office/powerpoint/2010/main" val="232337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1" y="870074"/>
            <a:ext cx="5227621" cy="4049566"/>
          </a:xfrm>
          <a:prstGeom prst="rect">
            <a:avLst/>
          </a:prstGeom>
        </p:spPr>
      </p:pic>
      <p:sp>
        <p:nvSpPr>
          <p:cNvPr id="3" name="TextBox 2"/>
          <p:cNvSpPr txBox="1"/>
          <p:nvPr/>
        </p:nvSpPr>
        <p:spPr>
          <a:xfrm>
            <a:off x="2411438" y="5359407"/>
            <a:ext cx="4391993" cy="461665"/>
          </a:xfrm>
          <a:prstGeom prst="rect">
            <a:avLst/>
          </a:prstGeom>
          <a:noFill/>
        </p:spPr>
        <p:txBody>
          <a:bodyPr wrap="square" rtlCol="0">
            <a:spAutoFit/>
          </a:bodyPr>
          <a:lstStyle/>
          <a:p>
            <a:pPr algn="ctr"/>
            <a:r>
              <a:rPr lang="en-US" sz="2400" b="1" dirty="0" smtClean="0"/>
              <a:t>Small Whiteboards</a:t>
            </a:r>
            <a:endParaRPr lang="en-US" sz="2400" b="1" dirty="0"/>
          </a:p>
        </p:txBody>
      </p:sp>
    </p:spTree>
    <p:extLst>
      <p:ext uri="{BB962C8B-B14F-4D97-AF65-F5344CB8AC3E}">
        <p14:creationId xmlns:p14="http://schemas.microsoft.com/office/powerpoint/2010/main" val="26763622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2677656"/>
          </a:xfrm>
          <a:prstGeom prst="rect">
            <a:avLst/>
          </a:prstGeom>
        </p:spPr>
        <p:txBody>
          <a:bodyPr wrap="square">
            <a:spAutoFit/>
          </a:bodyPr>
          <a:lstStyle/>
          <a:p>
            <a:r>
              <a:rPr lang="en-US" sz="2400" dirty="0" smtClean="0"/>
              <a:t>A patient come into emergency with the following symptoms... </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223607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25" y="1283448"/>
            <a:ext cx="7038912"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24720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02 at 2.25.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276" y="876857"/>
            <a:ext cx="3465110" cy="4490109"/>
          </a:xfrm>
          <a:prstGeom prst="rect">
            <a:avLst/>
          </a:prstGeom>
        </p:spPr>
      </p:pic>
    </p:spTree>
    <p:extLst>
      <p:ext uri="{BB962C8B-B14F-4D97-AF65-F5344CB8AC3E}">
        <p14:creationId xmlns:p14="http://schemas.microsoft.com/office/powerpoint/2010/main" val="3001924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24" y="432318"/>
            <a:ext cx="4744390" cy="5014699"/>
          </a:xfrm>
          <a:prstGeom prst="rect">
            <a:avLst/>
          </a:prstGeom>
        </p:spPr>
      </p:pic>
      <p:sp>
        <p:nvSpPr>
          <p:cNvPr id="3" name="TextBox 2"/>
          <p:cNvSpPr txBox="1"/>
          <p:nvPr/>
        </p:nvSpPr>
        <p:spPr>
          <a:xfrm>
            <a:off x="3458660" y="5728228"/>
            <a:ext cx="2850692" cy="369332"/>
          </a:xfrm>
          <a:prstGeom prst="rect">
            <a:avLst/>
          </a:prstGeom>
          <a:noFill/>
        </p:spPr>
        <p:txBody>
          <a:bodyPr wrap="square" rtlCol="0">
            <a:spAutoFit/>
          </a:bodyPr>
          <a:lstStyle/>
          <a:p>
            <a:pPr algn="ctr"/>
            <a:r>
              <a:rPr lang="en-US" b="1" dirty="0" smtClean="0"/>
              <a:t>Push Pin in Map</a:t>
            </a:r>
            <a:endParaRPr lang="en-US" b="1" dirty="0"/>
          </a:p>
        </p:txBody>
      </p:sp>
    </p:spTree>
    <p:extLst>
      <p:ext uri="{BB962C8B-B14F-4D97-AF65-F5344CB8AC3E}">
        <p14:creationId xmlns:p14="http://schemas.microsoft.com/office/powerpoint/2010/main" val="156660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11566"/>
          </a:xfrm>
          <a:prstGeom prst="rect">
            <a:avLst/>
          </a:prstGeom>
        </p:spPr>
      </p:pic>
    </p:spTree>
    <p:extLst>
      <p:ext uri="{BB962C8B-B14F-4D97-AF65-F5344CB8AC3E}">
        <p14:creationId xmlns:p14="http://schemas.microsoft.com/office/powerpoint/2010/main" val="419715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428"/>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095362" cy="6858000"/>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57455"/>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6342195"/>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49216"/>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3 at 9.25.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9144000" cy="6431387"/>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4" y="324240"/>
            <a:ext cx="8645485" cy="5932156"/>
          </a:xfrm>
          <a:prstGeom prst="rect">
            <a:avLst/>
          </a:prstGeom>
        </p:spPr>
      </p:pic>
      <p:sp>
        <p:nvSpPr>
          <p:cNvPr id="3" name="TextBox 2"/>
          <p:cNvSpPr txBox="1"/>
          <p:nvPr/>
        </p:nvSpPr>
        <p:spPr>
          <a:xfrm>
            <a:off x="243960" y="6414912"/>
            <a:ext cx="1887099" cy="369332"/>
          </a:xfrm>
          <a:prstGeom prst="rect">
            <a:avLst/>
          </a:prstGeom>
          <a:noFill/>
        </p:spPr>
        <p:txBody>
          <a:bodyPr wrap="square" rtlCol="0">
            <a:spAutoFit/>
          </a:bodyPr>
          <a:lstStyle/>
          <a:p>
            <a:r>
              <a:rPr lang="en-US" dirty="0" smtClean="0"/>
              <a:t>Excel - Part 1</a:t>
            </a:r>
            <a:endParaRPr lang="en-US" dirty="0"/>
          </a:p>
        </p:txBody>
      </p:sp>
    </p:spTree>
    <p:extLst>
      <p:ext uri="{BB962C8B-B14F-4D97-AF65-F5344CB8AC3E}">
        <p14:creationId xmlns:p14="http://schemas.microsoft.com/office/powerpoint/2010/main" val="68007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8" y="432319"/>
            <a:ext cx="8172446" cy="6000278"/>
          </a:xfrm>
          <a:prstGeom prst="rect">
            <a:avLst/>
          </a:prstGeom>
        </p:spPr>
      </p:pic>
      <p:sp>
        <p:nvSpPr>
          <p:cNvPr id="3" name="TextBox 2"/>
          <p:cNvSpPr txBox="1"/>
          <p:nvPr/>
        </p:nvSpPr>
        <p:spPr>
          <a:xfrm>
            <a:off x="243960" y="6414912"/>
            <a:ext cx="1887099" cy="369332"/>
          </a:xfrm>
          <a:prstGeom prst="rect">
            <a:avLst/>
          </a:prstGeom>
          <a:noFill/>
        </p:spPr>
        <p:txBody>
          <a:bodyPr wrap="square" rtlCol="0">
            <a:spAutoFit/>
          </a:bodyPr>
          <a:lstStyle/>
          <a:p>
            <a:r>
              <a:rPr lang="en-US" dirty="0" smtClean="0"/>
              <a:t>Excel - Part 2</a:t>
            </a:r>
            <a:endParaRPr lang="en-US" dirty="0"/>
          </a:p>
        </p:txBody>
      </p:sp>
    </p:spTree>
    <p:extLst>
      <p:ext uri="{BB962C8B-B14F-4D97-AF65-F5344CB8AC3E}">
        <p14:creationId xmlns:p14="http://schemas.microsoft.com/office/powerpoint/2010/main" val="62165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k.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33256" y="487947"/>
            <a:ext cx="8039100" cy="6122737"/>
          </a:xfrm>
          <a:prstGeom prst="rect">
            <a:avLst/>
          </a:prstGeom>
        </p:spPr>
      </p:pic>
    </p:spTree>
    <p:extLst>
      <p:ext uri="{BB962C8B-B14F-4D97-AF65-F5344CB8AC3E}">
        <p14:creationId xmlns:p14="http://schemas.microsoft.com/office/powerpoint/2010/main" val="2592989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914" y="4500672"/>
            <a:ext cx="6410680" cy="1477328"/>
          </a:xfrm>
          <a:prstGeom prst="rect">
            <a:avLst/>
          </a:prstGeom>
        </p:spPr>
        <p:txBody>
          <a:bodyPr wrap="square">
            <a:spAutoFit/>
          </a:bodyPr>
          <a:lstStyle/>
          <a:p>
            <a:pPr>
              <a:spcBef>
                <a:spcPct val="50000"/>
              </a:spcBef>
            </a:pPr>
            <a:r>
              <a:rPr lang="en-US" b="1" dirty="0" smtClean="0"/>
              <a:t>Excel Reporting</a:t>
            </a:r>
            <a:endParaRPr lang="en-US" b="1" dirty="0"/>
          </a:p>
          <a:p>
            <a:pPr>
              <a:spcBef>
                <a:spcPct val="50000"/>
              </a:spcBef>
            </a:pPr>
            <a:r>
              <a:rPr lang="en-US" dirty="0" smtClean="0"/>
              <a:t>Instructor enters numerical positions then displays all at once</a:t>
            </a:r>
            <a:endParaRPr lang="en-US" dirty="0"/>
          </a:p>
          <a:p>
            <a:pPr>
              <a:spcBef>
                <a:spcPct val="50000"/>
              </a:spcBef>
            </a:pPr>
            <a:r>
              <a:rPr lang="en-US" dirty="0"/>
              <a:t>One page summary– principles and approach and not calculations   (16 </a:t>
            </a:r>
            <a:r>
              <a:rPr lang="en-US" dirty="0" err="1"/>
              <a:t>pt</a:t>
            </a:r>
            <a:r>
              <a:rPr lang="en-US" dirty="0"/>
              <a:t> font or bigger) </a:t>
            </a:r>
          </a:p>
        </p:txBody>
      </p:sp>
      <p:graphicFrame>
        <p:nvGraphicFramePr>
          <p:cNvPr id="5" name="Object 2"/>
          <p:cNvGraphicFramePr>
            <a:graphicFrameLocks noChangeAspect="1"/>
          </p:cNvGraphicFramePr>
          <p:nvPr>
            <p:extLst>
              <p:ext uri="{D42A27DB-BD31-4B8C-83A1-F6EECF244321}">
                <p14:modId xmlns:p14="http://schemas.microsoft.com/office/powerpoint/2010/main" val="1025156603"/>
              </p:ext>
            </p:extLst>
          </p:nvPr>
        </p:nvGraphicFramePr>
        <p:xfrm>
          <a:off x="1487255" y="276711"/>
          <a:ext cx="5791200" cy="4137025"/>
        </p:xfrm>
        <a:graphic>
          <a:graphicData uri="http://schemas.openxmlformats.org/presentationml/2006/ole">
            <mc:AlternateContent xmlns:mc="http://schemas.openxmlformats.org/markup-compatibility/2006">
              <mc:Choice xmlns:v="urn:schemas-microsoft-com:vml" Requires="v">
                <p:oleObj spid="_x0000_s3078" name="Chart" r:id="rId4" imgW="9534483" imgH="5009987" progId="Excel.Chart.8">
                  <p:embed/>
                </p:oleObj>
              </mc:Choice>
              <mc:Fallback>
                <p:oleObj name="Chart" r:id="rId4" imgW="9534483" imgH="500998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255" y="276711"/>
                        <a:ext cx="5791200" cy="413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TextBox 5"/>
          <p:cNvSpPr txBox="1"/>
          <p:nvPr/>
        </p:nvSpPr>
        <p:spPr>
          <a:xfrm>
            <a:off x="243960" y="6414912"/>
            <a:ext cx="1887099" cy="369332"/>
          </a:xfrm>
          <a:prstGeom prst="rect">
            <a:avLst/>
          </a:prstGeom>
          <a:noFill/>
        </p:spPr>
        <p:txBody>
          <a:bodyPr wrap="square" rtlCol="0">
            <a:spAutoFit/>
          </a:bodyPr>
          <a:lstStyle/>
          <a:p>
            <a:r>
              <a:rPr lang="en-US" dirty="0" smtClean="0"/>
              <a:t>Excel – Part 3</a:t>
            </a:r>
            <a:endParaRPr lang="en-US" dirty="0"/>
          </a:p>
        </p:txBody>
      </p:sp>
    </p:spTree>
    <p:extLst>
      <p:ext uri="{BB962C8B-B14F-4D97-AF65-F5344CB8AC3E}">
        <p14:creationId xmlns:p14="http://schemas.microsoft.com/office/powerpoint/2010/main" val="29895713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12369512"/>
              </p:ext>
            </p:extLst>
          </p:nvPr>
        </p:nvGraphicFramePr>
        <p:xfrm>
          <a:off x="1524000" y="717550"/>
          <a:ext cx="6096000" cy="5422900"/>
        </p:xfrm>
        <a:graphic>
          <a:graphicData uri="http://schemas.openxmlformats.org/presentationml/2006/ole">
            <mc:AlternateContent xmlns:mc="http://schemas.openxmlformats.org/markup-compatibility/2006">
              <mc:Choice xmlns:v="urn:schemas-microsoft-com:vml" Requires="v">
                <p:oleObj spid="_x0000_s2055" name="Document" r:id="rId4" imgW="6096000" imgH="5422900" progId="Word.Document.12">
                  <p:embed/>
                </p:oleObj>
              </mc:Choice>
              <mc:Fallback>
                <p:oleObj name="Document" r:id="rId4" imgW="6096000" imgH="5422900" progId="Word.Document.12">
                  <p:embed/>
                  <p:pic>
                    <p:nvPicPr>
                      <p:cNvPr id="0" name=""/>
                      <p:cNvPicPr/>
                      <p:nvPr/>
                    </p:nvPicPr>
                    <p:blipFill>
                      <a:blip r:embed="rId5"/>
                      <a:stretch>
                        <a:fillRect/>
                      </a:stretch>
                    </p:blipFill>
                    <p:spPr>
                      <a:xfrm>
                        <a:off x="1524000" y="717550"/>
                        <a:ext cx="6096000" cy="5422900"/>
                      </a:xfrm>
                      <a:prstGeom prst="rect">
                        <a:avLst/>
                      </a:prstGeom>
                    </p:spPr>
                  </p:pic>
                </p:oleObj>
              </mc:Fallback>
            </mc:AlternateContent>
          </a:graphicData>
        </a:graphic>
      </p:graphicFrame>
    </p:spTree>
    <p:extLst>
      <p:ext uri="{BB962C8B-B14F-4D97-AF65-F5344CB8AC3E}">
        <p14:creationId xmlns:p14="http://schemas.microsoft.com/office/powerpoint/2010/main" val="2822133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30.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13" y="256689"/>
            <a:ext cx="8814239" cy="6261412"/>
          </a:xfrm>
          <a:prstGeom prst="rect">
            <a:avLst/>
          </a:prstGeom>
          <a:ln>
            <a:solidFill>
              <a:schemeClr val="tx1"/>
            </a:solidFill>
          </a:ln>
        </p:spPr>
      </p:pic>
    </p:spTree>
    <p:extLst>
      <p:ext uri="{BB962C8B-B14F-4D97-AF65-F5344CB8AC3E}">
        <p14:creationId xmlns:p14="http://schemas.microsoft.com/office/powerpoint/2010/main" val="282213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465" y="1075806"/>
            <a:ext cx="6586315" cy="3046988"/>
          </a:xfrm>
          <a:prstGeom prst="rect">
            <a:avLst/>
          </a:prstGeom>
        </p:spPr>
        <p:txBody>
          <a:bodyPr wrap="square">
            <a:spAutoFit/>
          </a:bodyPr>
          <a:lstStyle/>
          <a:p>
            <a:r>
              <a:rPr lang="en-US" sz="2400" dirty="0"/>
              <a:t>The </a:t>
            </a:r>
            <a:r>
              <a:rPr lang="en-US" sz="2400" dirty="0" smtClean="0"/>
              <a:t>next example is </a:t>
            </a:r>
            <a:r>
              <a:rPr lang="en-US" sz="2400" dirty="0"/>
              <a:t>from a course in earth and ocean sciences (Jones, 2009). 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Tree>
    <p:extLst>
      <p:ext uri="{BB962C8B-B14F-4D97-AF65-F5344CB8AC3E}">
        <p14:creationId xmlns:p14="http://schemas.microsoft.com/office/powerpoint/2010/main" val="257087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581765" y="6108777"/>
            <a:ext cx="3840788" cy="461665"/>
          </a:xfrm>
          <a:prstGeom prst="rect">
            <a:avLst/>
          </a:prstGeom>
          <a:noFill/>
        </p:spPr>
        <p:txBody>
          <a:bodyPr wrap="square" rtlCol="0">
            <a:spAutoFit/>
          </a:bodyPr>
          <a:lstStyle/>
          <a:p>
            <a:pPr algn="ctr"/>
            <a:r>
              <a:rPr lang="en-US" sz="2400" b="1" dirty="0" smtClean="0"/>
              <a:t>Stacked Overheads</a:t>
            </a:r>
            <a:endParaRPr lang="en-US" sz="2400" b="1" dirty="0"/>
          </a:p>
        </p:txBody>
      </p:sp>
      <p:sp>
        <p:nvSpPr>
          <p:cNvPr id="7" name="Rectangle 6"/>
          <p:cNvSpPr/>
          <p:nvPr/>
        </p:nvSpPr>
        <p:spPr>
          <a:xfrm>
            <a:off x="1175402" y="4349458"/>
            <a:ext cx="6586315" cy="1477328"/>
          </a:xfrm>
          <a:prstGeom prst="rect">
            <a:avLst/>
          </a:prstGeom>
        </p:spPr>
        <p:txBody>
          <a:bodyPr wrap="square">
            <a:spAutoFit/>
          </a:bodyPr>
          <a:lstStyle/>
          <a:p>
            <a:r>
              <a:rPr lang="en-US" dirty="0" smtClean="0"/>
              <a:t>The </a:t>
            </a:r>
            <a:r>
              <a:rPr lang="en-US" dirty="0"/>
              <a:t>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smtClean="0">
                <a:solidFill>
                  <a:schemeClr val="bg1">
                    <a:lumMod val="65000"/>
                  </a:schemeClr>
                </a:solidFill>
              </a:rPr>
              <a:t>Jones</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20583820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54" y="740792"/>
            <a:ext cx="2969120" cy="4225007"/>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1</a:t>
            </a:r>
            <a:endParaRPr lang="en-US" sz="2400" b="1" dirty="0"/>
          </a:p>
        </p:txBody>
      </p:sp>
    </p:spTree>
    <p:extLst>
      <p:ext uri="{BB962C8B-B14F-4D97-AF65-F5344CB8AC3E}">
        <p14:creationId xmlns:p14="http://schemas.microsoft.com/office/powerpoint/2010/main" val="2376754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752" y="672759"/>
            <a:ext cx="3917181" cy="4573261"/>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2</a:t>
            </a:r>
            <a:endParaRPr lang="en-US" sz="2400" b="1" dirty="0"/>
          </a:p>
        </p:txBody>
      </p:sp>
      <p:sp>
        <p:nvSpPr>
          <p:cNvPr id="4" name="TextBox 3"/>
          <p:cNvSpPr txBox="1"/>
          <p:nvPr/>
        </p:nvSpPr>
        <p:spPr>
          <a:xfrm>
            <a:off x="2577745" y="5790836"/>
            <a:ext cx="3681412" cy="369332"/>
          </a:xfrm>
          <a:prstGeom prst="rect">
            <a:avLst/>
          </a:prstGeom>
          <a:noFill/>
        </p:spPr>
        <p:txBody>
          <a:bodyPr wrap="square" rtlCol="0">
            <a:spAutoFit/>
          </a:bodyPr>
          <a:lstStyle/>
          <a:p>
            <a:pPr algn="ctr"/>
            <a:r>
              <a:rPr lang="en-US" i="1" dirty="0" smtClean="0">
                <a:solidFill>
                  <a:schemeClr val="bg1">
                    <a:lumMod val="50000"/>
                  </a:schemeClr>
                </a:solidFill>
              </a:rPr>
              <a:t>Pick Me or </a:t>
            </a:r>
            <a:r>
              <a:rPr lang="en-US" i="1" dirty="0" err="1" smtClean="0">
                <a:solidFill>
                  <a:schemeClr val="bg1">
                    <a:lumMod val="50000"/>
                  </a:schemeClr>
                </a:solidFill>
              </a:rPr>
              <a:t>YouSpin</a:t>
            </a:r>
            <a:r>
              <a:rPr lang="en-US" i="1" dirty="0" smtClean="0">
                <a:solidFill>
                  <a:schemeClr val="bg1">
                    <a:lumMod val="50000"/>
                  </a:schemeClr>
                </a:solidFill>
              </a:rPr>
              <a:t> for iPhone</a:t>
            </a:r>
            <a:endParaRPr lang="en-US" i="1" dirty="0">
              <a:solidFill>
                <a:schemeClr val="bg1">
                  <a:lumMod val="50000"/>
                </a:schemeClr>
              </a:solidFill>
            </a:endParaRPr>
          </a:p>
        </p:txBody>
      </p:sp>
    </p:spTree>
    <p:extLst>
      <p:ext uri="{BB962C8B-B14F-4D97-AF65-F5344CB8AC3E}">
        <p14:creationId xmlns:p14="http://schemas.microsoft.com/office/powerpoint/2010/main" val="36868507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9.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438" y="937327"/>
            <a:ext cx="4717724" cy="4004189"/>
          </a:xfrm>
          <a:prstGeom prst="rect">
            <a:avLst/>
          </a:prstGeom>
        </p:spPr>
      </p:pic>
      <p:sp>
        <p:nvSpPr>
          <p:cNvPr id="4" name="TextBox 3"/>
          <p:cNvSpPr txBox="1"/>
          <p:nvPr/>
        </p:nvSpPr>
        <p:spPr>
          <a:xfrm>
            <a:off x="3069104" y="5177988"/>
            <a:ext cx="2706253" cy="461665"/>
          </a:xfrm>
          <a:prstGeom prst="rect">
            <a:avLst/>
          </a:prstGeom>
          <a:noFill/>
        </p:spPr>
        <p:txBody>
          <a:bodyPr wrap="square" rtlCol="0">
            <a:spAutoFit/>
          </a:bodyPr>
          <a:lstStyle/>
          <a:p>
            <a:pPr algn="ctr"/>
            <a:r>
              <a:rPr lang="en-US" sz="2400" b="1" dirty="0" smtClean="0"/>
              <a:t>Hot Seat 3</a:t>
            </a:r>
            <a:endParaRPr lang="en-US" sz="2400" b="1" dirty="0"/>
          </a:p>
        </p:txBody>
      </p:sp>
    </p:spTree>
    <p:extLst>
      <p:ext uri="{BB962C8B-B14F-4D97-AF65-F5344CB8AC3E}">
        <p14:creationId xmlns:p14="http://schemas.microsoft.com/office/powerpoint/2010/main" val="3122274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1.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88" y="369289"/>
            <a:ext cx="6944588" cy="5180985"/>
          </a:xfrm>
          <a:prstGeom prst="rect">
            <a:avLst/>
          </a:prstGeom>
        </p:spPr>
      </p:pic>
      <p:sp>
        <p:nvSpPr>
          <p:cNvPr id="3" name="TextBox 2"/>
          <p:cNvSpPr txBox="1"/>
          <p:nvPr/>
        </p:nvSpPr>
        <p:spPr>
          <a:xfrm>
            <a:off x="2125581" y="5782718"/>
            <a:ext cx="5120106" cy="830997"/>
          </a:xfrm>
          <a:prstGeom prst="rect">
            <a:avLst/>
          </a:prstGeom>
          <a:noFill/>
        </p:spPr>
        <p:txBody>
          <a:bodyPr wrap="square" rtlCol="0">
            <a:spAutoFit/>
          </a:bodyPr>
          <a:lstStyle/>
          <a:p>
            <a:pPr algn="ctr"/>
            <a:r>
              <a:rPr lang="en-US" sz="2400" b="1" dirty="0" smtClean="0"/>
              <a:t>Gallery Walk 1</a:t>
            </a:r>
          </a:p>
          <a:p>
            <a:pPr algn="ctr"/>
            <a:r>
              <a:rPr lang="en-US" sz="2400" i="1" dirty="0" smtClean="0"/>
              <a:t>Teams complete detailed worksheet</a:t>
            </a:r>
            <a:endParaRPr lang="en-US" sz="2400" i="1" dirty="0"/>
          </a:p>
        </p:txBody>
      </p:sp>
    </p:spTree>
    <p:extLst>
      <p:ext uri="{BB962C8B-B14F-4D97-AF65-F5344CB8AC3E}">
        <p14:creationId xmlns:p14="http://schemas.microsoft.com/office/powerpoint/2010/main" val="36042023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0185" y="5551885"/>
            <a:ext cx="3545343" cy="461665"/>
          </a:xfrm>
          <a:prstGeom prst="rect">
            <a:avLst/>
          </a:prstGeom>
          <a:noFill/>
        </p:spPr>
        <p:txBody>
          <a:bodyPr wrap="square" rtlCol="0">
            <a:spAutoFit/>
          </a:bodyPr>
          <a:lstStyle/>
          <a:p>
            <a:pPr algn="ctr"/>
            <a:r>
              <a:rPr lang="en-US" sz="2400" b="1" dirty="0" smtClean="0"/>
              <a:t>Gallery Walk 2</a:t>
            </a:r>
            <a:endParaRPr lang="en-US" sz="2400" b="1" dirty="0"/>
          </a:p>
        </p:txBody>
      </p:sp>
      <p:pic>
        <p:nvPicPr>
          <p:cNvPr id="4" name="Picture 3" descr="Screen shot 2013-12-03 at 11.1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70" y="967140"/>
            <a:ext cx="7503964" cy="4180612"/>
          </a:xfrm>
          <a:prstGeom prst="rect">
            <a:avLst/>
          </a:prstGeom>
        </p:spPr>
      </p:pic>
    </p:spTree>
    <p:extLst>
      <p:ext uri="{BB962C8B-B14F-4D97-AF65-F5344CB8AC3E}">
        <p14:creationId xmlns:p14="http://schemas.microsoft.com/office/powerpoint/2010/main" val="1009205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 individ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3" y="680733"/>
            <a:ext cx="7184189" cy="5293613"/>
          </a:xfrm>
          <a:prstGeom prst="rect">
            <a:avLst/>
          </a:prstGeom>
        </p:spPr>
      </p:pic>
    </p:spTree>
    <p:extLst>
      <p:ext uri="{BB962C8B-B14F-4D97-AF65-F5344CB8AC3E}">
        <p14:creationId xmlns:p14="http://schemas.microsoft.com/office/powerpoint/2010/main" val="12022522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3.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41" y="1216120"/>
            <a:ext cx="7507944" cy="3582319"/>
          </a:xfrm>
          <a:prstGeom prst="rect">
            <a:avLst/>
          </a:prstGeom>
        </p:spPr>
      </p:pic>
      <p:sp>
        <p:nvSpPr>
          <p:cNvPr id="3" name="TextBox 2"/>
          <p:cNvSpPr txBox="1"/>
          <p:nvPr/>
        </p:nvSpPr>
        <p:spPr>
          <a:xfrm>
            <a:off x="1630947" y="5195455"/>
            <a:ext cx="6329947" cy="1200328"/>
          </a:xfrm>
          <a:prstGeom prst="rect">
            <a:avLst/>
          </a:prstGeom>
          <a:noFill/>
        </p:spPr>
        <p:txBody>
          <a:bodyPr wrap="square" rtlCol="0">
            <a:spAutoFit/>
          </a:bodyPr>
          <a:lstStyle/>
          <a:p>
            <a:pPr algn="ctr"/>
            <a:r>
              <a:rPr lang="en-US" sz="2400" b="1" dirty="0" smtClean="0"/>
              <a:t>Google Doc and Forms</a:t>
            </a:r>
          </a:p>
          <a:p>
            <a:pPr algn="ctr"/>
            <a:r>
              <a:rPr lang="en-US" sz="2400" dirty="0" smtClean="0"/>
              <a:t>Student all enter data then instructor displays all results at once</a:t>
            </a:r>
            <a:endParaRPr lang="en-US" sz="2400" dirty="0"/>
          </a:p>
        </p:txBody>
      </p:sp>
    </p:spTree>
    <p:extLst>
      <p:ext uri="{BB962C8B-B14F-4D97-AF65-F5344CB8AC3E}">
        <p14:creationId xmlns:p14="http://schemas.microsoft.com/office/powerpoint/2010/main" val="33186389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0.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44" y="807599"/>
            <a:ext cx="6706332" cy="4423967"/>
          </a:xfrm>
          <a:prstGeom prst="rect">
            <a:avLst/>
          </a:prstGeom>
        </p:spPr>
      </p:pic>
      <p:sp>
        <p:nvSpPr>
          <p:cNvPr id="3" name="TextBox 2"/>
          <p:cNvSpPr txBox="1"/>
          <p:nvPr/>
        </p:nvSpPr>
        <p:spPr>
          <a:xfrm>
            <a:off x="1183105" y="5581071"/>
            <a:ext cx="7025106" cy="830997"/>
          </a:xfrm>
          <a:prstGeom prst="rect">
            <a:avLst/>
          </a:prstGeom>
          <a:noFill/>
        </p:spPr>
        <p:txBody>
          <a:bodyPr wrap="square" rtlCol="0">
            <a:spAutoFit/>
          </a:bodyPr>
          <a:lstStyle/>
          <a:p>
            <a:pPr algn="ctr"/>
            <a:r>
              <a:rPr lang="en-US" sz="2400" b="1" dirty="0" smtClean="0"/>
              <a:t>Excel Chart </a:t>
            </a:r>
          </a:p>
          <a:p>
            <a:pPr algn="ctr"/>
            <a:r>
              <a:rPr lang="en-US" sz="2400" dirty="0" smtClean="0"/>
              <a:t>Enter reported student values then display all at once</a:t>
            </a:r>
            <a:endParaRPr lang="en-US" sz="2400" dirty="0"/>
          </a:p>
        </p:txBody>
      </p:sp>
    </p:spTree>
    <p:extLst>
      <p:ext uri="{BB962C8B-B14F-4D97-AF65-F5344CB8AC3E}">
        <p14:creationId xmlns:p14="http://schemas.microsoft.com/office/powerpoint/2010/main" val="27455904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21" y="1886253"/>
            <a:ext cx="8369149" cy="2743026"/>
          </a:xfrm>
          <a:prstGeom prst="rect">
            <a:avLst/>
          </a:prstGeom>
        </p:spPr>
      </p:pic>
      <p:sp>
        <p:nvSpPr>
          <p:cNvPr id="3" name="TextBox 2"/>
          <p:cNvSpPr txBox="1"/>
          <p:nvPr/>
        </p:nvSpPr>
        <p:spPr>
          <a:xfrm>
            <a:off x="3141579" y="5307263"/>
            <a:ext cx="3295316" cy="369332"/>
          </a:xfrm>
          <a:prstGeom prst="rect">
            <a:avLst/>
          </a:prstGeom>
          <a:noFill/>
        </p:spPr>
        <p:txBody>
          <a:bodyPr wrap="square" rtlCol="0">
            <a:spAutoFit/>
          </a:bodyPr>
          <a:lstStyle/>
          <a:p>
            <a:pPr algn="ctr"/>
            <a:r>
              <a:rPr lang="en-US" b="1" dirty="0" smtClean="0"/>
              <a:t>Post-it note: Horse race</a:t>
            </a:r>
            <a:endParaRPr lang="en-US" b="1" dirty="0"/>
          </a:p>
        </p:txBody>
      </p:sp>
    </p:spTree>
    <p:extLst>
      <p:ext uri="{BB962C8B-B14F-4D97-AF65-F5344CB8AC3E}">
        <p14:creationId xmlns:p14="http://schemas.microsoft.com/office/powerpoint/2010/main" val="40580147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3.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36" y="1054484"/>
            <a:ext cx="5711536" cy="4415563"/>
          </a:xfrm>
          <a:prstGeom prst="rect">
            <a:avLst/>
          </a:prstGeom>
        </p:spPr>
      </p:pic>
      <p:sp>
        <p:nvSpPr>
          <p:cNvPr id="3" name="TextBox 2"/>
          <p:cNvSpPr txBox="1"/>
          <p:nvPr/>
        </p:nvSpPr>
        <p:spPr>
          <a:xfrm>
            <a:off x="2540000" y="5649576"/>
            <a:ext cx="3440546" cy="461665"/>
          </a:xfrm>
          <a:prstGeom prst="rect">
            <a:avLst/>
          </a:prstGeom>
          <a:noFill/>
        </p:spPr>
        <p:txBody>
          <a:bodyPr wrap="square" rtlCol="0">
            <a:spAutoFit/>
          </a:bodyPr>
          <a:lstStyle/>
          <a:p>
            <a:pPr algn="ctr"/>
            <a:r>
              <a:rPr lang="en-US" sz="2400" b="1" dirty="0" smtClean="0"/>
              <a:t>Design Tournament</a:t>
            </a:r>
            <a:endParaRPr lang="en-US" sz="2400" b="1" dirty="0"/>
          </a:p>
        </p:txBody>
      </p:sp>
    </p:spTree>
    <p:extLst>
      <p:ext uri="{BB962C8B-B14F-4D97-AF65-F5344CB8AC3E}">
        <p14:creationId xmlns:p14="http://schemas.microsoft.com/office/powerpoint/2010/main" val="2828686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4729" y="2705170"/>
            <a:ext cx="5460389" cy="830997"/>
          </a:xfrm>
          <a:prstGeom prst="rect">
            <a:avLst/>
          </a:prstGeom>
          <a:noFill/>
        </p:spPr>
        <p:txBody>
          <a:bodyPr wrap="square" rtlCol="0">
            <a:spAutoFit/>
          </a:bodyPr>
          <a:lstStyle/>
          <a:p>
            <a:pPr algn="ctr"/>
            <a:r>
              <a:rPr lang="en-US" sz="4800" dirty="0" smtClean="0"/>
              <a:t>Facilitation</a:t>
            </a:r>
            <a:endParaRPr lang="en-US" sz="4800" dirty="0"/>
          </a:p>
        </p:txBody>
      </p:sp>
    </p:spTree>
    <p:extLst>
      <p:ext uri="{BB962C8B-B14F-4D97-AF65-F5344CB8AC3E}">
        <p14:creationId xmlns:p14="http://schemas.microsoft.com/office/powerpoint/2010/main" val="2133772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55" y="1673439"/>
            <a:ext cx="6348813" cy="3314771"/>
          </a:xfrm>
          <a:prstGeom prst="rect">
            <a:avLst/>
          </a:prstGeom>
        </p:spPr>
      </p:pic>
      <p:sp>
        <p:nvSpPr>
          <p:cNvPr id="3" name="TextBox 2"/>
          <p:cNvSpPr txBox="1"/>
          <p:nvPr/>
        </p:nvSpPr>
        <p:spPr>
          <a:xfrm>
            <a:off x="2010791" y="5314051"/>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8271872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17" y="1111188"/>
            <a:ext cx="6019633" cy="4032475"/>
          </a:xfrm>
          <a:prstGeom prst="rect">
            <a:avLst/>
          </a:prstGeom>
        </p:spPr>
      </p:pic>
      <p:sp>
        <p:nvSpPr>
          <p:cNvPr id="3" name="TextBox 2"/>
          <p:cNvSpPr txBox="1"/>
          <p:nvPr/>
        </p:nvSpPr>
        <p:spPr>
          <a:xfrm>
            <a:off x="1904960" y="5650124"/>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25474822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4 at 9.46.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99" y="838969"/>
            <a:ext cx="8518422" cy="5156592"/>
          </a:xfrm>
          <a:prstGeom prst="rect">
            <a:avLst/>
          </a:prstGeom>
        </p:spPr>
      </p:pic>
    </p:spTree>
    <p:extLst>
      <p:ext uri="{BB962C8B-B14F-4D97-AF65-F5344CB8AC3E}">
        <p14:creationId xmlns:p14="http://schemas.microsoft.com/office/powerpoint/2010/main" val="10936246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2 at 3.52.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16" y="574493"/>
            <a:ext cx="3575183" cy="4603496"/>
          </a:xfrm>
          <a:prstGeom prst="rect">
            <a:avLst/>
          </a:prstGeom>
        </p:spPr>
      </p:pic>
      <p:sp>
        <p:nvSpPr>
          <p:cNvPr id="4" name="TextBox 3"/>
          <p:cNvSpPr txBox="1"/>
          <p:nvPr/>
        </p:nvSpPr>
        <p:spPr>
          <a:xfrm>
            <a:off x="1141465" y="5389645"/>
            <a:ext cx="6727837" cy="1200328"/>
          </a:xfrm>
          <a:prstGeom prst="rect">
            <a:avLst/>
          </a:prstGeom>
          <a:noFill/>
        </p:spPr>
        <p:txBody>
          <a:bodyPr wrap="square" rtlCol="0">
            <a:spAutoFit/>
          </a:bodyPr>
          <a:lstStyle/>
          <a:p>
            <a:pPr algn="ctr"/>
            <a:r>
              <a:rPr lang="en-US" sz="2400" b="1" dirty="0" smtClean="0"/>
              <a:t>Use pre-planned board plan to </a:t>
            </a:r>
          </a:p>
          <a:p>
            <a:pPr algn="ctr"/>
            <a:r>
              <a:rPr lang="en-US" sz="2400" b="1" dirty="0" smtClean="0"/>
              <a:t>powerfully capture Application Activity </a:t>
            </a:r>
          </a:p>
          <a:p>
            <a:pPr algn="ctr"/>
            <a:r>
              <a:rPr lang="en-US" sz="2400" b="1" dirty="0" smtClean="0"/>
              <a:t>reporting discussion. This can be used for closure.</a:t>
            </a:r>
            <a:endParaRPr lang="en-US" sz="2400" b="1" dirty="0"/>
          </a:p>
        </p:txBody>
      </p:sp>
    </p:spTree>
    <p:extLst>
      <p:ext uri="{BB962C8B-B14F-4D97-AF65-F5344CB8AC3E}">
        <p14:creationId xmlns:p14="http://schemas.microsoft.com/office/powerpoint/2010/main" val="17285852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0832" y="2331360"/>
            <a:ext cx="4742862" cy="830997"/>
          </a:xfrm>
          <a:prstGeom prst="rect">
            <a:avLst/>
          </a:prstGeom>
          <a:noFill/>
        </p:spPr>
        <p:txBody>
          <a:bodyPr wrap="square" rtlCol="0">
            <a:spAutoFit/>
          </a:bodyPr>
          <a:lstStyle/>
          <a:p>
            <a:pPr algn="ctr"/>
            <a:r>
              <a:rPr lang="en-US" sz="4800" dirty="0" smtClean="0"/>
              <a:t>Large Classes</a:t>
            </a:r>
            <a:endParaRPr lang="en-US" sz="4800" dirty="0"/>
          </a:p>
        </p:txBody>
      </p:sp>
    </p:spTree>
    <p:extLst>
      <p:ext uri="{BB962C8B-B14F-4D97-AF65-F5344CB8AC3E}">
        <p14:creationId xmlns:p14="http://schemas.microsoft.com/office/powerpoint/2010/main" val="260194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 gro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368" y="814137"/>
            <a:ext cx="5486400" cy="5029200"/>
          </a:xfrm>
          <a:prstGeom prst="rect">
            <a:avLst/>
          </a:prstGeom>
        </p:spPr>
      </p:pic>
    </p:spTree>
    <p:extLst>
      <p:ext uri="{BB962C8B-B14F-4D97-AF65-F5344CB8AC3E}">
        <p14:creationId xmlns:p14="http://schemas.microsoft.com/office/powerpoint/2010/main" val="29349092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3 at 9.12.13 AM.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468954" y="2728838"/>
            <a:ext cx="3862836" cy="2215218"/>
          </a:xfrm>
          <a:prstGeom prst="rect">
            <a:avLst/>
          </a:prstGeom>
        </p:spPr>
      </p:pic>
      <p:sp>
        <p:nvSpPr>
          <p:cNvPr id="4" name="TextBox 3"/>
          <p:cNvSpPr txBox="1"/>
          <p:nvPr/>
        </p:nvSpPr>
        <p:spPr>
          <a:xfrm>
            <a:off x="1708417" y="5094838"/>
            <a:ext cx="5367151" cy="1200329"/>
          </a:xfrm>
          <a:prstGeom prst="rect">
            <a:avLst/>
          </a:prstGeom>
          <a:noFill/>
        </p:spPr>
        <p:txBody>
          <a:bodyPr wrap="square" rtlCol="0">
            <a:spAutoFit/>
          </a:bodyPr>
          <a:lstStyle/>
          <a:p>
            <a:pPr algn="ctr"/>
            <a:r>
              <a:rPr lang="en-US" dirty="0" smtClean="0"/>
              <a:t>Team formation in large classes – use online survey and build teams from results – using nested sorting in Excel – actually same process as forming a line and counting off, but electronic</a:t>
            </a:r>
            <a:endParaRPr lang="en-US" dirty="0"/>
          </a:p>
        </p:txBody>
      </p:sp>
      <p:sp>
        <p:nvSpPr>
          <p:cNvPr id="5" name="Right Arrow 4"/>
          <p:cNvSpPr/>
          <p:nvPr/>
        </p:nvSpPr>
        <p:spPr>
          <a:xfrm>
            <a:off x="869326" y="317481"/>
            <a:ext cx="2313167" cy="1974464"/>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Survey</a:t>
            </a:r>
            <a:endParaRPr lang="en-US" dirty="0">
              <a:solidFill>
                <a:schemeClr val="tx1"/>
              </a:solidFill>
            </a:endParaRPr>
          </a:p>
        </p:txBody>
      </p:sp>
      <p:sp>
        <p:nvSpPr>
          <p:cNvPr id="6" name="Right Arrow 5"/>
          <p:cNvSpPr/>
          <p:nvPr/>
        </p:nvSpPr>
        <p:spPr>
          <a:xfrm>
            <a:off x="3348800" y="317480"/>
            <a:ext cx="2275369" cy="1974465"/>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Download results use Excel to build teams</a:t>
            </a:r>
            <a:endParaRPr lang="en-US" dirty="0">
              <a:solidFill>
                <a:srgbClr val="000000"/>
              </a:solidFill>
            </a:endParaRPr>
          </a:p>
        </p:txBody>
      </p:sp>
      <p:sp>
        <p:nvSpPr>
          <p:cNvPr id="7" name="Right Arrow 6"/>
          <p:cNvSpPr/>
          <p:nvPr/>
        </p:nvSpPr>
        <p:spPr>
          <a:xfrm>
            <a:off x="5800455" y="317480"/>
            <a:ext cx="2393895" cy="1950726"/>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Post teams and build classroom map</a:t>
            </a:r>
            <a:endParaRPr lang="en-US" dirty="0">
              <a:solidFill>
                <a:srgbClr val="000000"/>
              </a:solidFill>
            </a:endParaRPr>
          </a:p>
        </p:txBody>
      </p:sp>
    </p:spTree>
    <p:extLst>
      <p:ext uri="{BB962C8B-B14F-4D97-AF65-F5344CB8AC3E}">
        <p14:creationId xmlns:p14="http://schemas.microsoft.com/office/powerpoint/2010/main" val="121226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3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713" y="653732"/>
            <a:ext cx="3417798" cy="3610676"/>
          </a:xfrm>
          <a:prstGeom prst="rect">
            <a:avLst/>
          </a:prstGeom>
        </p:spPr>
      </p:pic>
      <p:sp>
        <p:nvSpPr>
          <p:cNvPr id="5" name="TextBox 4"/>
          <p:cNvSpPr txBox="1"/>
          <p:nvPr/>
        </p:nvSpPr>
        <p:spPr>
          <a:xfrm>
            <a:off x="2063707" y="4376723"/>
            <a:ext cx="5367151" cy="1200329"/>
          </a:xfrm>
          <a:prstGeom prst="rect">
            <a:avLst/>
          </a:prstGeom>
          <a:noFill/>
        </p:spPr>
        <p:txBody>
          <a:bodyPr wrap="square" rtlCol="0">
            <a:spAutoFit/>
          </a:bodyPr>
          <a:lstStyle/>
          <a:p>
            <a:pPr algn="ctr"/>
            <a:r>
              <a:rPr lang="en-US" dirty="0" smtClean="0"/>
              <a:t>Use </a:t>
            </a:r>
            <a:r>
              <a:rPr lang="en-US" dirty="0" smtClean="0"/>
              <a:t>Barbara </a:t>
            </a:r>
            <a:r>
              <a:rPr lang="en-US" dirty="0" smtClean="0"/>
              <a:t>Millis team folders idea in large classes – makes handle of paper much more efficient – we ask each team to send a representative to front of class to collect teams folder</a:t>
            </a:r>
            <a:endParaRPr lang="en-US" dirty="0"/>
          </a:p>
        </p:txBody>
      </p:sp>
    </p:spTree>
    <p:extLst>
      <p:ext uri="{BB962C8B-B14F-4D97-AF65-F5344CB8AC3E}">
        <p14:creationId xmlns:p14="http://schemas.microsoft.com/office/powerpoint/2010/main" val="42512220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12.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004" y="1185125"/>
            <a:ext cx="6160651" cy="3834121"/>
          </a:xfrm>
          <a:prstGeom prst="rect">
            <a:avLst/>
          </a:prstGeom>
        </p:spPr>
      </p:pic>
      <p:sp>
        <p:nvSpPr>
          <p:cNvPr id="3" name="TextBox 2"/>
          <p:cNvSpPr txBox="1"/>
          <p:nvPr/>
        </p:nvSpPr>
        <p:spPr>
          <a:xfrm>
            <a:off x="2570184" y="5019246"/>
            <a:ext cx="4323958" cy="1200329"/>
          </a:xfrm>
          <a:prstGeom prst="rect">
            <a:avLst/>
          </a:prstGeom>
          <a:noFill/>
        </p:spPr>
        <p:txBody>
          <a:bodyPr wrap="square" rtlCol="0">
            <a:spAutoFit/>
          </a:bodyPr>
          <a:lstStyle/>
          <a:p>
            <a:pPr algn="ctr"/>
            <a:r>
              <a:rPr lang="en-US" dirty="0" smtClean="0"/>
              <a:t>Using classroom map so students know where to find their teammates – team of 6 in a tiered lecture hall gives the best team shape</a:t>
            </a:r>
            <a:endParaRPr lang="en-US" dirty="0"/>
          </a:p>
        </p:txBody>
      </p:sp>
    </p:spTree>
    <p:extLst>
      <p:ext uri="{BB962C8B-B14F-4D97-AF65-F5344CB8AC3E}">
        <p14:creationId xmlns:p14="http://schemas.microsoft.com/office/powerpoint/2010/main" val="749669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31.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003" y="650083"/>
            <a:ext cx="3935082" cy="4673417"/>
          </a:xfrm>
          <a:prstGeom prst="rect">
            <a:avLst/>
          </a:prstGeom>
        </p:spPr>
      </p:pic>
      <p:sp>
        <p:nvSpPr>
          <p:cNvPr id="3" name="TextBox 2"/>
          <p:cNvSpPr txBox="1"/>
          <p:nvPr/>
        </p:nvSpPr>
        <p:spPr>
          <a:xfrm>
            <a:off x="3001069" y="5510588"/>
            <a:ext cx="3122019" cy="646331"/>
          </a:xfrm>
          <a:prstGeom prst="rect">
            <a:avLst/>
          </a:prstGeom>
          <a:noFill/>
        </p:spPr>
        <p:txBody>
          <a:bodyPr wrap="square" rtlCol="0">
            <a:spAutoFit/>
          </a:bodyPr>
          <a:lstStyle/>
          <a:p>
            <a:pPr algn="ctr"/>
            <a:r>
              <a:rPr lang="en-US" b="1" dirty="0" smtClean="0"/>
              <a:t>IF-AT’s </a:t>
            </a:r>
            <a:r>
              <a:rPr lang="en-US" dirty="0" err="1" smtClean="0"/>
              <a:t>www.epstienducation.com</a:t>
            </a:r>
            <a:endParaRPr lang="en-US" dirty="0"/>
          </a:p>
        </p:txBody>
      </p:sp>
    </p:spTree>
    <p:extLst>
      <p:ext uri="{BB962C8B-B14F-4D97-AF65-F5344CB8AC3E}">
        <p14:creationId xmlns:p14="http://schemas.microsoft.com/office/powerpoint/2010/main" val="37555563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367" y="4753855"/>
            <a:ext cx="5072303" cy="1200329"/>
          </a:xfrm>
          <a:prstGeom prst="rect">
            <a:avLst/>
          </a:prstGeom>
          <a:noFill/>
        </p:spPr>
        <p:txBody>
          <a:bodyPr wrap="square" rtlCol="0">
            <a:spAutoFit/>
          </a:bodyPr>
          <a:lstStyle/>
          <a:p>
            <a:pPr algn="ctr"/>
            <a:r>
              <a:rPr lang="en-US" b="1" dirty="0" smtClean="0"/>
              <a:t>Appeals Process – written scholarly argument, only from teams, and only considered after class – must provide specific evidence – only team that appeals benefits when appeal is accepted</a:t>
            </a:r>
            <a:endParaRPr lang="en-US" b="1" dirty="0"/>
          </a:p>
        </p:txBody>
      </p:sp>
      <p:pic>
        <p:nvPicPr>
          <p:cNvPr id="3" name="Picture 2" descr="Screen shot 2013-12-03 at 9.32.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75" y="1248264"/>
            <a:ext cx="5079895" cy="3143576"/>
          </a:xfrm>
          <a:prstGeom prst="rect">
            <a:avLst/>
          </a:prstGeom>
        </p:spPr>
      </p:pic>
    </p:spTree>
    <p:extLst>
      <p:ext uri="{BB962C8B-B14F-4D97-AF65-F5344CB8AC3E}">
        <p14:creationId xmlns:p14="http://schemas.microsoft.com/office/powerpoint/2010/main" val="2952121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11 at 1.2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78" y="517435"/>
            <a:ext cx="7996321" cy="5519075"/>
          </a:xfrm>
          <a:prstGeom prst="rect">
            <a:avLst/>
          </a:prstGeom>
        </p:spPr>
      </p:pic>
    </p:spTree>
    <p:extLst>
      <p:ext uri="{BB962C8B-B14F-4D97-AF65-F5344CB8AC3E}">
        <p14:creationId xmlns:p14="http://schemas.microsoft.com/office/powerpoint/2010/main" val="18137852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7 at 1.0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97" y="990599"/>
            <a:ext cx="6552718" cy="4488543"/>
          </a:xfrm>
          <a:prstGeom prst="rect">
            <a:avLst/>
          </a:prstGeom>
        </p:spPr>
      </p:pic>
    </p:spTree>
    <p:extLst>
      <p:ext uri="{BB962C8B-B14F-4D97-AF65-F5344CB8AC3E}">
        <p14:creationId xmlns:p14="http://schemas.microsoft.com/office/powerpoint/2010/main" val="832087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TotalTime>
  <Words>777</Words>
  <Application>Microsoft Macintosh PowerPoint</Application>
  <PresentationFormat>On-screen Show (4:3)</PresentationFormat>
  <Paragraphs>78</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Chart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Sibley</dc:creator>
  <cp:lastModifiedBy>James Sibley</cp:lastModifiedBy>
  <cp:revision>15</cp:revision>
  <dcterms:created xsi:type="dcterms:W3CDTF">2013-12-22T13:27:54Z</dcterms:created>
  <dcterms:modified xsi:type="dcterms:W3CDTF">2015-01-19T23:57:03Z</dcterms:modified>
</cp:coreProperties>
</file>