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embeddings/oleObject1.bin" ContentType="application/vnd.openxmlformats-officedocument.oleObject"/>
  <Override PartName="/ppt/embeddings/oleObject2.bin" ContentType="application/vnd.openxmlformats-officedocument.oleObject"/>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8" r:id="rId2"/>
    <p:sldId id="259" r:id="rId3"/>
    <p:sldId id="260" r:id="rId4"/>
    <p:sldId id="261" r:id="rId5"/>
    <p:sldId id="302" r:id="rId6"/>
    <p:sldId id="270" r:id="rId7"/>
    <p:sldId id="291" r:id="rId8"/>
    <p:sldId id="294" r:id="rId9"/>
    <p:sldId id="295" r:id="rId10"/>
    <p:sldId id="296" r:id="rId11"/>
    <p:sldId id="271" r:id="rId12"/>
    <p:sldId id="293" r:id="rId13"/>
    <p:sldId id="298" r:id="rId14"/>
    <p:sldId id="297" r:id="rId15"/>
    <p:sldId id="299" r:id="rId16"/>
    <p:sldId id="272" r:id="rId17"/>
    <p:sldId id="273" r:id="rId18"/>
    <p:sldId id="275" r:id="rId19"/>
    <p:sldId id="301" r:id="rId20"/>
    <p:sldId id="280" r:id="rId21"/>
    <p:sldId id="287" r:id="rId22"/>
    <p:sldId id="304" r:id="rId23"/>
    <p:sldId id="305" r:id="rId24"/>
    <p:sldId id="288" r:id="rId25"/>
    <p:sldId id="289" r:id="rId26"/>
    <p:sldId id="264" r:id="rId27"/>
    <p:sldId id="310" r:id="rId28"/>
    <p:sldId id="319" r:id="rId29"/>
    <p:sldId id="313" r:id="rId30"/>
    <p:sldId id="314" r:id="rId31"/>
    <p:sldId id="322" r:id="rId32"/>
    <p:sldId id="323" r:id="rId33"/>
    <p:sldId id="324" r:id="rId34"/>
    <p:sldId id="321" r:id="rId35"/>
    <p:sldId id="315" r:id="rId36"/>
    <p:sldId id="318" r:id="rId37"/>
    <p:sldId id="317" r:id="rId38"/>
    <p:sldId id="316" r:id="rId39"/>
    <p:sldId id="320" r:id="rId40"/>
    <p:sldId id="312" r:id="rId41"/>
    <p:sldId id="311" r:id="rId42"/>
    <p:sldId id="306" r:id="rId43"/>
    <p:sldId id="307" r:id="rId44"/>
    <p:sldId id="308" r:id="rId45"/>
    <p:sldId id="309" r:id="rId4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90" d="100"/>
          <a:sy n="190" d="100"/>
        </p:scale>
        <p:origin x="-1336" y="-104"/>
      </p:cViewPr>
      <p:guideLst>
        <p:guide orient="horz" pos="2160"/>
        <p:guide pos="2880"/>
      </p:guideLst>
    </p:cSldViewPr>
  </p:slideViewPr>
  <p:notesTextViewPr>
    <p:cViewPr>
      <p:scale>
        <a:sx n="100" d="100"/>
        <a:sy n="100" d="100"/>
      </p:scale>
      <p:origin x="0" y="0"/>
    </p:cViewPr>
  </p:notesTextViewPr>
  <p:sorterViewPr>
    <p:cViewPr>
      <p:scale>
        <a:sx n="193" d="100"/>
        <a:sy n="193" d="100"/>
      </p:scale>
      <p:origin x="0" y="12824"/>
    </p:cViewPr>
  </p:sorter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slide" Target="slides/slide45.xml"/><Relationship Id="rId47" Type="http://schemas.openxmlformats.org/officeDocument/2006/relationships/printerSettings" Target="printerSettings/printerSettings1.bin"/><Relationship Id="rId48" Type="http://schemas.openxmlformats.org/officeDocument/2006/relationships/presProps" Target="presProps.xml"/><Relationship Id="rId49" Type="http://schemas.openxmlformats.org/officeDocument/2006/relationships/viewProps" Target="viewProp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theme" Target="theme/theme1.xml"/><Relationship Id="rId5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EC867C9-5317-F044-AB72-3A02ACD56C98}" type="datetimeFigureOut">
              <a:rPr lang="en-US" smtClean="0"/>
              <a:t>14-01-03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8DD37E-B468-9047-8F71-C20AF5C33A90}" type="slidenum">
              <a:rPr lang="en-US" smtClean="0"/>
              <a:t>‹#›</a:t>
            </a:fld>
            <a:endParaRPr lang="en-US"/>
          </a:p>
        </p:txBody>
      </p:sp>
    </p:spTree>
    <p:extLst>
      <p:ext uri="{BB962C8B-B14F-4D97-AF65-F5344CB8AC3E}">
        <p14:creationId xmlns:p14="http://schemas.microsoft.com/office/powerpoint/2010/main" val="19688352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EC867C9-5317-F044-AB72-3A02ACD56C98}" type="datetimeFigureOut">
              <a:rPr lang="en-US" smtClean="0"/>
              <a:t>14-01-03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8DD37E-B468-9047-8F71-C20AF5C33A90}" type="slidenum">
              <a:rPr lang="en-US" smtClean="0"/>
              <a:t>‹#›</a:t>
            </a:fld>
            <a:endParaRPr lang="en-US"/>
          </a:p>
        </p:txBody>
      </p:sp>
    </p:spTree>
    <p:extLst>
      <p:ext uri="{BB962C8B-B14F-4D97-AF65-F5344CB8AC3E}">
        <p14:creationId xmlns:p14="http://schemas.microsoft.com/office/powerpoint/2010/main" val="26765123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EC867C9-5317-F044-AB72-3A02ACD56C98}" type="datetimeFigureOut">
              <a:rPr lang="en-US" smtClean="0"/>
              <a:t>14-01-03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8DD37E-B468-9047-8F71-C20AF5C33A90}" type="slidenum">
              <a:rPr lang="en-US" smtClean="0"/>
              <a:t>‹#›</a:t>
            </a:fld>
            <a:endParaRPr lang="en-US"/>
          </a:p>
        </p:txBody>
      </p:sp>
    </p:spTree>
    <p:extLst>
      <p:ext uri="{BB962C8B-B14F-4D97-AF65-F5344CB8AC3E}">
        <p14:creationId xmlns:p14="http://schemas.microsoft.com/office/powerpoint/2010/main" val="22851384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EC867C9-5317-F044-AB72-3A02ACD56C98}" type="datetimeFigureOut">
              <a:rPr lang="en-US" smtClean="0"/>
              <a:t>14-01-03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8DD37E-B468-9047-8F71-C20AF5C33A90}" type="slidenum">
              <a:rPr lang="en-US" smtClean="0"/>
              <a:t>‹#›</a:t>
            </a:fld>
            <a:endParaRPr lang="en-US"/>
          </a:p>
        </p:txBody>
      </p:sp>
    </p:spTree>
    <p:extLst>
      <p:ext uri="{BB962C8B-B14F-4D97-AF65-F5344CB8AC3E}">
        <p14:creationId xmlns:p14="http://schemas.microsoft.com/office/powerpoint/2010/main" val="10114307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EC867C9-5317-F044-AB72-3A02ACD56C98}" type="datetimeFigureOut">
              <a:rPr lang="en-US" smtClean="0"/>
              <a:t>14-01-03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8DD37E-B468-9047-8F71-C20AF5C33A90}" type="slidenum">
              <a:rPr lang="en-US" smtClean="0"/>
              <a:t>‹#›</a:t>
            </a:fld>
            <a:endParaRPr lang="en-US"/>
          </a:p>
        </p:txBody>
      </p:sp>
    </p:spTree>
    <p:extLst>
      <p:ext uri="{BB962C8B-B14F-4D97-AF65-F5344CB8AC3E}">
        <p14:creationId xmlns:p14="http://schemas.microsoft.com/office/powerpoint/2010/main" val="30179827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EC867C9-5317-F044-AB72-3A02ACD56C98}" type="datetimeFigureOut">
              <a:rPr lang="en-US" smtClean="0"/>
              <a:t>14-01-03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D8DD37E-B468-9047-8F71-C20AF5C33A90}" type="slidenum">
              <a:rPr lang="en-US" smtClean="0"/>
              <a:t>‹#›</a:t>
            </a:fld>
            <a:endParaRPr lang="en-US"/>
          </a:p>
        </p:txBody>
      </p:sp>
    </p:spTree>
    <p:extLst>
      <p:ext uri="{BB962C8B-B14F-4D97-AF65-F5344CB8AC3E}">
        <p14:creationId xmlns:p14="http://schemas.microsoft.com/office/powerpoint/2010/main" val="33583282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EC867C9-5317-F044-AB72-3A02ACD56C98}" type="datetimeFigureOut">
              <a:rPr lang="en-US" smtClean="0"/>
              <a:t>14-01-03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D8DD37E-B468-9047-8F71-C20AF5C33A90}" type="slidenum">
              <a:rPr lang="en-US" smtClean="0"/>
              <a:t>‹#›</a:t>
            </a:fld>
            <a:endParaRPr lang="en-US"/>
          </a:p>
        </p:txBody>
      </p:sp>
    </p:spTree>
    <p:extLst>
      <p:ext uri="{BB962C8B-B14F-4D97-AF65-F5344CB8AC3E}">
        <p14:creationId xmlns:p14="http://schemas.microsoft.com/office/powerpoint/2010/main" val="8441769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EC867C9-5317-F044-AB72-3A02ACD56C98}" type="datetimeFigureOut">
              <a:rPr lang="en-US" smtClean="0"/>
              <a:t>14-01-03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D8DD37E-B468-9047-8F71-C20AF5C33A90}" type="slidenum">
              <a:rPr lang="en-US" smtClean="0"/>
              <a:t>‹#›</a:t>
            </a:fld>
            <a:endParaRPr lang="en-US"/>
          </a:p>
        </p:txBody>
      </p:sp>
    </p:spTree>
    <p:extLst>
      <p:ext uri="{BB962C8B-B14F-4D97-AF65-F5344CB8AC3E}">
        <p14:creationId xmlns:p14="http://schemas.microsoft.com/office/powerpoint/2010/main" val="28715187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EC867C9-5317-F044-AB72-3A02ACD56C98}" type="datetimeFigureOut">
              <a:rPr lang="en-US" smtClean="0"/>
              <a:t>14-01-03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D8DD37E-B468-9047-8F71-C20AF5C33A90}" type="slidenum">
              <a:rPr lang="en-US" smtClean="0"/>
              <a:t>‹#›</a:t>
            </a:fld>
            <a:endParaRPr lang="en-US"/>
          </a:p>
        </p:txBody>
      </p:sp>
    </p:spTree>
    <p:extLst>
      <p:ext uri="{BB962C8B-B14F-4D97-AF65-F5344CB8AC3E}">
        <p14:creationId xmlns:p14="http://schemas.microsoft.com/office/powerpoint/2010/main" val="37407751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EC867C9-5317-F044-AB72-3A02ACD56C98}" type="datetimeFigureOut">
              <a:rPr lang="en-US" smtClean="0"/>
              <a:t>14-01-03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D8DD37E-B468-9047-8F71-C20AF5C33A90}" type="slidenum">
              <a:rPr lang="en-US" smtClean="0"/>
              <a:t>‹#›</a:t>
            </a:fld>
            <a:endParaRPr lang="en-US"/>
          </a:p>
        </p:txBody>
      </p:sp>
    </p:spTree>
    <p:extLst>
      <p:ext uri="{BB962C8B-B14F-4D97-AF65-F5344CB8AC3E}">
        <p14:creationId xmlns:p14="http://schemas.microsoft.com/office/powerpoint/2010/main" val="12247196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EC867C9-5317-F044-AB72-3A02ACD56C98}" type="datetimeFigureOut">
              <a:rPr lang="en-US" smtClean="0"/>
              <a:t>14-01-03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D8DD37E-B468-9047-8F71-C20AF5C33A90}" type="slidenum">
              <a:rPr lang="en-US" smtClean="0"/>
              <a:t>‹#›</a:t>
            </a:fld>
            <a:endParaRPr lang="en-US"/>
          </a:p>
        </p:txBody>
      </p:sp>
    </p:spTree>
    <p:extLst>
      <p:ext uri="{BB962C8B-B14F-4D97-AF65-F5344CB8AC3E}">
        <p14:creationId xmlns:p14="http://schemas.microsoft.com/office/powerpoint/2010/main" val="94919217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C867C9-5317-F044-AB72-3A02ACD56C98}" type="datetimeFigureOut">
              <a:rPr lang="en-US" smtClean="0"/>
              <a:t>14-01-03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8DD37E-B468-9047-8F71-C20AF5C33A90}" type="slidenum">
              <a:rPr lang="en-US" smtClean="0"/>
              <a:t>‹#›</a:t>
            </a:fld>
            <a:endParaRPr lang="en-US"/>
          </a:p>
        </p:txBody>
      </p:sp>
    </p:spTree>
    <p:extLst>
      <p:ext uri="{BB962C8B-B14F-4D97-AF65-F5344CB8AC3E}">
        <p14:creationId xmlns:p14="http://schemas.microsoft.com/office/powerpoint/2010/main" val="42457548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png"/><Relationship Id="rId3" Type="http://schemas.openxmlformats.org/officeDocument/2006/relationships/image" Target="../media/image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1.bin"/><Relationship Id="rId4" Type="http://schemas.openxmlformats.org/officeDocument/2006/relationships/image" Target="../media/image11.emf"/><Relationship Id="rId1" Type="http://schemas.openxmlformats.org/officeDocument/2006/relationships/vmlDrawing" Target="../drawings/vmlDrawing1.vml"/><Relationship Id="rId2"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png"/></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2.bin"/><Relationship Id="rId4" Type="http://schemas.openxmlformats.org/officeDocument/2006/relationships/image" Target="../media/image11.emf"/><Relationship Id="rId1" Type="http://schemas.openxmlformats.org/officeDocument/2006/relationships/vmlDrawing" Target="../drawings/vmlDrawing2.vml"/><Relationship Id="rId2"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9.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0.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1.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2.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3.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4.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5.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6.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7.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42617" y="4555176"/>
            <a:ext cx="7772400" cy="423251"/>
          </a:xfrm>
        </p:spPr>
        <p:txBody>
          <a:bodyPr>
            <a:noAutofit/>
          </a:bodyPr>
          <a:lstStyle/>
          <a:p>
            <a:pPr algn="ctr"/>
            <a:r>
              <a:rPr lang="en-US" sz="6000" dirty="0" smtClean="0">
                <a:solidFill>
                  <a:srgbClr val="FFFFFF"/>
                </a:solidFill>
              </a:rPr>
              <a:t>Building Good Tasks </a:t>
            </a:r>
          </a:p>
          <a:p>
            <a:pPr algn="ctr"/>
            <a:r>
              <a:rPr lang="en-US" sz="6000" dirty="0" smtClean="0">
                <a:solidFill>
                  <a:srgbClr val="FFFFFF"/>
                </a:solidFill>
              </a:rPr>
              <a:t>for Teams</a:t>
            </a:r>
          </a:p>
          <a:p>
            <a:pPr algn="ctr"/>
            <a:endParaRPr lang="en-US" sz="2400" b="1" dirty="0">
              <a:solidFill>
                <a:srgbClr val="FFFFFF"/>
              </a:solidFill>
            </a:endParaRPr>
          </a:p>
          <a:p>
            <a:pPr algn="ctr"/>
            <a:r>
              <a:rPr lang="en-US" sz="2400" b="1" dirty="0" smtClean="0">
                <a:solidFill>
                  <a:srgbClr val="FFFFFF"/>
                </a:solidFill>
              </a:rPr>
              <a:t>Friday January 10</a:t>
            </a:r>
          </a:p>
          <a:p>
            <a:pPr algn="ctr"/>
            <a:endParaRPr lang="en-US" sz="2400" b="1" dirty="0">
              <a:solidFill>
                <a:srgbClr val="FFFFFF"/>
              </a:solidFill>
            </a:endParaRPr>
          </a:p>
          <a:p>
            <a:pPr algn="ctr"/>
            <a:r>
              <a:rPr lang="en-US" sz="2400" b="1" dirty="0" smtClean="0">
                <a:solidFill>
                  <a:srgbClr val="FFFFFF"/>
                </a:solidFill>
              </a:rPr>
              <a:t>University of Alaska - Anchorage</a:t>
            </a:r>
            <a:endParaRPr lang="en-US" sz="2400" b="1" dirty="0">
              <a:solidFill>
                <a:srgbClr val="FFFFFF"/>
              </a:solidFill>
            </a:endParaRPr>
          </a:p>
        </p:txBody>
      </p:sp>
    </p:spTree>
    <p:extLst>
      <p:ext uri="{BB962C8B-B14F-4D97-AF65-F5344CB8AC3E}">
        <p14:creationId xmlns:p14="http://schemas.microsoft.com/office/powerpoint/2010/main" val="403334294"/>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94456" y="773740"/>
            <a:ext cx="8207562" cy="4579100"/>
          </a:xfrm>
          <a:prstGeom prst="rect">
            <a:avLst/>
          </a:prstGeom>
        </p:spPr>
        <p:txBody>
          <a:bodyPr wrap="square">
            <a:spAutoFit/>
          </a:bodyPr>
          <a:lstStyle/>
          <a:p>
            <a:pPr>
              <a:lnSpc>
                <a:spcPct val="93000"/>
              </a:lnSpc>
              <a:spcBef>
                <a:spcPts val="600"/>
              </a:spcBef>
              <a:tabLst>
                <a:tab pos="644525" algn="l"/>
                <a:tab pos="1101725" algn="l"/>
                <a:tab pos="1558925" algn="l"/>
                <a:tab pos="2016125" algn="l"/>
                <a:tab pos="2473325" algn="l"/>
                <a:tab pos="2930525" algn="l"/>
                <a:tab pos="3387725" algn="l"/>
                <a:tab pos="3844925" algn="l"/>
                <a:tab pos="4302125" algn="l"/>
                <a:tab pos="4759325" algn="l"/>
                <a:tab pos="5216525" algn="l"/>
                <a:tab pos="5673725" algn="l"/>
                <a:tab pos="6130925" algn="l"/>
                <a:tab pos="6588125" algn="l"/>
                <a:tab pos="7045325" algn="l"/>
                <a:tab pos="7502525" algn="l"/>
                <a:tab pos="7959725" algn="l"/>
                <a:tab pos="8416925" algn="l"/>
                <a:tab pos="8874125" algn="l"/>
                <a:tab pos="9331325" algn="l"/>
              </a:tabLst>
            </a:pPr>
            <a:r>
              <a:rPr lang="en-GB" sz="2400" dirty="0" smtClean="0">
                <a:latin typeface="Calibri" charset="0"/>
                <a:ea typeface="ＭＳ Ｐゴシック" charset="0"/>
                <a:cs typeface="ＭＳ Ｐゴシック" charset="0"/>
              </a:rPr>
              <a:t>The </a:t>
            </a:r>
            <a:r>
              <a:rPr lang="en-GB" sz="2400" dirty="0">
                <a:latin typeface="Calibri" charset="0"/>
                <a:ea typeface="ＭＳ Ｐゴシック" charset="0"/>
                <a:cs typeface="ＭＳ Ｐゴシック" charset="0"/>
              </a:rPr>
              <a:t>blood was drawn from the men in the fed state. Which one of the statements below provides the best support for their being in the fed state?</a:t>
            </a:r>
          </a:p>
          <a:p>
            <a:pPr marL="530225" indent="-530225">
              <a:lnSpc>
                <a:spcPct val="90000"/>
              </a:lnSpc>
              <a:spcBef>
                <a:spcPts val="600"/>
              </a:spcBef>
              <a:tabLst>
                <a:tab pos="644525" algn="l"/>
                <a:tab pos="1101725" algn="l"/>
                <a:tab pos="1558925" algn="l"/>
                <a:tab pos="2016125" algn="l"/>
                <a:tab pos="2473325" algn="l"/>
                <a:tab pos="2930525" algn="l"/>
                <a:tab pos="3387725" algn="l"/>
                <a:tab pos="3844925" algn="l"/>
                <a:tab pos="4302125" algn="l"/>
                <a:tab pos="4759325" algn="l"/>
                <a:tab pos="5216525" algn="l"/>
                <a:tab pos="5673725" algn="l"/>
                <a:tab pos="6130925" algn="l"/>
                <a:tab pos="6588125" algn="l"/>
                <a:tab pos="7045325" algn="l"/>
                <a:tab pos="7502525" algn="l"/>
                <a:tab pos="7959725" algn="l"/>
                <a:tab pos="8416925" algn="l"/>
                <a:tab pos="8874125" algn="l"/>
                <a:tab pos="9331325" algn="l"/>
              </a:tabLst>
            </a:pPr>
            <a:r>
              <a:rPr lang="en-GB" sz="2400" dirty="0">
                <a:latin typeface="Calibri" charset="0"/>
                <a:ea typeface="ＭＳ Ｐゴシック" charset="0"/>
                <a:cs typeface="ＭＳ Ｐゴシック" charset="0"/>
              </a:rPr>
              <a:t>	</a:t>
            </a:r>
          </a:p>
          <a:p>
            <a:pPr lvl="1">
              <a:buClr>
                <a:srgbClr val="000000"/>
              </a:buClr>
              <a:tabLst>
                <a:tab pos="644525" algn="l"/>
                <a:tab pos="1101725" algn="l"/>
                <a:tab pos="1558925" algn="l"/>
                <a:tab pos="2016125" algn="l"/>
                <a:tab pos="2473325" algn="l"/>
                <a:tab pos="2930525" algn="l"/>
                <a:tab pos="3387725" algn="l"/>
                <a:tab pos="3844925" algn="l"/>
                <a:tab pos="4302125" algn="l"/>
                <a:tab pos="4759325" algn="l"/>
                <a:tab pos="5216525" algn="l"/>
                <a:tab pos="5673725" algn="l"/>
                <a:tab pos="6130925" algn="l"/>
                <a:tab pos="6588125" algn="l"/>
                <a:tab pos="7045325" algn="l"/>
                <a:tab pos="7502525" algn="l"/>
                <a:tab pos="7959725" algn="l"/>
                <a:tab pos="8416925" algn="l"/>
                <a:tab pos="8874125" algn="l"/>
                <a:tab pos="9331325" algn="l"/>
              </a:tabLst>
            </a:pPr>
            <a:r>
              <a:rPr lang="en-GB" dirty="0">
                <a:latin typeface="Calibri" charset="0"/>
                <a:ea typeface="ＭＳ Ｐゴシック" charset="0"/>
              </a:rPr>
              <a:t>A. Glucagon levels in the men are too high to indicate the fasted state. </a:t>
            </a:r>
            <a:r>
              <a:rPr lang="en-GB" dirty="0" smtClean="0">
                <a:latin typeface="Calibri" charset="0"/>
                <a:ea typeface="ＭＳ Ｐゴシック" charset="0"/>
              </a:rPr>
              <a:t/>
            </a:r>
            <a:br>
              <a:rPr lang="en-GB" dirty="0" smtClean="0">
                <a:latin typeface="Calibri" charset="0"/>
                <a:ea typeface="ＭＳ Ｐゴシック" charset="0"/>
              </a:rPr>
            </a:br>
            <a:endParaRPr lang="en-GB" dirty="0">
              <a:latin typeface="Calibri" charset="0"/>
              <a:ea typeface="ＭＳ Ｐゴシック" charset="0"/>
            </a:endParaRPr>
          </a:p>
          <a:p>
            <a:pPr lvl="1">
              <a:buClr>
                <a:srgbClr val="000000"/>
              </a:buClr>
              <a:tabLst>
                <a:tab pos="644525" algn="l"/>
                <a:tab pos="1101725" algn="l"/>
                <a:tab pos="1558925" algn="l"/>
                <a:tab pos="2016125" algn="l"/>
                <a:tab pos="2473325" algn="l"/>
                <a:tab pos="2930525" algn="l"/>
                <a:tab pos="3387725" algn="l"/>
                <a:tab pos="3844925" algn="l"/>
                <a:tab pos="4302125" algn="l"/>
                <a:tab pos="4759325" algn="l"/>
                <a:tab pos="5216525" algn="l"/>
                <a:tab pos="5673725" algn="l"/>
                <a:tab pos="6130925" algn="l"/>
                <a:tab pos="6588125" algn="l"/>
                <a:tab pos="7045325" algn="l"/>
                <a:tab pos="7502525" algn="l"/>
                <a:tab pos="7959725" algn="l"/>
                <a:tab pos="8416925" algn="l"/>
                <a:tab pos="8874125" algn="l"/>
                <a:tab pos="9331325" algn="l"/>
              </a:tabLst>
            </a:pPr>
            <a:r>
              <a:rPr lang="en-GB" dirty="0">
                <a:latin typeface="Calibri" charset="0"/>
                <a:ea typeface="ＭＳ Ｐゴシック" charset="0"/>
              </a:rPr>
              <a:t>B. Glucose levels in the men are the strongest indicators of the fed state</a:t>
            </a:r>
            <a:r>
              <a:rPr lang="en-GB" dirty="0" smtClean="0">
                <a:latin typeface="Calibri" charset="0"/>
                <a:ea typeface="ＭＳ Ｐゴシック" charset="0"/>
              </a:rPr>
              <a:t>.</a:t>
            </a:r>
            <a:br>
              <a:rPr lang="en-GB" dirty="0" smtClean="0">
                <a:latin typeface="Calibri" charset="0"/>
                <a:ea typeface="ＭＳ Ｐゴシック" charset="0"/>
              </a:rPr>
            </a:br>
            <a:endParaRPr lang="en-GB" dirty="0">
              <a:latin typeface="Calibri" charset="0"/>
              <a:ea typeface="ＭＳ Ｐゴシック" charset="0"/>
            </a:endParaRPr>
          </a:p>
          <a:p>
            <a:pPr lvl="1">
              <a:buClr>
                <a:srgbClr val="000000"/>
              </a:buClr>
              <a:tabLst>
                <a:tab pos="644525" algn="l"/>
                <a:tab pos="1101725" algn="l"/>
                <a:tab pos="1558925" algn="l"/>
                <a:tab pos="2016125" algn="l"/>
                <a:tab pos="2473325" algn="l"/>
                <a:tab pos="2930525" algn="l"/>
                <a:tab pos="3387725" algn="l"/>
                <a:tab pos="3844925" algn="l"/>
                <a:tab pos="4302125" algn="l"/>
                <a:tab pos="4759325" algn="l"/>
                <a:tab pos="5216525" algn="l"/>
                <a:tab pos="5673725" algn="l"/>
                <a:tab pos="6130925" algn="l"/>
                <a:tab pos="6588125" algn="l"/>
                <a:tab pos="7045325" algn="l"/>
                <a:tab pos="7502525" algn="l"/>
                <a:tab pos="7959725" algn="l"/>
                <a:tab pos="8416925" algn="l"/>
                <a:tab pos="8874125" algn="l"/>
                <a:tab pos="9331325" algn="l"/>
              </a:tabLst>
            </a:pPr>
            <a:r>
              <a:rPr lang="en-GB" dirty="0">
                <a:latin typeface="Calibri" charset="0"/>
                <a:ea typeface="ＭＳ Ｐゴシック" charset="0"/>
              </a:rPr>
              <a:t>C. The observed levels of liver synthesized plasma proteins albumin and transferrin are diagnostic for the fed state</a:t>
            </a:r>
            <a:r>
              <a:rPr lang="en-GB" dirty="0" smtClean="0">
                <a:latin typeface="Calibri" charset="0"/>
                <a:ea typeface="ＭＳ Ｐゴシック" charset="0"/>
              </a:rPr>
              <a:t>.</a:t>
            </a:r>
            <a:br>
              <a:rPr lang="en-GB" dirty="0" smtClean="0">
                <a:latin typeface="Calibri" charset="0"/>
                <a:ea typeface="ＭＳ Ｐゴシック" charset="0"/>
              </a:rPr>
            </a:br>
            <a:endParaRPr lang="en-US" dirty="0">
              <a:latin typeface="Calibri" charset="0"/>
              <a:ea typeface="ＭＳ Ｐゴシック" charset="0"/>
            </a:endParaRPr>
          </a:p>
          <a:p>
            <a:pPr lvl="1">
              <a:buClr>
                <a:srgbClr val="000000"/>
              </a:buClr>
              <a:tabLst>
                <a:tab pos="644525" algn="l"/>
                <a:tab pos="1101725" algn="l"/>
                <a:tab pos="1558925" algn="l"/>
                <a:tab pos="2016125" algn="l"/>
                <a:tab pos="2473325" algn="l"/>
                <a:tab pos="2930525" algn="l"/>
                <a:tab pos="3387725" algn="l"/>
                <a:tab pos="3844925" algn="l"/>
                <a:tab pos="4302125" algn="l"/>
                <a:tab pos="4759325" algn="l"/>
                <a:tab pos="5216525" algn="l"/>
                <a:tab pos="5673725" algn="l"/>
                <a:tab pos="6130925" algn="l"/>
                <a:tab pos="6588125" algn="l"/>
                <a:tab pos="7045325" algn="l"/>
                <a:tab pos="7502525" algn="l"/>
                <a:tab pos="7959725" algn="l"/>
                <a:tab pos="8416925" algn="l"/>
                <a:tab pos="8874125" algn="l"/>
                <a:tab pos="9331325" algn="l"/>
              </a:tabLst>
            </a:pPr>
            <a:r>
              <a:rPr lang="en-GB" dirty="0">
                <a:latin typeface="Calibri" charset="0"/>
                <a:ea typeface="ＭＳ Ｐゴシック" charset="0"/>
              </a:rPr>
              <a:t>D. Low levels of free fatty acids and ketone bodies (acetoacetate and </a:t>
            </a:r>
            <a:r>
              <a:rPr lang="en-GB" dirty="0">
                <a:latin typeface="Symbol" charset="0"/>
                <a:ea typeface="ＭＳ Ｐゴシック" charset="0"/>
              </a:rPr>
              <a:t></a:t>
            </a:r>
            <a:r>
              <a:rPr lang="en-GB" dirty="0">
                <a:latin typeface="Calibri" charset="0"/>
                <a:ea typeface="ＭＳ Ｐゴシック" charset="0"/>
              </a:rPr>
              <a:t>-OH butyrate) coupled with relatively high levels of insulin suggest the fed state</a:t>
            </a:r>
            <a:r>
              <a:rPr lang="en-GB" dirty="0" smtClean="0">
                <a:latin typeface="Calibri" charset="0"/>
                <a:ea typeface="ＭＳ Ｐゴシック" charset="0"/>
              </a:rPr>
              <a:t>.</a:t>
            </a:r>
            <a:br>
              <a:rPr lang="en-GB" dirty="0" smtClean="0">
                <a:latin typeface="Calibri" charset="0"/>
                <a:ea typeface="ＭＳ Ｐゴシック" charset="0"/>
              </a:rPr>
            </a:br>
            <a:endParaRPr lang="en-GB" dirty="0">
              <a:latin typeface="Calibri" charset="0"/>
              <a:ea typeface="ＭＳ Ｐゴシック" charset="0"/>
            </a:endParaRPr>
          </a:p>
          <a:p>
            <a:pPr lvl="1">
              <a:buClr>
                <a:srgbClr val="000000"/>
              </a:buClr>
              <a:tabLst>
                <a:tab pos="644525" algn="l"/>
                <a:tab pos="1101725" algn="l"/>
                <a:tab pos="1558925" algn="l"/>
                <a:tab pos="2016125" algn="l"/>
                <a:tab pos="2473325" algn="l"/>
                <a:tab pos="2930525" algn="l"/>
                <a:tab pos="3387725" algn="l"/>
                <a:tab pos="3844925" algn="l"/>
                <a:tab pos="4302125" algn="l"/>
                <a:tab pos="4759325" algn="l"/>
                <a:tab pos="5216525" algn="l"/>
                <a:tab pos="5673725" algn="l"/>
                <a:tab pos="6130925" algn="l"/>
                <a:tab pos="6588125" algn="l"/>
                <a:tab pos="7045325" algn="l"/>
                <a:tab pos="7502525" algn="l"/>
                <a:tab pos="7959725" algn="l"/>
                <a:tab pos="8416925" algn="l"/>
                <a:tab pos="8874125" algn="l"/>
                <a:tab pos="9331325" algn="l"/>
              </a:tabLst>
            </a:pPr>
            <a:r>
              <a:rPr lang="en-GB" dirty="0">
                <a:latin typeface="Calibri" charset="0"/>
                <a:ea typeface="ＭＳ Ｐゴシック" charset="0"/>
              </a:rPr>
              <a:t>E. The RQ near 1 rules out vigorous exercise and must be related to the fed state.</a:t>
            </a:r>
          </a:p>
        </p:txBody>
      </p:sp>
    </p:spTree>
    <p:extLst>
      <p:ext uri="{BB962C8B-B14F-4D97-AF65-F5344CB8AC3E}">
        <p14:creationId xmlns:p14="http://schemas.microsoft.com/office/powerpoint/2010/main" val="28351227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2-03 at 9.47.55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82281" y="870074"/>
            <a:ext cx="5227621" cy="4049566"/>
          </a:xfrm>
          <a:prstGeom prst="rect">
            <a:avLst/>
          </a:prstGeom>
        </p:spPr>
      </p:pic>
      <p:sp>
        <p:nvSpPr>
          <p:cNvPr id="3" name="TextBox 2"/>
          <p:cNvSpPr txBox="1"/>
          <p:nvPr/>
        </p:nvSpPr>
        <p:spPr>
          <a:xfrm>
            <a:off x="2411438" y="5359407"/>
            <a:ext cx="4391993" cy="461665"/>
          </a:xfrm>
          <a:prstGeom prst="rect">
            <a:avLst/>
          </a:prstGeom>
          <a:noFill/>
        </p:spPr>
        <p:txBody>
          <a:bodyPr wrap="square" rtlCol="0">
            <a:spAutoFit/>
          </a:bodyPr>
          <a:lstStyle/>
          <a:p>
            <a:pPr algn="ctr"/>
            <a:r>
              <a:rPr lang="en-US" sz="2400" b="1" dirty="0" smtClean="0"/>
              <a:t>Small Whiteboards</a:t>
            </a:r>
            <a:endParaRPr lang="en-US" sz="2400" b="1" dirty="0"/>
          </a:p>
        </p:txBody>
      </p:sp>
    </p:spTree>
    <p:extLst>
      <p:ext uri="{BB962C8B-B14F-4D97-AF65-F5344CB8AC3E}">
        <p14:creationId xmlns:p14="http://schemas.microsoft.com/office/powerpoint/2010/main" val="3083741924"/>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92124" y="1773346"/>
            <a:ext cx="8048625" cy="2677656"/>
          </a:xfrm>
          <a:prstGeom prst="rect">
            <a:avLst/>
          </a:prstGeom>
        </p:spPr>
        <p:txBody>
          <a:bodyPr wrap="square">
            <a:spAutoFit/>
          </a:bodyPr>
          <a:lstStyle/>
          <a:p>
            <a:r>
              <a:rPr lang="en-US" sz="2400" dirty="0" smtClean="0"/>
              <a:t>A patient come into emergency with the following symptoms... </a:t>
            </a:r>
            <a:endParaRPr lang="en-US" sz="2400" dirty="0"/>
          </a:p>
          <a:p>
            <a:r>
              <a:rPr lang="en-US" sz="2400" dirty="0"/>
              <a:t> </a:t>
            </a:r>
            <a:r>
              <a:rPr lang="en-US" sz="2400" b="1" dirty="0"/>
              <a:t> </a:t>
            </a:r>
            <a:endParaRPr lang="en-US" sz="2400" dirty="0"/>
          </a:p>
          <a:p>
            <a:pPr marL="800100" lvl="1" indent="-342900">
              <a:buAutoNum type="alphaUcPeriod"/>
            </a:pPr>
            <a:r>
              <a:rPr lang="en-US" sz="2400" dirty="0" smtClean="0"/>
              <a:t>What is the first thing you would do? And why?</a:t>
            </a:r>
          </a:p>
          <a:p>
            <a:pPr lvl="1"/>
            <a:endParaRPr lang="en-US" sz="2400" dirty="0"/>
          </a:p>
          <a:p>
            <a:pPr lvl="1"/>
            <a:r>
              <a:rPr lang="en-US" sz="2400" dirty="0"/>
              <a:t>B. </a:t>
            </a:r>
            <a:r>
              <a:rPr lang="en-US" sz="2400" dirty="0" smtClean="0"/>
              <a:t>What is the first test you would order? And why?</a:t>
            </a:r>
            <a:endParaRPr lang="en-US" sz="2400" dirty="0"/>
          </a:p>
          <a:p>
            <a:pPr lvl="1"/>
            <a:r>
              <a:rPr lang="en-US" sz="2400" dirty="0"/>
              <a:t> </a:t>
            </a:r>
          </a:p>
          <a:p>
            <a:pPr lvl="1"/>
            <a:r>
              <a:rPr lang="en-US" sz="2400" dirty="0"/>
              <a:t>C. </a:t>
            </a:r>
            <a:r>
              <a:rPr lang="en-US" sz="2400" dirty="0" smtClean="0"/>
              <a:t>What would be the worst thing to do? And why?</a:t>
            </a:r>
            <a:endParaRPr lang="en-US" sz="2400" dirty="0"/>
          </a:p>
        </p:txBody>
      </p:sp>
    </p:spTree>
    <p:extLst>
      <p:ext uri="{BB962C8B-B14F-4D97-AF65-F5344CB8AC3E}">
        <p14:creationId xmlns:p14="http://schemas.microsoft.com/office/powerpoint/2010/main" val="34229532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02425" y="1283448"/>
            <a:ext cx="7038912" cy="2554545"/>
          </a:xfrm>
          <a:prstGeom prst="rect">
            <a:avLst/>
          </a:prstGeom>
        </p:spPr>
        <p:txBody>
          <a:bodyPr wrap="square">
            <a:spAutoFit/>
          </a:bodyPr>
          <a:lstStyle/>
          <a:p>
            <a:pPr algn="ctr"/>
            <a:r>
              <a:rPr lang="en-CA" sz="3200" i="1" dirty="0"/>
              <a:t>You are consulting for a new business owner who wants to open a dry-cleaning store in Norman, Oklahoma. Where would you recommend locating a new dry-cleaning business (and why)? </a:t>
            </a:r>
            <a:endParaRPr lang="en-US" sz="3200" dirty="0"/>
          </a:p>
        </p:txBody>
      </p:sp>
    </p:spTree>
    <p:extLst>
      <p:ext uri="{BB962C8B-B14F-4D97-AF65-F5344CB8AC3E}">
        <p14:creationId xmlns:p14="http://schemas.microsoft.com/office/powerpoint/2010/main" val="34046039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2-23 at 9.19.53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57624" y="432318"/>
            <a:ext cx="4744390" cy="5014699"/>
          </a:xfrm>
          <a:prstGeom prst="rect">
            <a:avLst/>
          </a:prstGeom>
        </p:spPr>
      </p:pic>
      <p:sp>
        <p:nvSpPr>
          <p:cNvPr id="3" name="TextBox 2"/>
          <p:cNvSpPr txBox="1"/>
          <p:nvPr/>
        </p:nvSpPr>
        <p:spPr>
          <a:xfrm>
            <a:off x="3458660" y="5728228"/>
            <a:ext cx="2850692" cy="369332"/>
          </a:xfrm>
          <a:prstGeom prst="rect">
            <a:avLst/>
          </a:prstGeom>
          <a:noFill/>
        </p:spPr>
        <p:txBody>
          <a:bodyPr wrap="square" rtlCol="0">
            <a:spAutoFit/>
          </a:bodyPr>
          <a:lstStyle/>
          <a:p>
            <a:pPr algn="ctr"/>
            <a:r>
              <a:rPr lang="en-US" b="1" dirty="0" smtClean="0"/>
              <a:t>Push Pin in Map</a:t>
            </a:r>
            <a:endParaRPr lang="en-US" b="1" dirty="0"/>
          </a:p>
        </p:txBody>
      </p:sp>
    </p:spTree>
    <p:extLst>
      <p:ext uri="{BB962C8B-B14F-4D97-AF65-F5344CB8AC3E}">
        <p14:creationId xmlns:p14="http://schemas.microsoft.com/office/powerpoint/2010/main" val="15496061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56465" y="1075806"/>
            <a:ext cx="6586315" cy="3046988"/>
          </a:xfrm>
          <a:prstGeom prst="rect">
            <a:avLst/>
          </a:prstGeom>
        </p:spPr>
        <p:txBody>
          <a:bodyPr wrap="square">
            <a:spAutoFit/>
          </a:bodyPr>
          <a:lstStyle/>
          <a:p>
            <a:r>
              <a:rPr lang="en-US" sz="2400" dirty="0"/>
              <a:t>The </a:t>
            </a:r>
            <a:r>
              <a:rPr lang="en-US" sz="2400" dirty="0" smtClean="0"/>
              <a:t>next example is </a:t>
            </a:r>
            <a:r>
              <a:rPr lang="en-US" sz="2400" dirty="0"/>
              <a:t>from a course in earth and ocean sciences (Jones, 2009). The image on the left is the original data graphic provided to teams, and the image on the right is an overlay of the responses from two teams, each using their own color.  Teams were required to interpret the data by identifying two linear features with lines and the location of one additional feature with a circle. </a:t>
            </a:r>
          </a:p>
        </p:txBody>
      </p:sp>
    </p:spTree>
    <p:extLst>
      <p:ext uri="{BB962C8B-B14F-4D97-AF65-F5344CB8AC3E}">
        <p14:creationId xmlns:p14="http://schemas.microsoft.com/office/powerpoint/2010/main" val="25698760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2-03 at 11.08.18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2626" y="337973"/>
            <a:ext cx="3545818" cy="3928581"/>
          </a:xfrm>
          <a:prstGeom prst="rect">
            <a:avLst/>
          </a:prstGeom>
        </p:spPr>
      </p:pic>
      <p:pic>
        <p:nvPicPr>
          <p:cNvPr id="3" name="Picture 2" descr="Screen shot 2013-12-03 at 11.09.12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77855" y="229893"/>
            <a:ext cx="3492025" cy="3517515"/>
          </a:xfrm>
          <a:prstGeom prst="rect">
            <a:avLst/>
          </a:prstGeom>
        </p:spPr>
      </p:pic>
      <p:sp>
        <p:nvSpPr>
          <p:cNvPr id="5" name="TextBox 4"/>
          <p:cNvSpPr txBox="1"/>
          <p:nvPr/>
        </p:nvSpPr>
        <p:spPr>
          <a:xfrm>
            <a:off x="2581765" y="6108777"/>
            <a:ext cx="3840788" cy="461665"/>
          </a:xfrm>
          <a:prstGeom prst="rect">
            <a:avLst/>
          </a:prstGeom>
          <a:noFill/>
        </p:spPr>
        <p:txBody>
          <a:bodyPr wrap="square" rtlCol="0">
            <a:spAutoFit/>
          </a:bodyPr>
          <a:lstStyle/>
          <a:p>
            <a:pPr algn="ctr"/>
            <a:r>
              <a:rPr lang="en-US" sz="2400" b="1" dirty="0" smtClean="0"/>
              <a:t>Stacked Overheads</a:t>
            </a:r>
            <a:endParaRPr lang="en-US" sz="2400" b="1" dirty="0"/>
          </a:p>
        </p:txBody>
      </p:sp>
      <p:sp>
        <p:nvSpPr>
          <p:cNvPr id="7" name="Rectangle 6"/>
          <p:cNvSpPr/>
          <p:nvPr/>
        </p:nvSpPr>
        <p:spPr>
          <a:xfrm>
            <a:off x="1175402" y="4349458"/>
            <a:ext cx="6586315" cy="1477328"/>
          </a:xfrm>
          <a:prstGeom prst="rect">
            <a:avLst/>
          </a:prstGeom>
        </p:spPr>
        <p:txBody>
          <a:bodyPr wrap="square">
            <a:spAutoFit/>
          </a:bodyPr>
          <a:lstStyle/>
          <a:p>
            <a:r>
              <a:rPr lang="en-US" dirty="0" smtClean="0"/>
              <a:t>The </a:t>
            </a:r>
            <a:r>
              <a:rPr lang="en-US" dirty="0"/>
              <a:t>image on the left is the original data graphic provided to teams, and the image on the right is an overlay of the responses from two teams, each using their own color.  Teams were required to interpret the data by identifying two linear features with lines and the location of one additional feature with a circle. </a:t>
            </a:r>
          </a:p>
        </p:txBody>
      </p:sp>
      <p:sp>
        <p:nvSpPr>
          <p:cNvPr id="8" name="TextBox 7"/>
          <p:cNvSpPr txBox="1"/>
          <p:nvPr/>
        </p:nvSpPr>
        <p:spPr>
          <a:xfrm>
            <a:off x="6971361" y="6174058"/>
            <a:ext cx="1810392" cy="369332"/>
          </a:xfrm>
          <a:prstGeom prst="rect">
            <a:avLst/>
          </a:prstGeom>
          <a:noFill/>
        </p:spPr>
        <p:txBody>
          <a:bodyPr wrap="square" rtlCol="0">
            <a:spAutoFit/>
          </a:bodyPr>
          <a:lstStyle/>
          <a:p>
            <a:pPr algn="r"/>
            <a:r>
              <a:rPr lang="en-US" dirty="0" smtClean="0">
                <a:solidFill>
                  <a:schemeClr val="bg1">
                    <a:lumMod val="65000"/>
                  </a:schemeClr>
                </a:solidFill>
              </a:rPr>
              <a:t>Jones</a:t>
            </a:r>
            <a:r>
              <a:rPr lang="en-US" dirty="0">
                <a:solidFill>
                  <a:schemeClr val="bg1">
                    <a:lumMod val="65000"/>
                  </a:schemeClr>
                </a:solidFill>
              </a:rPr>
              <a:t>, </a:t>
            </a:r>
            <a:r>
              <a:rPr lang="en-US" dirty="0" smtClean="0">
                <a:solidFill>
                  <a:schemeClr val="bg1">
                    <a:lumMod val="65000"/>
                  </a:schemeClr>
                </a:solidFill>
              </a:rPr>
              <a:t>2009</a:t>
            </a:r>
            <a:endParaRPr lang="en-US" dirty="0">
              <a:solidFill>
                <a:schemeClr val="bg1">
                  <a:lumMod val="65000"/>
                </a:schemeClr>
              </a:solidFill>
            </a:endParaRPr>
          </a:p>
        </p:txBody>
      </p:sp>
    </p:spTree>
    <p:extLst>
      <p:ext uri="{BB962C8B-B14F-4D97-AF65-F5344CB8AC3E}">
        <p14:creationId xmlns:p14="http://schemas.microsoft.com/office/powerpoint/2010/main" val="3181411446"/>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2-03 at 9.48.46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48154" y="740792"/>
            <a:ext cx="2969120" cy="4225007"/>
          </a:xfrm>
          <a:prstGeom prst="rect">
            <a:avLst/>
          </a:prstGeom>
        </p:spPr>
      </p:pic>
      <p:sp>
        <p:nvSpPr>
          <p:cNvPr id="3" name="TextBox 2"/>
          <p:cNvSpPr txBox="1"/>
          <p:nvPr/>
        </p:nvSpPr>
        <p:spPr>
          <a:xfrm>
            <a:off x="2948154" y="5314052"/>
            <a:ext cx="2706253" cy="461665"/>
          </a:xfrm>
          <a:prstGeom prst="rect">
            <a:avLst/>
          </a:prstGeom>
          <a:noFill/>
        </p:spPr>
        <p:txBody>
          <a:bodyPr wrap="square" rtlCol="0">
            <a:spAutoFit/>
          </a:bodyPr>
          <a:lstStyle/>
          <a:p>
            <a:pPr algn="ctr"/>
            <a:r>
              <a:rPr lang="en-US" sz="2400" b="1" dirty="0" smtClean="0"/>
              <a:t>Hot Seat 1</a:t>
            </a:r>
            <a:endParaRPr lang="en-US" sz="2400" b="1" dirty="0"/>
          </a:p>
        </p:txBody>
      </p:sp>
    </p:spTree>
    <p:extLst>
      <p:ext uri="{BB962C8B-B14F-4D97-AF65-F5344CB8AC3E}">
        <p14:creationId xmlns:p14="http://schemas.microsoft.com/office/powerpoint/2010/main" val="517900081"/>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2-03 at 9.49.42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83752" y="672759"/>
            <a:ext cx="3917181" cy="4573261"/>
          </a:xfrm>
          <a:prstGeom prst="rect">
            <a:avLst/>
          </a:prstGeom>
        </p:spPr>
      </p:pic>
      <p:sp>
        <p:nvSpPr>
          <p:cNvPr id="3" name="TextBox 2"/>
          <p:cNvSpPr txBox="1"/>
          <p:nvPr/>
        </p:nvSpPr>
        <p:spPr>
          <a:xfrm>
            <a:off x="2948154" y="5314052"/>
            <a:ext cx="2706253" cy="461665"/>
          </a:xfrm>
          <a:prstGeom prst="rect">
            <a:avLst/>
          </a:prstGeom>
          <a:noFill/>
        </p:spPr>
        <p:txBody>
          <a:bodyPr wrap="square" rtlCol="0">
            <a:spAutoFit/>
          </a:bodyPr>
          <a:lstStyle/>
          <a:p>
            <a:pPr algn="ctr"/>
            <a:r>
              <a:rPr lang="en-US" sz="2400" b="1" dirty="0" smtClean="0"/>
              <a:t>Hot Seat 2</a:t>
            </a:r>
            <a:endParaRPr lang="en-US" sz="2400" b="1" dirty="0"/>
          </a:p>
        </p:txBody>
      </p:sp>
      <p:sp>
        <p:nvSpPr>
          <p:cNvPr id="4" name="TextBox 3"/>
          <p:cNvSpPr txBox="1"/>
          <p:nvPr/>
        </p:nvSpPr>
        <p:spPr>
          <a:xfrm>
            <a:off x="2577745" y="5790836"/>
            <a:ext cx="3681412" cy="369332"/>
          </a:xfrm>
          <a:prstGeom prst="rect">
            <a:avLst/>
          </a:prstGeom>
          <a:noFill/>
        </p:spPr>
        <p:txBody>
          <a:bodyPr wrap="square" rtlCol="0">
            <a:spAutoFit/>
          </a:bodyPr>
          <a:lstStyle/>
          <a:p>
            <a:pPr algn="ctr"/>
            <a:r>
              <a:rPr lang="en-US" i="1" dirty="0" smtClean="0">
                <a:solidFill>
                  <a:schemeClr val="bg1">
                    <a:lumMod val="50000"/>
                  </a:schemeClr>
                </a:solidFill>
              </a:rPr>
              <a:t>Pick Me or </a:t>
            </a:r>
            <a:r>
              <a:rPr lang="en-US" i="1" dirty="0" err="1" smtClean="0">
                <a:solidFill>
                  <a:schemeClr val="bg1">
                    <a:lumMod val="50000"/>
                  </a:schemeClr>
                </a:solidFill>
              </a:rPr>
              <a:t>YouSpin</a:t>
            </a:r>
            <a:r>
              <a:rPr lang="en-US" i="1" dirty="0" smtClean="0">
                <a:solidFill>
                  <a:schemeClr val="bg1">
                    <a:lumMod val="50000"/>
                  </a:schemeClr>
                </a:solidFill>
              </a:rPr>
              <a:t> for iPhone</a:t>
            </a:r>
            <a:endParaRPr lang="en-US" i="1" dirty="0">
              <a:solidFill>
                <a:schemeClr val="bg1">
                  <a:lumMod val="50000"/>
                </a:schemeClr>
              </a:solidFill>
            </a:endParaRPr>
          </a:p>
        </p:txBody>
      </p:sp>
    </p:spTree>
    <p:extLst>
      <p:ext uri="{BB962C8B-B14F-4D97-AF65-F5344CB8AC3E}">
        <p14:creationId xmlns:p14="http://schemas.microsoft.com/office/powerpoint/2010/main" val="727365939"/>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2-23 at 9.47.11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648" y="432319"/>
            <a:ext cx="8172446" cy="6000278"/>
          </a:xfrm>
          <a:prstGeom prst="rect">
            <a:avLst/>
          </a:prstGeom>
        </p:spPr>
      </p:pic>
    </p:spTree>
    <p:extLst>
      <p:ext uri="{BB962C8B-B14F-4D97-AF65-F5344CB8AC3E}">
        <p14:creationId xmlns:p14="http://schemas.microsoft.com/office/powerpoint/2010/main" val="30925163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30977" y="359334"/>
            <a:ext cx="7772400" cy="423251"/>
          </a:xfrm>
        </p:spPr>
        <p:txBody>
          <a:bodyPr>
            <a:noAutofit/>
          </a:bodyPr>
          <a:lstStyle/>
          <a:p>
            <a:r>
              <a:rPr lang="en-US" sz="2400" b="1" dirty="0" smtClean="0">
                <a:solidFill>
                  <a:schemeClr val="tx1"/>
                </a:solidFill>
              </a:rPr>
              <a:t>Team Tasks Agenda and Timeline</a:t>
            </a:r>
            <a:endParaRPr lang="en-US" sz="2400" b="1" dirty="0">
              <a:solidFill>
                <a:schemeClr val="tx1"/>
              </a:solidFill>
            </a:endParaRPr>
          </a:p>
        </p:txBody>
      </p:sp>
      <p:sp>
        <p:nvSpPr>
          <p:cNvPr id="6" name="TextBox 5"/>
          <p:cNvSpPr txBox="1"/>
          <p:nvPr/>
        </p:nvSpPr>
        <p:spPr>
          <a:xfrm>
            <a:off x="1186820" y="858039"/>
            <a:ext cx="7725673" cy="5611795"/>
          </a:xfrm>
          <a:prstGeom prst="rect">
            <a:avLst/>
          </a:prstGeom>
          <a:noFill/>
        </p:spPr>
        <p:txBody>
          <a:bodyPr wrap="square" rtlCol="0">
            <a:spAutoFit/>
          </a:bodyPr>
          <a:lstStyle/>
          <a:p>
            <a:pPr marL="285750" indent="-285750">
              <a:lnSpc>
                <a:spcPct val="150000"/>
              </a:lnSpc>
              <a:buFont typeface="Arial"/>
              <a:buChar char="•"/>
            </a:pPr>
            <a:r>
              <a:rPr lang="en-US" sz="1600" b="1" dirty="0" smtClean="0"/>
              <a:t>SET</a:t>
            </a:r>
            <a:r>
              <a:rPr lang="en-US" sz="1600" dirty="0" smtClean="0"/>
              <a:t> (20 minutes)</a:t>
            </a:r>
          </a:p>
          <a:p>
            <a:pPr marL="285750" indent="-285750">
              <a:lnSpc>
                <a:spcPct val="150000"/>
              </a:lnSpc>
              <a:buFont typeface="Arial"/>
              <a:buChar char="•"/>
            </a:pPr>
            <a:r>
              <a:rPr lang="en-US" sz="1600" b="1" dirty="0" smtClean="0"/>
              <a:t>BODY </a:t>
            </a:r>
            <a:r>
              <a:rPr lang="en-US" sz="1600" dirty="0" smtClean="0"/>
              <a:t>(145 minutes)</a:t>
            </a:r>
          </a:p>
          <a:p>
            <a:pPr marL="742950" lvl="1" indent="-285750">
              <a:lnSpc>
                <a:spcPct val="150000"/>
              </a:lnSpc>
              <a:buFont typeface="Arial"/>
              <a:buChar char="•"/>
            </a:pPr>
            <a:r>
              <a:rPr lang="en-US" sz="1600" dirty="0" smtClean="0"/>
              <a:t>Application Activity Examples (50 minutes)</a:t>
            </a:r>
          </a:p>
          <a:p>
            <a:pPr marL="742950" lvl="1" indent="-285750">
              <a:lnSpc>
                <a:spcPct val="150000"/>
              </a:lnSpc>
              <a:buFont typeface="Arial"/>
              <a:buChar char="•"/>
            </a:pPr>
            <a:r>
              <a:rPr lang="en-US" sz="1600" dirty="0" smtClean="0"/>
              <a:t>Relationship to Course Design Work (15 minutes)</a:t>
            </a:r>
          </a:p>
          <a:p>
            <a:pPr marL="742950" lvl="1" indent="-285750">
              <a:lnSpc>
                <a:spcPct val="150000"/>
              </a:lnSpc>
              <a:buFont typeface="Arial"/>
              <a:buChar char="•"/>
            </a:pPr>
            <a:r>
              <a:rPr lang="en-US" sz="1600" dirty="0" smtClean="0"/>
              <a:t>Double Loop Activity Writing (70 minutes)</a:t>
            </a:r>
          </a:p>
          <a:p>
            <a:pPr marL="1200150" lvl="2" indent="-285750">
              <a:lnSpc>
                <a:spcPct val="150000"/>
              </a:lnSpc>
              <a:buFont typeface="Arial"/>
              <a:buChar char="•"/>
            </a:pPr>
            <a:r>
              <a:rPr lang="en-US" sz="1600" dirty="0" smtClean="0"/>
              <a:t>Activity Writing and Revision </a:t>
            </a:r>
          </a:p>
          <a:p>
            <a:pPr marL="1657350" lvl="3" indent="-285750">
              <a:lnSpc>
                <a:spcPct val="150000"/>
              </a:lnSpc>
              <a:buFont typeface="Arial"/>
              <a:buChar char="•"/>
            </a:pPr>
            <a:r>
              <a:rPr lang="en-US" sz="1600" dirty="0" smtClean="0"/>
              <a:t>Activity Writing</a:t>
            </a:r>
          </a:p>
          <a:p>
            <a:pPr marL="1657350" lvl="3" indent="-285750">
              <a:lnSpc>
                <a:spcPct val="150000"/>
              </a:lnSpc>
              <a:buFont typeface="Arial"/>
              <a:buChar char="•"/>
            </a:pPr>
            <a:r>
              <a:rPr lang="en-US" sz="1600" dirty="0" smtClean="0"/>
              <a:t>Table Share, 4S ID, and feedback</a:t>
            </a:r>
          </a:p>
          <a:p>
            <a:pPr marL="1657350" lvl="3" indent="-285750">
              <a:lnSpc>
                <a:spcPct val="150000"/>
              </a:lnSpc>
              <a:buFont typeface="Arial"/>
              <a:buChar char="•"/>
            </a:pPr>
            <a:r>
              <a:rPr lang="en-US" sz="1600" dirty="0" smtClean="0"/>
              <a:t>Table </a:t>
            </a:r>
            <a:r>
              <a:rPr lang="en-US" sz="1600" dirty="0"/>
              <a:t>s</a:t>
            </a:r>
            <a:r>
              <a:rPr lang="en-US" sz="1600" dirty="0" smtClean="0"/>
              <a:t>hare </a:t>
            </a:r>
            <a:r>
              <a:rPr lang="en-US" sz="1600" dirty="0"/>
              <a:t>and </a:t>
            </a:r>
            <a:r>
              <a:rPr lang="en-US" sz="1600" dirty="0" smtClean="0"/>
              <a:t>activity </a:t>
            </a:r>
            <a:r>
              <a:rPr lang="en-US" sz="1600" dirty="0"/>
              <a:t>r</a:t>
            </a:r>
            <a:r>
              <a:rPr lang="en-US" sz="1600" dirty="0" smtClean="0"/>
              <a:t>evisions</a:t>
            </a:r>
            <a:endParaRPr lang="en-US" sz="1600" dirty="0" smtClean="0"/>
          </a:p>
          <a:p>
            <a:pPr marL="1657350" lvl="3" indent="-285750">
              <a:lnSpc>
                <a:spcPct val="150000"/>
              </a:lnSpc>
              <a:buFont typeface="Arial"/>
              <a:buChar char="•"/>
            </a:pPr>
            <a:r>
              <a:rPr lang="en-US" sz="1600" dirty="0" smtClean="0"/>
              <a:t>Facilitation planning</a:t>
            </a:r>
            <a:endParaRPr lang="en-US" sz="1600" dirty="0" smtClean="0"/>
          </a:p>
          <a:p>
            <a:pPr marL="1200150" lvl="2" indent="-285750">
              <a:lnSpc>
                <a:spcPct val="150000"/>
              </a:lnSpc>
              <a:buFont typeface="Arial"/>
              <a:buChar char="•"/>
            </a:pPr>
            <a:r>
              <a:rPr lang="en-US" sz="1600" dirty="0" smtClean="0"/>
              <a:t>Gallery Walk</a:t>
            </a:r>
          </a:p>
          <a:p>
            <a:pPr marL="1657350" lvl="3" indent="-285750">
              <a:lnSpc>
                <a:spcPct val="150000"/>
              </a:lnSpc>
              <a:buFont typeface="Arial"/>
              <a:buChar char="•"/>
            </a:pPr>
            <a:r>
              <a:rPr lang="en-US" sz="1600" dirty="0"/>
              <a:t> Flipchart </a:t>
            </a:r>
            <a:r>
              <a:rPr lang="en-US" sz="1600" dirty="0" smtClean="0"/>
              <a:t>preparation</a:t>
            </a:r>
            <a:endParaRPr lang="en-US" sz="1600" dirty="0" smtClean="0"/>
          </a:p>
          <a:p>
            <a:pPr marL="1657350" lvl="3" indent="-285750">
              <a:lnSpc>
                <a:spcPct val="150000"/>
              </a:lnSpc>
              <a:buFont typeface="Arial"/>
              <a:buChar char="•"/>
            </a:pPr>
            <a:r>
              <a:rPr lang="en-US" sz="1600" dirty="0" smtClean="0"/>
              <a:t>Gallery </a:t>
            </a:r>
            <a:r>
              <a:rPr lang="en-US" sz="1600" dirty="0" smtClean="0"/>
              <a:t>walk </a:t>
            </a:r>
            <a:r>
              <a:rPr lang="en-US" sz="1600" dirty="0" smtClean="0"/>
              <a:t>and debrief</a:t>
            </a:r>
            <a:endParaRPr lang="en-US" sz="1600" dirty="0" smtClean="0"/>
          </a:p>
          <a:p>
            <a:pPr marL="742950" lvl="1" indent="-285750">
              <a:lnSpc>
                <a:spcPct val="150000"/>
              </a:lnSpc>
              <a:buFont typeface="Arial"/>
              <a:buChar char="•"/>
            </a:pPr>
            <a:r>
              <a:rPr lang="en-US" sz="1600" dirty="0" smtClean="0"/>
              <a:t>Questions (10 minutes)</a:t>
            </a:r>
          </a:p>
          <a:p>
            <a:pPr marL="285750" indent="-285750">
              <a:lnSpc>
                <a:spcPct val="150000"/>
              </a:lnSpc>
              <a:buFont typeface="Arial"/>
              <a:buChar char="•"/>
            </a:pPr>
            <a:r>
              <a:rPr lang="en-US" sz="1600" b="1" dirty="0" smtClean="0"/>
              <a:t>CLOSE</a:t>
            </a:r>
            <a:r>
              <a:rPr lang="en-US" sz="1600" dirty="0" smtClean="0"/>
              <a:t> (10 minutes)</a:t>
            </a:r>
            <a:endParaRPr lang="en-US" sz="1600" dirty="0"/>
          </a:p>
        </p:txBody>
      </p:sp>
    </p:spTree>
    <p:extLst>
      <p:ext uri="{BB962C8B-B14F-4D97-AF65-F5344CB8AC3E}">
        <p14:creationId xmlns:p14="http://schemas.microsoft.com/office/powerpoint/2010/main" val="2912165744"/>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88914" y="4500672"/>
            <a:ext cx="6410680" cy="1477328"/>
          </a:xfrm>
          <a:prstGeom prst="rect">
            <a:avLst/>
          </a:prstGeom>
        </p:spPr>
        <p:txBody>
          <a:bodyPr wrap="square">
            <a:spAutoFit/>
          </a:bodyPr>
          <a:lstStyle/>
          <a:p>
            <a:pPr>
              <a:spcBef>
                <a:spcPct val="50000"/>
              </a:spcBef>
            </a:pPr>
            <a:r>
              <a:rPr lang="en-US" b="1" dirty="0"/>
              <a:t>Reporting</a:t>
            </a:r>
          </a:p>
          <a:p>
            <a:pPr>
              <a:spcBef>
                <a:spcPct val="50000"/>
              </a:spcBef>
            </a:pPr>
            <a:r>
              <a:rPr lang="en-US" dirty="0"/>
              <a:t>Numerical Position</a:t>
            </a:r>
          </a:p>
          <a:p>
            <a:pPr>
              <a:spcBef>
                <a:spcPct val="50000"/>
              </a:spcBef>
            </a:pPr>
            <a:r>
              <a:rPr lang="en-US" dirty="0"/>
              <a:t>One page summary– principles and approach and not calculations   (16 </a:t>
            </a:r>
            <a:r>
              <a:rPr lang="en-US" dirty="0" err="1"/>
              <a:t>pt</a:t>
            </a:r>
            <a:r>
              <a:rPr lang="en-US" dirty="0"/>
              <a:t> font or bigger) </a:t>
            </a:r>
          </a:p>
        </p:txBody>
      </p:sp>
      <p:graphicFrame>
        <p:nvGraphicFramePr>
          <p:cNvPr id="5" name="Object 2"/>
          <p:cNvGraphicFramePr>
            <a:graphicFrameLocks noChangeAspect="1"/>
          </p:cNvGraphicFramePr>
          <p:nvPr>
            <p:extLst>
              <p:ext uri="{D42A27DB-BD31-4B8C-83A1-F6EECF244321}">
                <p14:modId xmlns:p14="http://schemas.microsoft.com/office/powerpoint/2010/main" val="2744296311"/>
              </p:ext>
            </p:extLst>
          </p:nvPr>
        </p:nvGraphicFramePr>
        <p:xfrm>
          <a:off x="1487255" y="276711"/>
          <a:ext cx="5791200" cy="4137025"/>
        </p:xfrm>
        <a:graphic>
          <a:graphicData uri="http://schemas.openxmlformats.org/presentationml/2006/ole">
            <mc:AlternateContent xmlns:mc="http://schemas.openxmlformats.org/markup-compatibility/2006">
              <mc:Choice xmlns:v="urn:schemas-microsoft-com:vml" Requires="v">
                <p:oleObj spid="_x0000_s1033" name="Chart" r:id="rId3" imgW="9534483" imgH="5009987" progId="Excel.Chart.8">
                  <p:embed/>
                </p:oleObj>
              </mc:Choice>
              <mc:Fallback>
                <p:oleObj name="Chart" r:id="rId3" imgW="9534483" imgH="5009987" progId="Excel.Char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87255" y="276711"/>
                        <a:ext cx="5791200" cy="4137025"/>
                      </a:xfrm>
                      <a:prstGeom prst="rect">
                        <a:avLst/>
                      </a:prstGeom>
                      <a:noFill/>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oleObj>
              </mc:Fallback>
            </mc:AlternateContent>
          </a:graphicData>
        </a:graphic>
      </p:graphicFrame>
    </p:spTree>
    <p:extLst>
      <p:ext uri="{BB962C8B-B14F-4D97-AF65-F5344CB8AC3E}">
        <p14:creationId xmlns:p14="http://schemas.microsoft.com/office/powerpoint/2010/main" val="3057509044"/>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p:cNvSpPr txBox="1"/>
          <p:nvPr/>
        </p:nvSpPr>
        <p:spPr>
          <a:xfrm>
            <a:off x="1962727" y="2216246"/>
            <a:ext cx="5072303" cy="1938992"/>
          </a:xfrm>
          <a:prstGeom prst="rect">
            <a:avLst/>
          </a:prstGeom>
          <a:noFill/>
        </p:spPr>
        <p:txBody>
          <a:bodyPr wrap="square" rtlCol="0">
            <a:spAutoFit/>
          </a:bodyPr>
          <a:lstStyle/>
          <a:p>
            <a:pPr algn="ctr"/>
            <a:r>
              <a:rPr lang="en-US" sz="6000" dirty="0" smtClean="0">
                <a:solidFill>
                  <a:srgbClr val="FFFFFF"/>
                </a:solidFill>
              </a:rPr>
              <a:t>Facilitation Ideas</a:t>
            </a:r>
            <a:endParaRPr lang="en-US" sz="6000" dirty="0">
              <a:solidFill>
                <a:srgbClr val="FFFFFF"/>
              </a:solidFill>
            </a:endParaRPr>
          </a:p>
        </p:txBody>
      </p:sp>
    </p:spTree>
    <p:extLst>
      <p:ext uri="{BB962C8B-B14F-4D97-AF65-F5344CB8AC3E}">
        <p14:creationId xmlns:p14="http://schemas.microsoft.com/office/powerpoint/2010/main" val="2672275788"/>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2-03 at 9.46.22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96755" y="1673439"/>
            <a:ext cx="6348813" cy="3314771"/>
          </a:xfrm>
          <a:prstGeom prst="rect">
            <a:avLst/>
          </a:prstGeom>
        </p:spPr>
      </p:pic>
      <p:sp>
        <p:nvSpPr>
          <p:cNvPr id="3" name="TextBox 2"/>
          <p:cNvSpPr txBox="1"/>
          <p:nvPr/>
        </p:nvSpPr>
        <p:spPr>
          <a:xfrm>
            <a:off x="2010791" y="5314051"/>
            <a:ext cx="4853114" cy="461665"/>
          </a:xfrm>
          <a:prstGeom prst="rect">
            <a:avLst/>
          </a:prstGeom>
          <a:noFill/>
        </p:spPr>
        <p:txBody>
          <a:bodyPr wrap="square" rtlCol="0">
            <a:spAutoFit/>
          </a:bodyPr>
          <a:lstStyle/>
          <a:p>
            <a:pPr algn="ctr"/>
            <a:r>
              <a:rPr lang="en-US" sz="2400" b="1" dirty="0" smtClean="0"/>
              <a:t>Structure of Application Activities</a:t>
            </a:r>
            <a:endParaRPr lang="en-US" sz="2400" b="1" dirty="0"/>
          </a:p>
        </p:txBody>
      </p:sp>
    </p:spTree>
    <p:extLst>
      <p:ext uri="{BB962C8B-B14F-4D97-AF65-F5344CB8AC3E}">
        <p14:creationId xmlns:p14="http://schemas.microsoft.com/office/powerpoint/2010/main" val="1165696105"/>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2-03 at 9.46.51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617" y="1111188"/>
            <a:ext cx="6019633" cy="4032475"/>
          </a:xfrm>
          <a:prstGeom prst="rect">
            <a:avLst/>
          </a:prstGeom>
        </p:spPr>
      </p:pic>
      <p:sp>
        <p:nvSpPr>
          <p:cNvPr id="3" name="TextBox 2"/>
          <p:cNvSpPr txBox="1"/>
          <p:nvPr/>
        </p:nvSpPr>
        <p:spPr>
          <a:xfrm>
            <a:off x="1904960" y="5650124"/>
            <a:ext cx="4853114" cy="461665"/>
          </a:xfrm>
          <a:prstGeom prst="rect">
            <a:avLst/>
          </a:prstGeom>
          <a:noFill/>
        </p:spPr>
        <p:txBody>
          <a:bodyPr wrap="square" rtlCol="0">
            <a:spAutoFit/>
          </a:bodyPr>
          <a:lstStyle/>
          <a:p>
            <a:pPr algn="ctr"/>
            <a:r>
              <a:rPr lang="en-US" sz="2400" b="1" dirty="0" smtClean="0"/>
              <a:t>Structure of Application Activities</a:t>
            </a:r>
            <a:endParaRPr lang="en-US" sz="2400" b="1" dirty="0"/>
          </a:p>
        </p:txBody>
      </p:sp>
    </p:spTree>
    <p:extLst>
      <p:ext uri="{BB962C8B-B14F-4D97-AF65-F5344CB8AC3E}">
        <p14:creationId xmlns:p14="http://schemas.microsoft.com/office/powerpoint/2010/main" val="2619549596"/>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3-12-04 at 9.46.17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7699" y="838969"/>
            <a:ext cx="8518422" cy="5156592"/>
          </a:xfrm>
          <a:prstGeom prst="rect">
            <a:avLst/>
          </a:prstGeom>
        </p:spPr>
      </p:pic>
    </p:spTree>
    <p:extLst>
      <p:ext uri="{BB962C8B-B14F-4D97-AF65-F5344CB8AC3E}">
        <p14:creationId xmlns:p14="http://schemas.microsoft.com/office/powerpoint/2010/main" val="1393866824"/>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3-12-02 at 3.52.05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33616" y="574493"/>
            <a:ext cx="3575183" cy="4603496"/>
          </a:xfrm>
          <a:prstGeom prst="rect">
            <a:avLst/>
          </a:prstGeom>
        </p:spPr>
      </p:pic>
      <p:sp>
        <p:nvSpPr>
          <p:cNvPr id="4" name="TextBox 3"/>
          <p:cNvSpPr txBox="1"/>
          <p:nvPr/>
        </p:nvSpPr>
        <p:spPr>
          <a:xfrm>
            <a:off x="1141465" y="5389645"/>
            <a:ext cx="6727837" cy="1200328"/>
          </a:xfrm>
          <a:prstGeom prst="rect">
            <a:avLst/>
          </a:prstGeom>
          <a:noFill/>
        </p:spPr>
        <p:txBody>
          <a:bodyPr wrap="square" rtlCol="0">
            <a:spAutoFit/>
          </a:bodyPr>
          <a:lstStyle/>
          <a:p>
            <a:pPr algn="ctr"/>
            <a:r>
              <a:rPr lang="en-US" sz="2400" b="1" dirty="0" smtClean="0"/>
              <a:t>Use pre-planned board plan to </a:t>
            </a:r>
          </a:p>
          <a:p>
            <a:pPr algn="ctr"/>
            <a:r>
              <a:rPr lang="en-US" sz="2400" b="1" dirty="0" smtClean="0"/>
              <a:t>powerfully capture Application Activity </a:t>
            </a:r>
          </a:p>
          <a:p>
            <a:pPr algn="ctr"/>
            <a:r>
              <a:rPr lang="en-US" sz="2400" b="1" dirty="0" smtClean="0"/>
              <a:t>reporting discussion. This can be used for closure.</a:t>
            </a:r>
            <a:endParaRPr lang="en-US" sz="2400" b="1" dirty="0"/>
          </a:p>
        </p:txBody>
      </p:sp>
    </p:spTree>
    <p:extLst>
      <p:ext uri="{BB962C8B-B14F-4D97-AF65-F5344CB8AC3E}">
        <p14:creationId xmlns:p14="http://schemas.microsoft.com/office/powerpoint/2010/main" val="1733466795"/>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5076641"/>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p:cNvSpPr txBox="1"/>
          <p:nvPr/>
        </p:nvSpPr>
        <p:spPr>
          <a:xfrm>
            <a:off x="1962727" y="2486121"/>
            <a:ext cx="5072303" cy="1015663"/>
          </a:xfrm>
          <a:prstGeom prst="rect">
            <a:avLst/>
          </a:prstGeom>
          <a:noFill/>
        </p:spPr>
        <p:txBody>
          <a:bodyPr wrap="square" rtlCol="0">
            <a:spAutoFit/>
          </a:bodyPr>
          <a:lstStyle/>
          <a:p>
            <a:pPr algn="ctr"/>
            <a:r>
              <a:rPr lang="en-US" sz="6000" dirty="0" smtClean="0">
                <a:solidFill>
                  <a:srgbClr val="FFFFFF"/>
                </a:solidFill>
              </a:rPr>
              <a:t>Supplement</a:t>
            </a:r>
            <a:endParaRPr lang="en-US" sz="6000" dirty="0">
              <a:solidFill>
                <a:srgbClr val="FFFFFF"/>
              </a:solidFill>
            </a:endParaRPr>
          </a:p>
        </p:txBody>
      </p:sp>
    </p:spTree>
    <p:extLst>
      <p:ext uri="{BB962C8B-B14F-4D97-AF65-F5344CB8AC3E}">
        <p14:creationId xmlns:p14="http://schemas.microsoft.com/office/powerpoint/2010/main" val="6430625"/>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p:cNvSpPr txBox="1"/>
          <p:nvPr/>
        </p:nvSpPr>
        <p:spPr>
          <a:xfrm>
            <a:off x="1962727" y="2486121"/>
            <a:ext cx="5072303" cy="1938992"/>
          </a:xfrm>
          <a:prstGeom prst="rect">
            <a:avLst/>
          </a:prstGeom>
          <a:noFill/>
        </p:spPr>
        <p:txBody>
          <a:bodyPr wrap="square" rtlCol="0">
            <a:spAutoFit/>
          </a:bodyPr>
          <a:lstStyle/>
          <a:p>
            <a:pPr algn="ctr"/>
            <a:r>
              <a:rPr lang="en-US" sz="6000" dirty="0" smtClean="0">
                <a:solidFill>
                  <a:srgbClr val="FFFFFF"/>
                </a:solidFill>
              </a:rPr>
              <a:t>Other reporting ideas</a:t>
            </a:r>
            <a:endParaRPr lang="en-US" sz="6000" dirty="0">
              <a:solidFill>
                <a:srgbClr val="FFFFFF"/>
              </a:solidFill>
            </a:endParaRPr>
          </a:p>
        </p:txBody>
      </p:sp>
    </p:spTree>
    <p:extLst>
      <p:ext uri="{BB962C8B-B14F-4D97-AF65-F5344CB8AC3E}">
        <p14:creationId xmlns:p14="http://schemas.microsoft.com/office/powerpoint/2010/main" val="3517238020"/>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2-03 at 11.11.51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5188" y="369289"/>
            <a:ext cx="6944588" cy="5180985"/>
          </a:xfrm>
          <a:prstGeom prst="rect">
            <a:avLst/>
          </a:prstGeom>
        </p:spPr>
      </p:pic>
      <p:sp>
        <p:nvSpPr>
          <p:cNvPr id="3" name="TextBox 2"/>
          <p:cNvSpPr txBox="1"/>
          <p:nvPr/>
        </p:nvSpPr>
        <p:spPr>
          <a:xfrm>
            <a:off x="2125581" y="5782718"/>
            <a:ext cx="5120106" cy="830997"/>
          </a:xfrm>
          <a:prstGeom prst="rect">
            <a:avLst/>
          </a:prstGeom>
          <a:noFill/>
        </p:spPr>
        <p:txBody>
          <a:bodyPr wrap="square" rtlCol="0">
            <a:spAutoFit/>
          </a:bodyPr>
          <a:lstStyle/>
          <a:p>
            <a:pPr algn="ctr"/>
            <a:r>
              <a:rPr lang="en-US" sz="2400" b="1" dirty="0" smtClean="0"/>
              <a:t>Gallery Walk </a:t>
            </a:r>
            <a:r>
              <a:rPr lang="en-US" sz="2400" b="1" dirty="0" smtClean="0"/>
              <a:t>1</a:t>
            </a:r>
          </a:p>
          <a:p>
            <a:pPr algn="ctr"/>
            <a:r>
              <a:rPr lang="en-US" sz="2400" i="1" dirty="0" smtClean="0"/>
              <a:t>Teams complete detailed worksheet</a:t>
            </a:r>
            <a:endParaRPr lang="en-US" sz="2400" i="1" dirty="0"/>
          </a:p>
        </p:txBody>
      </p:sp>
    </p:spTree>
    <p:extLst>
      <p:ext uri="{BB962C8B-B14F-4D97-AF65-F5344CB8AC3E}">
        <p14:creationId xmlns:p14="http://schemas.microsoft.com/office/powerpoint/2010/main" val="1198112278"/>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2-02 at 2.23.48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5871" y="1587088"/>
            <a:ext cx="7155896" cy="2984450"/>
          </a:xfrm>
          <a:prstGeom prst="rect">
            <a:avLst/>
          </a:prstGeom>
        </p:spPr>
      </p:pic>
      <p:sp>
        <p:nvSpPr>
          <p:cNvPr id="3" name="TextBox 2"/>
          <p:cNvSpPr txBox="1"/>
          <p:nvPr/>
        </p:nvSpPr>
        <p:spPr>
          <a:xfrm>
            <a:off x="2759168" y="4981452"/>
            <a:ext cx="3711650" cy="461665"/>
          </a:xfrm>
          <a:prstGeom prst="rect">
            <a:avLst/>
          </a:prstGeom>
          <a:noFill/>
        </p:spPr>
        <p:txBody>
          <a:bodyPr wrap="square" rtlCol="0">
            <a:spAutoFit/>
          </a:bodyPr>
          <a:lstStyle/>
          <a:p>
            <a:pPr algn="ctr"/>
            <a:r>
              <a:rPr lang="en-US" sz="2400" b="1" dirty="0" smtClean="0"/>
              <a:t>Jury Analogue</a:t>
            </a:r>
            <a:endParaRPr lang="en-US" sz="2400" b="1" dirty="0"/>
          </a:p>
        </p:txBody>
      </p:sp>
    </p:spTree>
    <p:extLst>
      <p:ext uri="{BB962C8B-B14F-4D97-AF65-F5344CB8AC3E}">
        <p14:creationId xmlns:p14="http://schemas.microsoft.com/office/powerpoint/2010/main" val="4213361504"/>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70185" y="5551885"/>
            <a:ext cx="3545343" cy="461665"/>
          </a:xfrm>
          <a:prstGeom prst="rect">
            <a:avLst/>
          </a:prstGeom>
          <a:noFill/>
        </p:spPr>
        <p:txBody>
          <a:bodyPr wrap="square" rtlCol="0">
            <a:spAutoFit/>
          </a:bodyPr>
          <a:lstStyle/>
          <a:p>
            <a:pPr algn="ctr"/>
            <a:r>
              <a:rPr lang="en-US" sz="2400" b="1" dirty="0" smtClean="0"/>
              <a:t>Gallery Walk 2</a:t>
            </a:r>
            <a:endParaRPr lang="en-US" sz="2400" b="1" dirty="0"/>
          </a:p>
        </p:txBody>
      </p:sp>
      <p:pic>
        <p:nvPicPr>
          <p:cNvPr id="4" name="Picture 3" descr="Screen shot 2013-12-03 at 11.12.45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3970" y="967140"/>
            <a:ext cx="7503964" cy="4180612"/>
          </a:xfrm>
          <a:prstGeom prst="rect">
            <a:avLst/>
          </a:prstGeom>
        </p:spPr>
      </p:pic>
    </p:spTree>
    <p:extLst>
      <p:ext uri="{BB962C8B-B14F-4D97-AF65-F5344CB8AC3E}">
        <p14:creationId xmlns:p14="http://schemas.microsoft.com/office/powerpoint/2010/main" val="2483380468"/>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2-23 at 9.47.02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3794" y="324240"/>
            <a:ext cx="8645485" cy="5932156"/>
          </a:xfrm>
          <a:prstGeom prst="rect">
            <a:avLst/>
          </a:prstGeom>
        </p:spPr>
      </p:pic>
    </p:spTree>
    <p:extLst>
      <p:ext uri="{BB962C8B-B14F-4D97-AF65-F5344CB8AC3E}">
        <p14:creationId xmlns:p14="http://schemas.microsoft.com/office/powerpoint/2010/main" val="118600288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2-23 at 9.47.11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648" y="432319"/>
            <a:ext cx="8172446" cy="6000278"/>
          </a:xfrm>
          <a:prstGeom prst="rect">
            <a:avLst/>
          </a:prstGeom>
        </p:spPr>
      </p:pic>
    </p:spTree>
    <p:extLst>
      <p:ext uri="{BB962C8B-B14F-4D97-AF65-F5344CB8AC3E}">
        <p14:creationId xmlns:p14="http://schemas.microsoft.com/office/powerpoint/2010/main" val="6667604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255756" y="5770904"/>
            <a:ext cx="6410680" cy="646331"/>
          </a:xfrm>
          <a:prstGeom prst="rect">
            <a:avLst/>
          </a:prstGeom>
        </p:spPr>
        <p:txBody>
          <a:bodyPr wrap="square">
            <a:spAutoFit/>
          </a:bodyPr>
          <a:lstStyle/>
          <a:p>
            <a:pPr algn="ctr"/>
            <a:r>
              <a:rPr lang="en-US" b="1" dirty="0" smtClean="0"/>
              <a:t>Excel Report</a:t>
            </a:r>
          </a:p>
          <a:p>
            <a:pPr algn="ctr"/>
            <a:r>
              <a:rPr lang="en-US" i="1" dirty="0" smtClean="0"/>
              <a:t>Variation on Push-Pin in map</a:t>
            </a:r>
            <a:endParaRPr lang="en-US" i="1" dirty="0"/>
          </a:p>
        </p:txBody>
      </p:sp>
      <p:graphicFrame>
        <p:nvGraphicFramePr>
          <p:cNvPr id="5" name="Object 2"/>
          <p:cNvGraphicFramePr>
            <a:graphicFrameLocks noChangeAspect="1"/>
          </p:cNvGraphicFramePr>
          <p:nvPr>
            <p:extLst>
              <p:ext uri="{D42A27DB-BD31-4B8C-83A1-F6EECF244321}">
                <p14:modId xmlns:p14="http://schemas.microsoft.com/office/powerpoint/2010/main" val="150830522"/>
              </p:ext>
            </p:extLst>
          </p:nvPr>
        </p:nvGraphicFramePr>
        <p:xfrm>
          <a:off x="589277" y="127000"/>
          <a:ext cx="7919723" cy="5657565"/>
        </p:xfrm>
        <a:graphic>
          <a:graphicData uri="http://schemas.openxmlformats.org/presentationml/2006/ole">
            <mc:AlternateContent xmlns:mc="http://schemas.openxmlformats.org/markup-compatibility/2006">
              <mc:Choice xmlns:v="urn:schemas-microsoft-com:vml" Requires="v">
                <p:oleObj spid="_x0000_s2052" name="Chart" r:id="rId3" imgW="9534483" imgH="5009987" progId="Excel.Chart.8">
                  <p:embed/>
                </p:oleObj>
              </mc:Choice>
              <mc:Fallback>
                <p:oleObj name="Chart" r:id="rId3" imgW="9534483" imgH="5009987" progId="Excel.Char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9277" y="127000"/>
                        <a:ext cx="7919723" cy="5657565"/>
                      </a:xfrm>
                      <a:prstGeom prst="rect">
                        <a:avLst/>
                      </a:prstGeom>
                      <a:noFill/>
                      <a:effectLst/>
                      <a:extLst/>
                    </p:spPr>
                  </p:pic>
                </p:oleObj>
              </mc:Fallback>
            </mc:AlternateContent>
          </a:graphicData>
        </a:graphic>
      </p:graphicFrame>
    </p:spTree>
    <p:extLst>
      <p:ext uri="{BB962C8B-B14F-4D97-AF65-F5344CB8AC3E}">
        <p14:creationId xmlns:p14="http://schemas.microsoft.com/office/powerpoint/2010/main" val="1922731880"/>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2-03 at 9.49.13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11438" y="937327"/>
            <a:ext cx="4717724" cy="4004189"/>
          </a:xfrm>
          <a:prstGeom prst="rect">
            <a:avLst/>
          </a:prstGeom>
        </p:spPr>
      </p:pic>
      <p:sp>
        <p:nvSpPr>
          <p:cNvPr id="4" name="TextBox 3"/>
          <p:cNvSpPr txBox="1"/>
          <p:nvPr/>
        </p:nvSpPr>
        <p:spPr>
          <a:xfrm>
            <a:off x="3069104" y="5177988"/>
            <a:ext cx="2706253" cy="461665"/>
          </a:xfrm>
          <a:prstGeom prst="rect">
            <a:avLst/>
          </a:prstGeom>
          <a:noFill/>
        </p:spPr>
        <p:txBody>
          <a:bodyPr wrap="square" rtlCol="0">
            <a:spAutoFit/>
          </a:bodyPr>
          <a:lstStyle/>
          <a:p>
            <a:pPr algn="ctr"/>
            <a:r>
              <a:rPr lang="en-US" sz="2400" b="1" dirty="0" smtClean="0"/>
              <a:t>Hot Seat 3</a:t>
            </a:r>
            <a:endParaRPr lang="en-US" sz="2400" b="1" dirty="0"/>
          </a:p>
        </p:txBody>
      </p:sp>
    </p:spTree>
    <p:extLst>
      <p:ext uri="{BB962C8B-B14F-4D97-AF65-F5344CB8AC3E}">
        <p14:creationId xmlns:p14="http://schemas.microsoft.com/office/powerpoint/2010/main" val="3896669034"/>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2-03 at 11.13.53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2541" y="1216120"/>
            <a:ext cx="7507944" cy="3582319"/>
          </a:xfrm>
          <a:prstGeom prst="rect">
            <a:avLst/>
          </a:prstGeom>
        </p:spPr>
      </p:pic>
      <p:sp>
        <p:nvSpPr>
          <p:cNvPr id="3" name="TextBox 2"/>
          <p:cNvSpPr txBox="1"/>
          <p:nvPr/>
        </p:nvSpPr>
        <p:spPr>
          <a:xfrm>
            <a:off x="1630947" y="5195455"/>
            <a:ext cx="6329947" cy="1200328"/>
          </a:xfrm>
          <a:prstGeom prst="rect">
            <a:avLst/>
          </a:prstGeom>
          <a:noFill/>
        </p:spPr>
        <p:txBody>
          <a:bodyPr wrap="square" rtlCol="0">
            <a:spAutoFit/>
          </a:bodyPr>
          <a:lstStyle/>
          <a:p>
            <a:pPr algn="ctr"/>
            <a:r>
              <a:rPr lang="en-US" sz="2400" b="1" dirty="0" smtClean="0"/>
              <a:t>Google </a:t>
            </a:r>
            <a:r>
              <a:rPr lang="en-US" sz="2400" b="1" dirty="0" smtClean="0"/>
              <a:t>Doc and Forms</a:t>
            </a:r>
          </a:p>
          <a:p>
            <a:pPr algn="ctr"/>
            <a:r>
              <a:rPr lang="en-US" sz="2400" dirty="0" smtClean="0"/>
              <a:t>Student all enter data then instructor displays all results at once</a:t>
            </a:r>
            <a:endParaRPr lang="en-US" sz="2400" dirty="0"/>
          </a:p>
        </p:txBody>
      </p:sp>
    </p:spTree>
    <p:extLst>
      <p:ext uri="{BB962C8B-B14F-4D97-AF65-F5344CB8AC3E}">
        <p14:creationId xmlns:p14="http://schemas.microsoft.com/office/powerpoint/2010/main" val="4182444194"/>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2-03 at 11.11.15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6080" y="2388677"/>
            <a:ext cx="6836217" cy="2240601"/>
          </a:xfrm>
          <a:prstGeom prst="rect">
            <a:avLst/>
          </a:prstGeom>
        </p:spPr>
      </p:pic>
      <p:sp>
        <p:nvSpPr>
          <p:cNvPr id="3" name="TextBox 2"/>
          <p:cNvSpPr txBox="1"/>
          <p:nvPr/>
        </p:nvSpPr>
        <p:spPr>
          <a:xfrm>
            <a:off x="3141579" y="5307263"/>
            <a:ext cx="3295316" cy="369332"/>
          </a:xfrm>
          <a:prstGeom prst="rect">
            <a:avLst/>
          </a:prstGeom>
          <a:noFill/>
        </p:spPr>
        <p:txBody>
          <a:bodyPr wrap="square" rtlCol="0">
            <a:spAutoFit/>
          </a:bodyPr>
          <a:lstStyle/>
          <a:p>
            <a:pPr algn="ctr"/>
            <a:r>
              <a:rPr lang="en-US" b="1" dirty="0" smtClean="0"/>
              <a:t>Post-it note: Horse race</a:t>
            </a:r>
            <a:endParaRPr lang="en-US" b="1" dirty="0"/>
          </a:p>
        </p:txBody>
      </p:sp>
    </p:spTree>
    <p:extLst>
      <p:ext uri="{BB962C8B-B14F-4D97-AF65-F5344CB8AC3E}">
        <p14:creationId xmlns:p14="http://schemas.microsoft.com/office/powerpoint/2010/main" val="1769502879"/>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2-03 at 11.10.43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6744" y="807599"/>
            <a:ext cx="6706332" cy="4423967"/>
          </a:xfrm>
          <a:prstGeom prst="rect">
            <a:avLst/>
          </a:prstGeom>
        </p:spPr>
      </p:pic>
      <p:sp>
        <p:nvSpPr>
          <p:cNvPr id="3" name="TextBox 2"/>
          <p:cNvSpPr txBox="1"/>
          <p:nvPr/>
        </p:nvSpPr>
        <p:spPr>
          <a:xfrm>
            <a:off x="1183105" y="5581071"/>
            <a:ext cx="7025106" cy="830997"/>
          </a:xfrm>
          <a:prstGeom prst="rect">
            <a:avLst/>
          </a:prstGeom>
          <a:noFill/>
        </p:spPr>
        <p:txBody>
          <a:bodyPr wrap="square" rtlCol="0">
            <a:spAutoFit/>
          </a:bodyPr>
          <a:lstStyle/>
          <a:p>
            <a:pPr algn="ctr"/>
            <a:r>
              <a:rPr lang="en-US" sz="2400" b="1" dirty="0" smtClean="0"/>
              <a:t>Excel Chart </a:t>
            </a:r>
            <a:endParaRPr lang="en-US" sz="2400" b="1" dirty="0" smtClean="0"/>
          </a:p>
          <a:p>
            <a:pPr algn="ctr"/>
            <a:r>
              <a:rPr lang="en-US" sz="2400" dirty="0" smtClean="0"/>
              <a:t>Enter reported student values then display all at once</a:t>
            </a:r>
            <a:endParaRPr lang="en-US" sz="2400" dirty="0"/>
          </a:p>
        </p:txBody>
      </p:sp>
    </p:spTree>
    <p:extLst>
      <p:ext uri="{BB962C8B-B14F-4D97-AF65-F5344CB8AC3E}">
        <p14:creationId xmlns:p14="http://schemas.microsoft.com/office/powerpoint/2010/main" val="4171886571"/>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2-03 at 11.13.13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85636" y="1054484"/>
            <a:ext cx="5711536" cy="4415563"/>
          </a:xfrm>
          <a:prstGeom prst="rect">
            <a:avLst/>
          </a:prstGeom>
        </p:spPr>
      </p:pic>
      <p:sp>
        <p:nvSpPr>
          <p:cNvPr id="3" name="TextBox 2"/>
          <p:cNvSpPr txBox="1"/>
          <p:nvPr/>
        </p:nvSpPr>
        <p:spPr>
          <a:xfrm>
            <a:off x="2540000" y="5649576"/>
            <a:ext cx="3440546" cy="461665"/>
          </a:xfrm>
          <a:prstGeom prst="rect">
            <a:avLst/>
          </a:prstGeom>
          <a:noFill/>
        </p:spPr>
        <p:txBody>
          <a:bodyPr wrap="square" rtlCol="0">
            <a:spAutoFit/>
          </a:bodyPr>
          <a:lstStyle/>
          <a:p>
            <a:pPr algn="ctr"/>
            <a:r>
              <a:rPr lang="en-US" sz="2400" b="1" dirty="0" smtClean="0"/>
              <a:t>Design Tournament</a:t>
            </a:r>
            <a:endParaRPr lang="en-US" sz="2400" b="1" dirty="0"/>
          </a:p>
        </p:txBody>
      </p:sp>
    </p:spTree>
    <p:extLst>
      <p:ext uri="{BB962C8B-B14F-4D97-AF65-F5344CB8AC3E}">
        <p14:creationId xmlns:p14="http://schemas.microsoft.com/office/powerpoint/2010/main" val="682049244"/>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p:cNvSpPr txBox="1"/>
          <p:nvPr/>
        </p:nvSpPr>
        <p:spPr>
          <a:xfrm>
            <a:off x="1962727" y="2486121"/>
            <a:ext cx="5072303" cy="1938992"/>
          </a:xfrm>
          <a:prstGeom prst="rect">
            <a:avLst/>
          </a:prstGeom>
          <a:noFill/>
        </p:spPr>
        <p:txBody>
          <a:bodyPr wrap="square" rtlCol="0">
            <a:spAutoFit/>
          </a:bodyPr>
          <a:lstStyle/>
          <a:p>
            <a:pPr algn="ctr"/>
            <a:r>
              <a:rPr lang="en-US" sz="6000" dirty="0" smtClean="0">
                <a:solidFill>
                  <a:srgbClr val="FFFFFF"/>
                </a:solidFill>
              </a:rPr>
              <a:t>Shape of learning in TBL</a:t>
            </a:r>
            <a:endParaRPr lang="en-US" sz="6000" dirty="0">
              <a:solidFill>
                <a:srgbClr val="FFFFFF"/>
              </a:solidFill>
            </a:endParaRPr>
          </a:p>
        </p:txBody>
      </p:sp>
    </p:spTree>
    <p:extLst>
      <p:ext uri="{BB962C8B-B14F-4D97-AF65-F5344CB8AC3E}">
        <p14:creationId xmlns:p14="http://schemas.microsoft.com/office/powerpoint/2010/main" val="1867630267"/>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2-02 at 2.26.34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84221" y="933479"/>
            <a:ext cx="3157415" cy="4253956"/>
          </a:xfrm>
          <a:prstGeom prst="rect">
            <a:avLst/>
          </a:prstGeom>
        </p:spPr>
      </p:pic>
      <p:sp>
        <p:nvSpPr>
          <p:cNvPr id="3" name="TextBox 2"/>
          <p:cNvSpPr txBox="1"/>
          <p:nvPr/>
        </p:nvSpPr>
        <p:spPr>
          <a:xfrm>
            <a:off x="2575344" y="5355348"/>
            <a:ext cx="4089618" cy="461665"/>
          </a:xfrm>
          <a:prstGeom prst="rect">
            <a:avLst/>
          </a:prstGeom>
          <a:noFill/>
        </p:spPr>
        <p:txBody>
          <a:bodyPr wrap="square" rtlCol="0">
            <a:spAutoFit/>
          </a:bodyPr>
          <a:lstStyle/>
          <a:p>
            <a:pPr algn="ctr"/>
            <a:r>
              <a:rPr lang="en-US" sz="2400" b="1" dirty="0" smtClean="0"/>
              <a:t>Application Activities</a:t>
            </a:r>
            <a:endParaRPr lang="en-US" sz="2400" b="1" dirty="0"/>
          </a:p>
        </p:txBody>
      </p:sp>
    </p:spTree>
    <p:extLst>
      <p:ext uri="{BB962C8B-B14F-4D97-AF65-F5344CB8AC3E}">
        <p14:creationId xmlns:p14="http://schemas.microsoft.com/office/powerpoint/2010/main" val="1254925431"/>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2-03 at 11.15.12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31600" y="1120240"/>
            <a:ext cx="5355630" cy="4224049"/>
          </a:xfrm>
          <a:prstGeom prst="rect">
            <a:avLst/>
          </a:prstGeom>
        </p:spPr>
      </p:pic>
      <p:sp>
        <p:nvSpPr>
          <p:cNvPr id="3" name="TextBox 2"/>
          <p:cNvSpPr txBox="1"/>
          <p:nvPr/>
        </p:nvSpPr>
        <p:spPr>
          <a:xfrm>
            <a:off x="2214894" y="5537586"/>
            <a:ext cx="4913589" cy="646331"/>
          </a:xfrm>
          <a:prstGeom prst="rect">
            <a:avLst/>
          </a:prstGeom>
          <a:noFill/>
        </p:spPr>
        <p:txBody>
          <a:bodyPr wrap="square" rtlCol="0">
            <a:spAutoFit/>
          </a:bodyPr>
          <a:lstStyle/>
          <a:p>
            <a:pPr algn="ctr"/>
            <a:r>
              <a:rPr lang="en-US" b="1" dirty="0" smtClean="0"/>
              <a:t>The Shape of Student Learning in </a:t>
            </a:r>
            <a:r>
              <a:rPr lang="en-US" b="1" dirty="0" smtClean="0"/>
              <a:t>TBL</a:t>
            </a:r>
            <a:endParaRPr lang="en-US" b="1" dirty="0"/>
          </a:p>
          <a:p>
            <a:pPr algn="ctr"/>
            <a:r>
              <a:rPr lang="en-US" b="1" dirty="0" smtClean="0"/>
              <a:t>Instructors need to let go!</a:t>
            </a:r>
            <a:endParaRPr lang="en-US" b="1" dirty="0"/>
          </a:p>
        </p:txBody>
      </p:sp>
    </p:spTree>
    <p:extLst>
      <p:ext uri="{BB962C8B-B14F-4D97-AF65-F5344CB8AC3E}">
        <p14:creationId xmlns:p14="http://schemas.microsoft.com/office/powerpoint/2010/main" val="1730259375"/>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2-02 at 4.13.51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43403" y="944348"/>
            <a:ext cx="3986803" cy="4364033"/>
          </a:xfrm>
          <a:prstGeom prst="rect">
            <a:avLst/>
          </a:prstGeom>
        </p:spPr>
      </p:pic>
      <p:sp>
        <p:nvSpPr>
          <p:cNvPr id="3" name="TextBox 2"/>
          <p:cNvSpPr txBox="1"/>
          <p:nvPr/>
        </p:nvSpPr>
        <p:spPr>
          <a:xfrm>
            <a:off x="1645886" y="5454806"/>
            <a:ext cx="5752677" cy="830997"/>
          </a:xfrm>
          <a:prstGeom prst="rect">
            <a:avLst/>
          </a:prstGeom>
          <a:noFill/>
        </p:spPr>
        <p:txBody>
          <a:bodyPr wrap="square" rtlCol="0">
            <a:spAutoFit/>
          </a:bodyPr>
          <a:lstStyle/>
          <a:p>
            <a:pPr algn="ctr"/>
            <a:r>
              <a:rPr lang="en-US" sz="2400" b="1" dirty="0" smtClean="0"/>
              <a:t>Perry’s framework to understand why </a:t>
            </a:r>
            <a:r>
              <a:rPr lang="en-US" sz="2400" b="1" dirty="0" smtClean="0"/>
              <a:t>Application Activities are so </a:t>
            </a:r>
            <a:r>
              <a:rPr lang="en-US" sz="2400" b="1" dirty="0" smtClean="0"/>
              <a:t>powerful</a:t>
            </a:r>
            <a:endParaRPr lang="en-US" sz="2400" b="1" dirty="0"/>
          </a:p>
        </p:txBody>
      </p:sp>
    </p:spTree>
    <p:extLst>
      <p:ext uri="{BB962C8B-B14F-4D97-AF65-F5344CB8AC3E}">
        <p14:creationId xmlns:p14="http://schemas.microsoft.com/office/powerpoint/2010/main" val="3297269302"/>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p:cNvSpPr txBox="1"/>
          <p:nvPr/>
        </p:nvSpPr>
        <p:spPr>
          <a:xfrm>
            <a:off x="1962727" y="2486121"/>
            <a:ext cx="5072303" cy="1015663"/>
          </a:xfrm>
          <a:prstGeom prst="rect">
            <a:avLst/>
          </a:prstGeom>
          <a:noFill/>
        </p:spPr>
        <p:txBody>
          <a:bodyPr wrap="square" rtlCol="0">
            <a:spAutoFit/>
          </a:bodyPr>
          <a:lstStyle/>
          <a:p>
            <a:pPr algn="ctr"/>
            <a:r>
              <a:rPr lang="en-US" sz="6000" dirty="0" smtClean="0">
                <a:solidFill>
                  <a:srgbClr val="FFFFFF"/>
                </a:solidFill>
              </a:rPr>
              <a:t>Large Classes</a:t>
            </a:r>
            <a:endParaRPr lang="en-US" sz="6000" dirty="0">
              <a:solidFill>
                <a:srgbClr val="FFFFFF"/>
              </a:solidFill>
            </a:endParaRPr>
          </a:p>
        </p:txBody>
      </p:sp>
    </p:spTree>
    <p:extLst>
      <p:ext uri="{BB962C8B-B14F-4D97-AF65-F5344CB8AC3E}">
        <p14:creationId xmlns:p14="http://schemas.microsoft.com/office/powerpoint/2010/main" val="754679334"/>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3-12-03 at 9.12.13 AM.png"/>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2468954" y="2728838"/>
            <a:ext cx="3862836" cy="2215218"/>
          </a:xfrm>
          <a:prstGeom prst="rect">
            <a:avLst/>
          </a:prstGeom>
        </p:spPr>
      </p:pic>
      <p:sp>
        <p:nvSpPr>
          <p:cNvPr id="4" name="TextBox 3"/>
          <p:cNvSpPr txBox="1"/>
          <p:nvPr/>
        </p:nvSpPr>
        <p:spPr>
          <a:xfrm>
            <a:off x="1708417" y="5094838"/>
            <a:ext cx="5367151" cy="1200329"/>
          </a:xfrm>
          <a:prstGeom prst="rect">
            <a:avLst/>
          </a:prstGeom>
          <a:noFill/>
        </p:spPr>
        <p:txBody>
          <a:bodyPr wrap="square" rtlCol="0">
            <a:spAutoFit/>
          </a:bodyPr>
          <a:lstStyle/>
          <a:p>
            <a:pPr algn="ctr"/>
            <a:r>
              <a:rPr lang="en-US" dirty="0" smtClean="0"/>
              <a:t>Team formation in large classes – use online survey and build teams from results – using nested sorting in Excel – actually same process as forming a line and counting off, but electronic</a:t>
            </a:r>
            <a:endParaRPr lang="en-US" dirty="0"/>
          </a:p>
        </p:txBody>
      </p:sp>
      <p:sp>
        <p:nvSpPr>
          <p:cNvPr id="5" name="Right Arrow 4"/>
          <p:cNvSpPr/>
          <p:nvPr/>
        </p:nvSpPr>
        <p:spPr>
          <a:xfrm>
            <a:off x="869326" y="317481"/>
            <a:ext cx="2313167" cy="1974464"/>
          </a:xfrm>
          <a:prstGeom prst="rightArrow">
            <a:avLst/>
          </a:prstGeom>
          <a:noFill/>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tx1"/>
                </a:solidFill>
              </a:rPr>
              <a:t>Online </a:t>
            </a:r>
          </a:p>
          <a:p>
            <a:pPr algn="ctr"/>
            <a:r>
              <a:rPr lang="en-US" dirty="0" smtClean="0">
                <a:solidFill>
                  <a:schemeClr val="tx1"/>
                </a:solidFill>
              </a:rPr>
              <a:t>Survey</a:t>
            </a:r>
            <a:endParaRPr lang="en-US" dirty="0">
              <a:solidFill>
                <a:schemeClr val="tx1"/>
              </a:solidFill>
            </a:endParaRPr>
          </a:p>
        </p:txBody>
      </p:sp>
      <p:sp>
        <p:nvSpPr>
          <p:cNvPr id="6" name="Right Arrow 5"/>
          <p:cNvSpPr/>
          <p:nvPr/>
        </p:nvSpPr>
        <p:spPr>
          <a:xfrm>
            <a:off x="3348800" y="317480"/>
            <a:ext cx="2275369" cy="1974465"/>
          </a:xfrm>
          <a:prstGeom prst="rightArrow">
            <a:avLst/>
          </a:prstGeom>
          <a:noFill/>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rgbClr val="000000"/>
                </a:solidFill>
              </a:rPr>
              <a:t>Download results use Excel to build teams</a:t>
            </a:r>
            <a:endParaRPr lang="en-US" dirty="0">
              <a:solidFill>
                <a:srgbClr val="000000"/>
              </a:solidFill>
            </a:endParaRPr>
          </a:p>
        </p:txBody>
      </p:sp>
      <p:sp>
        <p:nvSpPr>
          <p:cNvPr id="7" name="Right Arrow 6"/>
          <p:cNvSpPr/>
          <p:nvPr/>
        </p:nvSpPr>
        <p:spPr>
          <a:xfrm>
            <a:off x="5800455" y="317480"/>
            <a:ext cx="2393895" cy="1950726"/>
          </a:xfrm>
          <a:prstGeom prst="rightArrow">
            <a:avLst/>
          </a:prstGeom>
          <a:noFill/>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rgbClr val="000000"/>
                </a:solidFill>
              </a:rPr>
              <a:t>Post teams and build classroom map</a:t>
            </a:r>
            <a:endParaRPr lang="en-US" dirty="0">
              <a:solidFill>
                <a:srgbClr val="000000"/>
              </a:solidFill>
            </a:endParaRPr>
          </a:p>
        </p:txBody>
      </p:sp>
    </p:spTree>
    <p:extLst>
      <p:ext uri="{BB962C8B-B14F-4D97-AF65-F5344CB8AC3E}">
        <p14:creationId xmlns:p14="http://schemas.microsoft.com/office/powerpoint/2010/main" val="1949846632"/>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2-03 at 9.35.11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55713" y="653732"/>
            <a:ext cx="3417798" cy="3610676"/>
          </a:xfrm>
          <a:prstGeom prst="rect">
            <a:avLst/>
          </a:prstGeom>
        </p:spPr>
      </p:pic>
      <p:sp>
        <p:nvSpPr>
          <p:cNvPr id="5" name="TextBox 4"/>
          <p:cNvSpPr txBox="1"/>
          <p:nvPr/>
        </p:nvSpPr>
        <p:spPr>
          <a:xfrm>
            <a:off x="2063707" y="4376723"/>
            <a:ext cx="5367151" cy="1200329"/>
          </a:xfrm>
          <a:prstGeom prst="rect">
            <a:avLst/>
          </a:prstGeom>
          <a:noFill/>
        </p:spPr>
        <p:txBody>
          <a:bodyPr wrap="square" rtlCol="0">
            <a:spAutoFit/>
          </a:bodyPr>
          <a:lstStyle/>
          <a:p>
            <a:pPr algn="ctr"/>
            <a:r>
              <a:rPr lang="en-US" dirty="0" smtClean="0"/>
              <a:t>Use Barbra Millis team folders idea in large classes – makes handle of paper much more efficient – we ask each team to send a representative to front of class to collect teams folder</a:t>
            </a:r>
            <a:endParaRPr lang="en-US" dirty="0"/>
          </a:p>
        </p:txBody>
      </p:sp>
    </p:spTree>
    <p:extLst>
      <p:ext uri="{BB962C8B-B14F-4D97-AF65-F5344CB8AC3E}">
        <p14:creationId xmlns:p14="http://schemas.microsoft.com/office/powerpoint/2010/main" val="2458451467"/>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2-03 at 9.12.48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8004" y="1185125"/>
            <a:ext cx="6160651" cy="3834121"/>
          </a:xfrm>
          <a:prstGeom prst="rect">
            <a:avLst/>
          </a:prstGeom>
        </p:spPr>
      </p:pic>
      <p:sp>
        <p:nvSpPr>
          <p:cNvPr id="3" name="TextBox 2"/>
          <p:cNvSpPr txBox="1"/>
          <p:nvPr/>
        </p:nvSpPr>
        <p:spPr>
          <a:xfrm>
            <a:off x="2570184" y="5019246"/>
            <a:ext cx="4323958" cy="1200329"/>
          </a:xfrm>
          <a:prstGeom prst="rect">
            <a:avLst/>
          </a:prstGeom>
          <a:noFill/>
        </p:spPr>
        <p:txBody>
          <a:bodyPr wrap="square" rtlCol="0">
            <a:spAutoFit/>
          </a:bodyPr>
          <a:lstStyle/>
          <a:p>
            <a:pPr algn="ctr"/>
            <a:r>
              <a:rPr lang="en-US" dirty="0" smtClean="0"/>
              <a:t>Using classroom map so students know where to find their teammates – team of 6 in a tiered lecture hall gives the best team shape</a:t>
            </a:r>
            <a:endParaRPr lang="en-US" dirty="0"/>
          </a:p>
        </p:txBody>
      </p:sp>
    </p:spTree>
    <p:extLst>
      <p:ext uri="{BB962C8B-B14F-4D97-AF65-F5344CB8AC3E}">
        <p14:creationId xmlns:p14="http://schemas.microsoft.com/office/powerpoint/2010/main" val="767185137"/>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7997" y="2206565"/>
            <a:ext cx="8229600" cy="1143000"/>
          </a:xfrm>
        </p:spPr>
        <p:txBody>
          <a:bodyPr>
            <a:noAutofit/>
          </a:bodyPr>
          <a:lstStyle/>
          <a:p>
            <a:r>
              <a:rPr lang="en-US" sz="4800" dirty="0" smtClean="0"/>
              <a:t>Are they really just </a:t>
            </a:r>
            <a:br>
              <a:rPr lang="en-US" sz="4800" dirty="0" smtClean="0"/>
            </a:br>
            <a:r>
              <a:rPr lang="en-US" sz="4800" dirty="0" smtClean="0"/>
              <a:t>multiple-choice </a:t>
            </a:r>
            <a:br>
              <a:rPr lang="en-US" sz="4800" dirty="0" smtClean="0"/>
            </a:br>
            <a:r>
              <a:rPr lang="en-US" sz="4800" dirty="0" smtClean="0"/>
              <a:t>questions?</a:t>
            </a:r>
            <a:endParaRPr lang="en-US" sz="4800" dirty="0"/>
          </a:p>
        </p:txBody>
      </p:sp>
      <p:sp>
        <p:nvSpPr>
          <p:cNvPr id="4" name="TextBox 3"/>
          <p:cNvSpPr txBox="1"/>
          <p:nvPr/>
        </p:nvSpPr>
        <p:spPr>
          <a:xfrm>
            <a:off x="693252" y="4498821"/>
            <a:ext cx="8054345" cy="523220"/>
          </a:xfrm>
          <a:prstGeom prst="rect">
            <a:avLst/>
          </a:prstGeom>
          <a:noFill/>
        </p:spPr>
        <p:txBody>
          <a:bodyPr wrap="square" rtlCol="0">
            <a:spAutoFit/>
          </a:bodyPr>
          <a:lstStyle/>
          <a:p>
            <a:pPr algn="ctr"/>
            <a:r>
              <a:rPr lang="en-US" sz="2800" b="1" dirty="0" smtClean="0">
                <a:solidFill>
                  <a:srgbClr val="FF0000"/>
                </a:solidFill>
              </a:rPr>
              <a:t>Complex data, complex decisions, simple report</a:t>
            </a:r>
            <a:endParaRPr lang="en-US" sz="2800" b="1" dirty="0">
              <a:solidFill>
                <a:srgbClr val="FF0000"/>
              </a:solidFill>
            </a:endParaRPr>
          </a:p>
        </p:txBody>
      </p:sp>
    </p:spTree>
    <p:extLst>
      <p:ext uri="{BB962C8B-B14F-4D97-AF65-F5344CB8AC3E}">
        <p14:creationId xmlns:p14="http://schemas.microsoft.com/office/powerpoint/2010/main" val="306751662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p:cNvSpPr txBox="1"/>
          <p:nvPr/>
        </p:nvSpPr>
        <p:spPr>
          <a:xfrm>
            <a:off x="698500" y="1798276"/>
            <a:ext cx="7889875" cy="2862322"/>
          </a:xfrm>
          <a:prstGeom prst="rect">
            <a:avLst/>
          </a:prstGeom>
          <a:noFill/>
        </p:spPr>
        <p:txBody>
          <a:bodyPr wrap="square" rtlCol="0">
            <a:spAutoFit/>
          </a:bodyPr>
          <a:lstStyle/>
          <a:p>
            <a:pPr algn="ctr"/>
            <a:r>
              <a:rPr lang="en-US" sz="6000" dirty="0" smtClean="0">
                <a:solidFill>
                  <a:srgbClr val="FFFFFF"/>
                </a:solidFill>
              </a:rPr>
              <a:t>Examples and Reporting </a:t>
            </a:r>
          </a:p>
          <a:p>
            <a:pPr algn="ctr"/>
            <a:r>
              <a:rPr lang="en-US" sz="6000" dirty="0" smtClean="0">
                <a:solidFill>
                  <a:srgbClr val="FFFFFF"/>
                </a:solidFill>
              </a:rPr>
              <a:t>Options for </a:t>
            </a:r>
          </a:p>
          <a:p>
            <a:pPr algn="ctr"/>
            <a:r>
              <a:rPr lang="en-US" sz="6000" dirty="0" smtClean="0">
                <a:solidFill>
                  <a:srgbClr val="FFFFFF"/>
                </a:solidFill>
              </a:rPr>
              <a:t>Application Activities</a:t>
            </a:r>
            <a:endParaRPr lang="en-US" sz="6000" dirty="0">
              <a:solidFill>
                <a:srgbClr val="FFFFFF"/>
              </a:solidFill>
            </a:endParaRPr>
          </a:p>
        </p:txBody>
      </p:sp>
    </p:spTree>
    <p:extLst>
      <p:ext uri="{BB962C8B-B14F-4D97-AF65-F5344CB8AC3E}">
        <p14:creationId xmlns:p14="http://schemas.microsoft.com/office/powerpoint/2010/main" val="38040144"/>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12-03 at 9.47.23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77204" y="665201"/>
            <a:ext cx="4094372" cy="4544911"/>
          </a:xfrm>
          <a:prstGeom prst="rect">
            <a:avLst/>
          </a:prstGeom>
        </p:spPr>
      </p:pic>
      <p:sp>
        <p:nvSpPr>
          <p:cNvPr id="3" name="TextBox 2"/>
          <p:cNvSpPr txBox="1"/>
          <p:nvPr/>
        </p:nvSpPr>
        <p:spPr>
          <a:xfrm>
            <a:off x="2683575" y="5457675"/>
            <a:ext cx="4089617" cy="461665"/>
          </a:xfrm>
          <a:prstGeom prst="rect">
            <a:avLst/>
          </a:prstGeom>
          <a:noFill/>
        </p:spPr>
        <p:txBody>
          <a:bodyPr wrap="square" rtlCol="0">
            <a:spAutoFit/>
          </a:bodyPr>
          <a:lstStyle/>
          <a:p>
            <a:pPr algn="ctr"/>
            <a:r>
              <a:rPr lang="en-US" sz="2400" b="1" dirty="0" smtClean="0"/>
              <a:t>Voting Cards</a:t>
            </a:r>
            <a:endParaRPr lang="en-US" sz="2400" b="1" dirty="0"/>
          </a:p>
        </p:txBody>
      </p:sp>
    </p:spTree>
    <p:extLst>
      <p:ext uri="{BB962C8B-B14F-4D97-AF65-F5344CB8AC3E}">
        <p14:creationId xmlns:p14="http://schemas.microsoft.com/office/powerpoint/2010/main" val="4050934997"/>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92124" y="789096"/>
            <a:ext cx="8048625" cy="4708981"/>
          </a:xfrm>
          <a:prstGeom prst="rect">
            <a:avLst/>
          </a:prstGeom>
        </p:spPr>
        <p:txBody>
          <a:bodyPr wrap="square">
            <a:spAutoFit/>
          </a:bodyPr>
          <a:lstStyle/>
          <a:p>
            <a:pPr>
              <a:lnSpc>
                <a:spcPct val="150000"/>
              </a:lnSpc>
            </a:pPr>
            <a:r>
              <a:rPr lang="en-US" sz="2000" dirty="0" smtClean="0"/>
              <a:t>A </a:t>
            </a:r>
            <a:r>
              <a:rPr lang="en-US" sz="2000" dirty="0"/>
              <a:t>pharmaceutical company wants to determine whether a sleeping pill is effective. They randomly assign individuals either to take a sleeping pill or to take a placebo. They compare the amount of time participants are asleep. They hypothesize the sleeping pill group will sleep longer than the placebo group. </a:t>
            </a:r>
            <a:endParaRPr lang="en-US" sz="2000" dirty="0" smtClean="0"/>
          </a:p>
          <a:p>
            <a:pPr>
              <a:lnSpc>
                <a:spcPct val="150000"/>
              </a:lnSpc>
            </a:pPr>
            <a:endParaRPr lang="en-US" sz="2000" dirty="0"/>
          </a:p>
          <a:p>
            <a:pPr lvl="1"/>
            <a:r>
              <a:rPr lang="en-US" sz="2000" dirty="0"/>
              <a:t>a.	Chi-square goodness of fit </a:t>
            </a:r>
            <a:r>
              <a:rPr lang="en-US" sz="2000" dirty="0" smtClean="0"/>
              <a:t>test</a:t>
            </a:r>
            <a:br>
              <a:rPr lang="en-US" sz="2000" dirty="0" smtClean="0"/>
            </a:br>
            <a:endParaRPr lang="en-US" sz="2000" dirty="0"/>
          </a:p>
          <a:p>
            <a:pPr lvl="1"/>
            <a:r>
              <a:rPr lang="en-US" sz="2000" dirty="0"/>
              <a:t>b.	Contingency table analysis (chi-square test of independence</a:t>
            </a:r>
            <a:r>
              <a:rPr lang="en-US" sz="2000" dirty="0" smtClean="0"/>
              <a:t>)</a:t>
            </a:r>
            <a:br>
              <a:rPr lang="en-US" sz="2000" dirty="0" smtClean="0"/>
            </a:br>
            <a:endParaRPr lang="en-US" sz="2000" dirty="0"/>
          </a:p>
          <a:p>
            <a:pPr lvl="1"/>
            <a:r>
              <a:rPr lang="en-US" sz="2000" dirty="0"/>
              <a:t>c.	This can’t be analyzed using a chi-square!</a:t>
            </a:r>
            <a:r>
              <a:rPr lang="en-US" sz="2000" dirty="0" smtClean="0"/>
              <a:t>!</a:t>
            </a:r>
            <a:br>
              <a:rPr lang="en-US" sz="2000" dirty="0" smtClean="0"/>
            </a:br>
            <a:endParaRPr lang="en-US" sz="2000" dirty="0"/>
          </a:p>
        </p:txBody>
      </p:sp>
      <p:sp>
        <p:nvSpPr>
          <p:cNvPr id="3" name="TextBox 2"/>
          <p:cNvSpPr txBox="1"/>
          <p:nvPr/>
        </p:nvSpPr>
        <p:spPr>
          <a:xfrm>
            <a:off x="6683375" y="6318250"/>
            <a:ext cx="2289772" cy="369332"/>
          </a:xfrm>
          <a:prstGeom prst="rect">
            <a:avLst/>
          </a:prstGeom>
          <a:noFill/>
        </p:spPr>
        <p:txBody>
          <a:bodyPr wrap="none" rtlCol="0">
            <a:spAutoFit/>
          </a:bodyPr>
          <a:lstStyle/>
          <a:p>
            <a:r>
              <a:rPr lang="en-US" dirty="0" smtClean="0">
                <a:solidFill>
                  <a:schemeClr val="bg1">
                    <a:lumMod val="65000"/>
                  </a:schemeClr>
                </a:solidFill>
              </a:rPr>
              <a:t>Source: Marie Thomas</a:t>
            </a:r>
            <a:endParaRPr lang="en-US" dirty="0">
              <a:solidFill>
                <a:schemeClr val="bg1">
                  <a:lumMod val="65000"/>
                </a:schemeClr>
              </a:solidFill>
            </a:endParaRPr>
          </a:p>
        </p:txBody>
      </p:sp>
    </p:spTree>
    <p:extLst>
      <p:ext uri="{BB962C8B-B14F-4D97-AF65-F5344CB8AC3E}">
        <p14:creationId xmlns:p14="http://schemas.microsoft.com/office/powerpoint/2010/main" val="19187346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93129" y="355844"/>
            <a:ext cx="8031926" cy="5909311"/>
          </a:xfrm>
          <a:prstGeom prst="rect">
            <a:avLst/>
          </a:prstGeom>
        </p:spPr>
        <p:txBody>
          <a:bodyPr wrap="square">
            <a:spAutoFit/>
          </a:bodyPr>
          <a:lstStyle/>
          <a:p>
            <a:r>
              <a:rPr lang="en-US" dirty="0"/>
              <a:t>A patient with a Brain Stem Stroke has collapsed a lung from intractable hiccups and feed-tube aspirates. He was admitted to intensive care to deal with the subsequent pneumonia. A few weeks later he is moved to a regular ward and the PRN order for Baclofen has expired (Baclofen, Gabapentin family of drugs - off label use to control intractable hiccups). The patient has begun to hiccup again and is growing increasingly distressed that nothing is being done. The patient’s wife has repeatedly come to the nurse’s station demanding action. It is Friday night of a long weekend and the doctor on call is not returning the page. The Doctor had made is very clear to the nurses, that he is not to be called. It appears to be a doctor oversight that it was not renewed. The wife persistently demands action and the nurse begins to cry. The head nurse intervenes. </a:t>
            </a:r>
          </a:p>
          <a:p>
            <a:r>
              <a:rPr lang="en-US" dirty="0"/>
              <a:t> </a:t>
            </a:r>
          </a:p>
          <a:p>
            <a:r>
              <a:rPr lang="en-US" dirty="0"/>
              <a:t>The head nurse should:  </a:t>
            </a:r>
          </a:p>
          <a:p>
            <a:r>
              <a:rPr lang="en-US" dirty="0"/>
              <a:t> </a:t>
            </a:r>
          </a:p>
          <a:p>
            <a:pPr marL="800100" lvl="1" indent="-342900">
              <a:buFont typeface="+mj-lt"/>
              <a:buAutoNum type="alphaUcPeriod"/>
            </a:pPr>
            <a:r>
              <a:rPr lang="en-US" dirty="0"/>
              <a:t>Do nothing, but continue to attempt to contact the doctor  </a:t>
            </a:r>
          </a:p>
          <a:p>
            <a:pPr lvl="1"/>
            <a:endParaRPr lang="en-US" dirty="0"/>
          </a:p>
          <a:p>
            <a:pPr marL="800100" lvl="1" indent="-342900">
              <a:buFont typeface="+mj-lt"/>
              <a:buAutoNum type="alphaUcPeriod"/>
            </a:pPr>
            <a:r>
              <a:rPr lang="en-US" dirty="0"/>
              <a:t>Give the patient the pill and note it in the </a:t>
            </a:r>
            <a:r>
              <a:rPr lang="en-US" dirty="0" smtClean="0"/>
              <a:t>chart</a:t>
            </a:r>
            <a:br>
              <a:rPr lang="en-US" dirty="0" smtClean="0"/>
            </a:br>
            <a:endParaRPr lang="en-US" dirty="0"/>
          </a:p>
          <a:p>
            <a:pPr marL="800100" lvl="1" indent="-342900">
              <a:buFont typeface="+mj-lt"/>
              <a:buAutoNum type="alphaUcPeriod"/>
            </a:pPr>
            <a:r>
              <a:rPr lang="en-US" dirty="0"/>
              <a:t>Give the pill, chart it, and continue calling the doctor </a:t>
            </a:r>
            <a:r>
              <a:rPr lang="en-US" dirty="0" smtClean="0"/>
              <a:t/>
            </a:r>
            <a:br>
              <a:rPr lang="en-US" dirty="0" smtClean="0"/>
            </a:br>
            <a:r>
              <a:rPr lang="en-US" dirty="0"/>
              <a:t> </a:t>
            </a:r>
          </a:p>
          <a:p>
            <a:pPr marL="800100" lvl="1" indent="-342900">
              <a:buFont typeface="+mj-lt"/>
              <a:buAutoNum type="alphaUcPeriod"/>
            </a:pPr>
            <a:r>
              <a:rPr lang="en-US" dirty="0"/>
              <a:t>Mark a pill as spoiled and leave it with the patient</a:t>
            </a:r>
          </a:p>
        </p:txBody>
      </p:sp>
    </p:spTree>
    <p:extLst>
      <p:ext uri="{BB962C8B-B14F-4D97-AF65-F5344CB8AC3E}">
        <p14:creationId xmlns:p14="http://schemas.microsoft.com/office/powerpoint/2010/main" val="284359185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301</TotalTime>
  <Words>837</Words>
  <Application>Microsoft Macintosh PowerPoint</Application>
  <PresentationFormat>On-screen Show (4:3)</PresentationFormat>
  <Paragraphs>104</Paragraphs>
  <Slides>45</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45</vt:i4>
      </vt:variant>
    </vt:vector>
  </HeadingPairs>
  <TitlesOfParts>
    <vt:vector size="47" baseType="lpstr">
      <vt:lpstr>Office Theme</vt:lpstr>
      <vt:lpstr>Chart</vt:lpstr>
      <vt:lpstr>PowerPoint Presentation</vt:lpstr>
      <vt:lpstr>PowerPoint Presentation</vt:lpstr>
      <vt:lpstr>PowerPoint Presentation</vt:lpstr>
      <vt:lpstr>PowerPoint Presentation</vt:lpstr>
      <vt:lpstr>Are they really just  multiple-choice  questions?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Univ. of British Columbia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Jim Sibley</dc:creator>
  <cp:lastModifiedBy>James Sibley</cp:lastModifiedBy>
  <cp:revision>15</cp:revision>
  <dcterms:created xsi:type="dcterms:W3CDTF">2013-12-22T13:31:27Z</dcterms:created>
  <dcterms:modified xsi:type="dcterms:W3CDTF">2014-01-03T17:41:55Z</dcterms:modified>
</cp:coreProperties>
</file>