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64" r:id="rId4"/>
    <p:sldId id="261" r:id="rId5"/>
    <p:sldId id="285" r:id="rId6"/>
    <p:sldId id="267" r:id="rId7"/>
    <p:sldId id="268" r:id="rId8"/>
    <p:sldId id="282" r:id="rId9"/>
    <p:sldId id="283" r:id="rId10"/>
    <p:sldId id="288" r:id="rId11"/>
    <p:sldId id="269" r:id="rId12"/>
    <p:sldId id="270" r:id="rId13"/>
    <p:sldId id="278" r:id="rId14"/>
    <p:sldId id="287" r:id="rId15"/>
    <p:sldId id="279" r:id="rId16"/>
    <p:sldId id="280" r:id="rId17"/>
    <p:sldId id="286" r:id="rId18"/>
    <p:sldId id="281" r:id="rId19"/>
    <p:sldId id="271" r:id="rId20"/>
    <p:sldId id="294" r:id="rId21"/>
    <p:sldId id="289" r:id="rId22"/>
    <p:sldId id="290" r:id="rId23"/>
    <p:sldId id="291" r:id="rId24"/>
    <p:sldId id="292" r:id="rId25"/>
    <p:sldId id="29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93" d="100"/>
          <a:sy n="193" d="100"/>
        </p:scale>
        <p:origin x="-12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46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567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47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7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025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56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92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752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14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57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386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EDCCE-E099-8A4B-B9AC-5941DBACC1D3}" type="datetimeFigureOut">
              <a:rPr lang="en-US" smtClean="0"/>
              <a:t>14-01-02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04724-4F5A-4C4B-BA37-4383E8BA2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25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6122" y="4582096"/>
            <a:ext cx="7772400" cy="423251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rgbClr val="FFFFFF"/>
                </a:solidFill>
              </a:rPr>
              <a:t>Introduction to </a:t>
            </a:r>
          </a:p>
          <a:p>
            <a:pPr algn="ctr"/>
            <a:r>
              <a:rPr lang="en-US" sz="6000" dirty="0" smtClean="0">
                <a:solidFill>
                  <a:srgbClr val="FFFFFF"/>
                </a:solidFill>
              </a:rPr>
              <a:t>Team-Based Learning</a:t>
            </a:r>
          </a:p>
          <a:p>
            <a:pPr algn="ctr"/>
            <a:endParaRPr lang="en-US" sz="2400" b="1" dirty="0">
              <a:solidFill>
                <a:srgbClr val="FFFFFF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FFFF"/>
                </a:solidFill>
              </a:rPr>
              <a:t>Thursday January 9</a:t>
            </a:r>
          </a:p>
          <a:p>
            <a:pPr algn="ctr"/>
            <a:endParaRPr lang="en-US" sz="2400" b="1" dirty="0">
              <a:solidFill>
                <a:srgbClr val="FFFFFF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FFFF"/>
                </a:solidFill>
              </a:rPr>
              <a:t>University of Alaska - Anchorage</a:t>
            </a:r>
            <a:endParaRPr lang="en-US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678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4788" y="2093513"/>
            <a:ext cx="58432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FF"/>
                </a:solidFill>
              </a:rPr>
              <a:t>Learn how to apply course concepts</a:t>
            </a:r>
            <a:endParaRPr 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209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12-02 at 2.26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221" y="933479"/>
            <a:ext cx="3157415" cy="42539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5344" y="5355348"/>
            <a:ext cx="408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Application Activities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7516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12-03 at 9.47.2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204" y="665201"/>
            <a:ext cx="4094372" cy="45449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83575" y="5457675"/>
            <a:ext cx="4089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Simultaneous Reporting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34445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0187" y="2486121"/>
            <a:ext cx="5072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Next Steps</a:t>
            </a:r>
            <a:endParaRPr lang="en-US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15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2727" y="2486121"/>
            <a:ext cx="50723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Get Connected Locally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40157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xplosion 2 15"/>
          <p:cNvSpPr/>
          <p:nvPr/>
        </p:nvSpPr>
        <p:spPr>
          <a:xfrm>
            <a:off x="4573419" y="856996"/>
            <a:ext cx="3953548" cy="4106778"/>
          </a:xfrm>
          <a:prstGeom prst="irregularSeal2">
            <a:avLst/>
          </a:prstGeom>
          <a:gradFill flip="none" rotWithShape="1">
            <a:gsLst>
              <a:gs pos="0">
                <a:srgbClr val="3366FF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53762" y="2509927"/>
            <a:ext cx="219221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Getting Started with Team-Based Learning </a:t>
            </a:r>
            <a:endParaRPr lang="en-US" dirty="0" smtClean="0"/>
          </a:p>
          <a:p>
            <a:pPr algn="ctr"/>
            <a:r>
              <a:rPr lang="en-US" sz="1400" dirty="0" smtClean="0"/>
              <a:t>May 2014 from </a:t>
            </a:r>
          </a:p>
          <a:p>
            <a:pPr algn="ctr"/>
            <a:r>
              <a:rPr lang="en-US" sz="1400" dirty="0" smtClean="0"/>
              <a:t>Stylus Publishing</a:t>
            </a:r>
            <a:endParaRPr lang="en-US" sz="1400" dirty="0"/>
          </a:p>
        </p:txBody>
      </p:sp>
      <p:pic>
        <p:nvPicPr>
          <p:cNvPr id="11" name="Picture 10" descr="Library_-_Health_Professions_Educat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508" y="1113474"/>
            <a:ext cx="1283701" cy="1796911"/>
          </a:xfrm>
          <a:prstGeom prst="rect">
            <a:avLst/>
          </a:prstGeom>
        </p:spPr>
      </p:pic>
      <p:pic>
        <p:nvPicPr>
          <p:cNvPr id="12" name="Picture 11" descr="TBLBook2008_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59" y="3484747"/>
            <a:ext cx="1254685" cy="1796911"/>
          </a:xfrm>
          <a:prstGeom prst="rect">
            <a:avLst/>
          </a:prstGeom>
        </p:spPr>
      </p:pic>
      <p:pic>
        <p:nvPicPr>
          <p:cNvPr id="14" name="Picture 13" descr="team-based_learning_book_2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3" y="1128721"/>
            <a:ext cx="1283701" cy="1781664"/>
          </a:xfrm>
          <a:prstGeom prst="rect">
            <a:avLst/>
          </a:prstGeom>
        </p:spPr>
      </p:pic>
      <p:pic>
        <p:nvPicPr>
          <p:cNvPr id="15" name="Picture 14" descr="9781579226107_p0_v1_s260x42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508" y="3496832"/>
            <a:ext cx="1283701" cy="178482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236479" y="4399400"/>
            <a:ext cx="2539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New Book</a:t>
            </a:r>
            <a:endParaRPr lang="en-US" sz="3600" b="1" i="1" dirty="0"/>
          </a:p>
        </p:txBody>
      </p:sp>
    </p:spTree>
    <p:extLst>
      <p:ext uri="{BB962C8B-B14F-4D97-AF65-F5344CB8AC3E}">
        <p14:creationId xmlns:p14="http://schemas.microsoft.com/office/powerpoint/2010/main" val="3034234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2727" y="2486121"/>
            <a:ext cx="50723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TBL Website</a:t>
            </a:r>
          </a:p>
          <a:p>
            <a:pPr algn="ctr"/>
            <a:r>
              <a:rPr lang="en-US" sz="2800" b="1" dirty="0" smtClean="0"/>
              <a:t>www.teambasedlearning.org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437028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5723" y="2486121"/>
            <a:ext cx="655884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Join TBL Listserv</a:t>
            </a:r>
          </a:p>
          <a:p>
            <a:pPr algn="ctr"/>
            <a:endParaRPr lang="en-US" sz="2800" b="1" dirty="0" smtClean="0"/>
          </a:p>
          <a:p>
            <a:pPr algn="ctr"/>
            <a:r>
              <a:rPr lang="en-US" sz="2800" b="1" dirty="0" smtClean="0"/>
              <a:t>www.teambasedlearning.org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0157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2252" y="1012095"/>
            <a:ext cx="50723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14</a:t>
            </a:r>
            <a:r>
              <a:rPr lang="en-US" sz="2800" b="1" baseline="30000" dirty="0" smtClean="0"/>
              <a:t>th</a:t>
            </a:r>
            <a:r>
              <a:rPr lang="en-US" sz="2800" b="1" dirty="0" smtClean="0"/>
              <a:t> Annual TBL Conference</a:t>
            </a:r>
          </a:p>
          <a:p>
            <a:pPr algn="ctr"/>
            <a:r>
              <a:rPr lang="en-US" sz="2800" b="1" dirty="0" smtClean="0"/>
              <a:t>in Fort Worth, Texas</a:t>
            </a:r>
          </a:p>
          <a:p>
            <a:pPr algn="ctr"/>
            <a:r>
              <a:rPr lang="en-US" sz="2800" b="1" dirty="0" smtClean="0"/>
              <a:t>March 6-8, 2014</a:t>
            </a:r>
            <a:endParaRPr lang="en-US" sz="2800" b="1" dirty="0"/>
          </a:p>
        </p:txBody>
      </p:sp>
      <p:pic>
        <p:nvPicPr>
          <p:cNvPr id="3" name="Picture 2" descr="Texa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45" y="2533154"/>
            <a:ext cx="3716640" cy="366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60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2282" y="2101431"/>
            <a:ext cx="51857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FF"/>
                </a:solidFill>
              </a:rPr>
              <a:t>Thank You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18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617" y="733233"/>
            <a:ext cx="7772400" cy="423251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Intro to TBL Agenda and Timeline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6820" y="1345519"/>
            <a:ext cx="7725673" cy="4683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b="1" dirty="0" smtClean="0"/>
              <a:t>SET</a:t>
            </a:r>
            <a:r>
              <a:rPr lang="en-US" sz="2000" dirty="0" smtClean="0"/>
              <a:t> (10 minutes)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b="1" dirty="0" smtClean="0"/>
              <a:t>BODY</a:t>
            </a:r>
            <a:r>
              <a:rPr lang="en-US" sz="2000" dirty="0" smtClean="0"/>
              <a:t> (130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Team Formation (15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Living the Readiness Assurance Process (45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Trying 4 S Application Activities in a large group (25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Session processing, reflection, PowerPoint review (20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Integration activity (15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 smtClean="0"/>
              <a:t>Question activity (10 minutes)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 sz="2000" b="1" dirty="0" smtClean="0"/>
              <a:t>CLOSE</a:t>
            </a:r>
            <a:r>
              <a:rPr lang="en-US" sz="2000" dirty="0" smtClean="0"/>
              <a:t> (15 minutes)</a:t>
            </a:r>
          </a:p>
          <a:p>
            <a:pPr marL="742950" lvl="1" indent="-285750">
              <a:lnSpc>
                <a:spcPct val="150000"/>
              </a:lnSpc>
              <a:buFont typeface="Arial"/>
              <a:buChar char="•"/>
            </a:pPr>
            <a:r>
              <a:rPr lang="en-US" sz="2000" dirty="0"/>
              <a:t>Next </a:t>
            </a:r>
            <a:r>
              <a:rPr lang="en-US" sz="2000" dirty="0" smtClean="0"/>
              <a:t>Steps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91338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2282" y="2101431"/>
            <a:ext cx="51857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FF"/>
                </a:solidFill>
              </a:rPr>
              <a:t>Supplemental</a:t>
            </a:r>
            <a:endParaRPr lang="en-US" sz="6000" dirty="0" smtClean="0">
              <a:solidFill>
                <a:srgbClr val="FFFFFF"/>
              </a:solidFill>
            </a:endParaRP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290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12-02 at 2.24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725" y="760920"/>
            <a:ext cx="4455015" cy="41751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0967" y="5378024"/>
            <a:ext cx="4520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Four Essential Elements of TBL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89287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12-03 at 9.13.2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470" y="771177"/>
            <a:ext cx="5183708" cy="536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5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12-03 at 9.36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350" y="755911"/>
            <a:ext cx="5227960" cy="530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16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12-03 at 9.51.1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284" y="831501"/>
            <a:ext cx="4980710" cy="521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7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12-03 at 11.06.0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232" y="675570"/>
            <a:ext cx="5257800" cy="524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62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12-02 at 2.23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71" y="1587088"/>
            <a:ext cx="7155896" cy="2984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9168" y="4981452"/>
            <a:ext cx="371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Jury Analogue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66796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2 at 2.27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54" y="740792"/>
            <a:ext cx="7818043" cy="36229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60252" y="4909919"/>
            <a:ext cx="4505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Rhythm of Typical TBL module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17957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498" y="1898119"/>
            <a:ext cx="62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FF"/>
                </a:solidFill>
              </a:rPr>
              <a:t>Getting </a:t>
            </a:r>
            <a:r>
              <a:rPr lang="en-US" sz="6000" dirty="0">
                <a:solidFill>
                  <a:srgbClr val="FFFFFF"/>
                </a:solidFill>
              </a:rPr>
              <a:t>s</a:t>
            </a:r>
            <a:r>
              <a:rPr lang="en-US" sz="6000" dirty="0" smtClean="0">
                <a:solidFill>
                  <a:srgbClr val="FFFFFF"/>
                </a:solidFill>
              </a:rPr>
              <a:t>tudents </a:t>
            </a:r>
            <a:r>
              <a:rPr lang="en-US" sz="6000" dirty="0">
                <a:solidFill>
                  <a:srgbClr val="FFFFFF"/>
                </a:solidFill>
              </a:rPr>
              <a:t>r</a:t>
            </a:r>
            <a:r>
              <a:rPr lang="en-US" sz="6000" dirty="0" smtClean="0">
                <a:solidFill>
                  <a:srgbClr val="FFFFFF"/>
                </a:solidFill>
              </a:rPr>
              <a:t>eady</a:t>
            </a:r>
            <a:endParaRPr lang="en-US" sz="6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939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12-02 at 2.25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276" y="876857"/>
            <a:ext cx="3465110" cy="44901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99776" y="5582119"/>
            <a:ext cx="4497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Readiness Assurance Process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0192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12-03 at 9.31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003" y="650083"/>
            <a:ext cx="3935082" cy="46734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1069" y="5510588"/>
            <a:ext cx="3122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IF-AT’s </a:t>
            </a:r>
            <a:r>
              <a:rPr lang="en-US" dirty="0" err="1" smtClean="0"/>
              <a:t>www.epstienducation.com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252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7367" y="4753855"/>
            <a:ext cx="5072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Appeals Process – written scholarly argument, only from teams, and only considered after class – must provide specific evidence – only team that appeals benefits when appeal is accepted</a:t>
            </a:r>
            <a:endParaRPr lang="en-US" b="1" dirty="0"/>
          </a:p>
        </p:txBody>
      </p:sp>
      <p:pic>
        <p:nvPicPr>
          <p:cNvPr id="3" name="Picture 2" descr="Screen shot 2013-12-03 at 9.32.3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775" y="1248264"/>
            <a:ext cx="5079895" cy="314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121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12-03 at 9.35.5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216" y="736150"/>
            <a:ext cx="5193745" cy="34969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9909" y="4474990"/>
            <a:ext cx="6380566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How do I know which questions the students are still having difficulty with? What should be the target of my mini-lecture to close out the Readiness Assurance Process?</a:t>
            </a:r>
          </a:p>
          <a:p>
            <a:pPr algn="ctr"/>
            <a:endParaRPr lang="en-US" b="1" dirty="0"/>
          </a:p>
          <a:p>
            <a:pPr algn="ctr"/>
            <a:r>
              <a:rPr lang="en-US" dirty="0" smtClean="0"/>
              <a:t>Simply have team representative’s put check marks beside question numbers when they return IF-ATs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307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243</Words>
  <Application>Microsoft Macintosh PowerPoint</Application>
  <PresentationFormat>On-screen Show (4:3)</PresentationFormat>
  <Paragraphs>46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Univ. of British Columbia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Sibley</dc:creator>
  <cp:lastModifiedBy>James Sibley</cp:lastModifiedBy>
  <cp:revision>3</cp:revision>
  <dcterms:created xsi:type="dcterms:W3CDTF">2013-12-22T13:27:54Z</dcterms:created>
  <dcterms:modified xsi:type="dcterms:W3CDTF">2014-01-02T20:09:58Z</dcterms:modified>
</cp:coreProperties>
</file>