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7" r:id="rId2"/>
    <p:sldId id="292" r:id="rId3"/>
    <p:sldId id="258" r:id="rId4"/>
    <p:sldId id="259" r:id="rId5"/>
    <p:sldId id="305" r:id="rId6"/>
    <p:sldId id="311" r:id="rId7"/>
    <p:sldId id="263" r:id="rId8"/>
    <p:sldId id="304" r:id="rId9"/>
    <p:sldId id="312" r:id="rId10"/>
    <p:sldId id="307" r:id="rId11"/>
    <p:sldId id="309" r:id="rId12"/>
    <p:sldId id="295" r:id="rId13"/>
    <p:sldId id="303" r:id="rId14"/>
    <p:sldId id="308" r:id="rId15"/>
    <p:sldId id="310" r:id="rId16"/>
    <p:sldId id="291" r:id="rId17"/>
    <p:sldId id="306" r:id="rId18"/>
    <p:sldId id="302" r:id="rId19"/>
    <p:sldId id="290"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21" autoAdjust="0"/>
    <p:restoredTop sz="94660"/>
  </p:normalViewPr>
  <p:slideViewPr>
    <p:cSldViewPr snapToGrid="0" snapToObjects="1">
      <p:cViewPr varScale="1">
        <p:scale>
          <a:sx n="167" d="100"/>
          <a:sy n="167" d="100"/>
        </p:scale>
        <p:origin x="-720" y="-104"/>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F42EF07-B6D8-4041-8378-4E2E788A38D9}" type="datetimeFigureOut">
              <a:rPr lang="en-US" smtClean="0"/>
              <a:t>12-02-09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FA7E73-602D-2A46-9169-707435F27EFE}" type="slidenum">
              <a:rPr lang="en-US" smtClean="0"/>
              <a:t>‹#›</a:t>
            </a:fld>
            <a:endParaRPr lang="en-US"/>
          </a:p>
        </p:txBody>
      </p:sp>
    </p:spTree>
    <p:extLst>
      <p:ext uri="{BB962C8B-B14F-4D97-AF65-F5344CB8AC3E}">
        <p14:creationId xmlns:p14="http://schemas.microsoft.com/office/powerpoint/2010/main" val="41522807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0F3ED0-3E4D-4B4A-AE3D-D8CA5CBA46D0}" type="slidenum">
              <a:rPr lang="en-US"/>
              <a:pPr/>
              <a:t>16</a:t>
            </a:fld>
            <a:endParaRPr lang="en-US"/>
          </a:p>
        </p:txBody>
      </p:sp>
      <p:sp>
        <p:nvSpPr>
          <p:cNvPr id="1925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92515" name="Rectangle 3"/>
          <p:cNvSpPr>
            <a:spLocks noGrp="1" noChangeArrowheads="1"/>
          </p:cNvSpPr>
          <p:nvPr>
            <p:ph type="body" idx="1"/>
          </p:nvPr>
        </p:nvSpPr>
        <p:spPr/>
        <p:txBody>
          <a:bodyPr/>
          <a:lstStyle/>
          <a:p>
            <a:r>
              <a:rPr lang="en-US"/>
              <a:t>Acknowledge test anxiety – no name on scantron cards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CA"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12-02-09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12-02-09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12-02-09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12-02-09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12-02-09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12-02-09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12-02-09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12-02-09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12-02-09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12-02-09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12-02-09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CA"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12-02-09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fld id="{340CCDE1-3C81-704C-AFA6-88A570AD6A33}" type="slidenum">
              <a:rPr lang="en-US"/>
              <a:pPr/>
              <a:t>1</a:t>
            </a:fld>
            <a:endParaRPr lang="en-US"/>
          </a:p>
        </p:txBody>
      </p:sp>
      <p:sp>
        <p:nvSpPr>
          <p:cNvPr id="2050" name="Rectangle 2"/>
          <p:cNvSpPr>
            <a:spLocks noGrp="1" noChangeArrowheads="1"/>
          </p:cNvSpPr>
          <p:nvPr>
            <p:ph type="ctrTitle"/>
          </p:nvPr>
        </p:nvSpPr>
        <p:spPr>
          <a:xfrm>
            <a:off x="990600" y="1845442"/>
            <a:ext cx="7772400" cy="1470025"/>
          </a:xfrm>
        </p:spPr>
        <p:txBody>
          <a:bodyPr>
            <a:normAutofit fontScale="90000"/>
          </a:bodyPr>
          <a:lstStyle/>
          <a:p>
            <a:pPr algn="l"/>
            <a:r>
              <a:rPr lang="en-US" sz="6700" b="1" dirty="0" smtClean="0">
                <a:solidFill>
                  <a:schemeClr val="tx1">
                    <a:lumMod val="85000"/>
                  </a:schemeClr>
                </a:solidFill>
              </a:rPr>
              <a:t>Getting started with Team</a:t>
            </a:r>
            <a:r>
              <a:rPr lang="en-US" sz="6700" b="1" dirty="0">
                <a:solidFill>
                  <a:schemeClr val="tx1">
                    <a:lumMod val="85000"/>
                  </a:schemeClr>
                </a:solidFill>
              </a:rPr>
              <a:t>-Based Learning</a:t>
            </a:r>
            <a:r>
              <a:rPr lang="en-US" sz="6700" b="0" i="0" dirty="0">
                <a:solidFill>
                  <a:schemeClr val="tx1">
                    <a:lumMod val="85000"/>
                  </a:schemeClr>
                </a:solidFill>
              </a:rPr>
              <a:t/>
            </a:r>
            <a:br>
              <a:rPr lang="en-US" sz="6700" b="0" i="0" dirty="0">
                <a:solidFill>
                  <a:schemeClr val="tx1">
                    <a:lumMod val="85000"/>
                  </a:schemeClr>
                </a:solidFill>
              </a:rPr>
            </a:br>
            <a:r>
              <a:rPr lang="en-US" sz="4000" b="0" i="0" dirty="0"/>
              <a:t/>
            </a:r>
            <a:br>
              <a:rPr lang="en-US" sz="4000" b="0" i="0" dirty="0"/>
            </a:br>
            <a:endParaRPr lang="en-US" sz="1800" dirty="0">
              <a:latin typeface="Trebuchet MS" charset="0"/>
            </a:endParaRPr>
          </a:p>
        </p:txBody>
      </p:sp>
      <p:pic>
        <p:nvPicPr>
          <p:cNvPr id="2054" name="Picture 6" descr="ubclogo_black_small"/>
          <p:cNvPicPr>
            <a:picLocks noChangeAspect="1" noChangeArrowheads="1"/>
          </p:cNvPicPr>
          <p:nvPr/>
        </p:nvPicPr>
        <p:blipFill>
          <a:blip r:embed="rId2">
            <a:clrChange>
              <a:clrFrom>
                <a:srgbClr val="FFFFFF"/>
              </a:clrFrom>
              <a:clrTo>
                <a:srgbClr val="FFFFFF">
                  <a:alpha val="0"/>
                </a:srgbClr>
              </a:clrTo>
            </a:clrChange>
            <a:lum bright="48000" contrast="-76000"/>
            <a:extLst>
              <a:ext uri="{28A0092B-C50C-407E-A947-70E740481C1C}">
                <a14:useLocalDpi xmlns:a14="http://schemas.microsoft.com/office/drawing/2010/main" val="0"/>
              </a:ext>
            </a:extLst>
          </a:blip>
          <a:srcRect/>
          <a:stretch>
            <a:fillRect/>
          </a:stretch>
        </p:blipFill>
        <p:spPr bwMode="auto">
          <a:xfrm>
            <a:off x="1378880" y="4572000"/>
            <a:ext cx="447675" cy="609600"/>
          </a:xfrm>
          <a:prstGeom prst="rect">
            <a:avLst/>
          </a:prstGeom>
          <a:noFill/>
          <a:extLst>
            <a:ext uri="{909E8E84-426E-40dd-AFC4-6F175D3DCCD1}">
              <a14:hiddenFill xmlns:a14="http://schemas.microsoft.com/office/drawing/2010/main">
                <a:solidFill>
                  <a:srgbClr val="FFFFFF"/>
                </a:solidFill>
              </a14:hiddenFill>
            </a:ext>
          </a:extLst>
        </p:spPr>
      </p:pic>
      <p:sp>
        <p:nvSpPr>
          <p:cNvPr id="2058" name="Text Box 10"/>
          <p:cNvSpPr txBox="1">
            <a:spLocks noChangeArrowheads="1"/>
          </p:cNvSpPr>
          <p:nvPr/>
        </p:nvSpPr>
        <p:spPr bwMode="auto">
          <a:xfrm>
            <a:off x="1219200" y="5410200"/>
            <a:ext cx="2819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lvl1pPr marL="177800" indent="-76200" algn="l">
              <a:spcBef>
                <a:spcPct val="0"/>
              </a:spcBef>
              <a:defRPr>
                <a:solidFill>
                  <a:schemeClr val="tx1"/>
                </a:solidFill>
                <a:latin typeface="Arial" charset="0"/>
                <a:ea typeface="ＭＳ Ｐゴシック" charset="0"/>
              </a:defRPr>
            </a:lvl1pPr>
            <a:lvl2pPr marL="1828800" algn="l">
              <a:spcBef>
                <a:spcPct val="0"/>
              </a:spcBef>
              <a:defRPr>
                <a:solidFill>
                  <a:schemeClr val="tx1"/>
                </a:solidFill>
                <a:latin typeface="Arial" charset="0"/>
                <a:ea typeface="ＭＳ Ｐゴシック" charset="0"/>
              </a:defRPr>
            </a:lvl2pPr>
            <a:lvl3pPr marL="1943100" algn="l">
              <a:spcBef>
                <a:spcPct val="0"/>
              </a:spcBef>
              <a:defRPr>
                <a:solidFill>
                  <a:schemeClr val="tx1"/>
                </a:solidFill>
                <a:latin typeface="Arial" charset="0"/>
                <a:ea typeface="ＭＳ Ｐゴシック" charset="0"/>
              </a:defRPr>
            </a:lvl3pPr>
            <a:lvl4pPr marL="2057400" algn="l">
              <a:spcBef>
                <a:spcPct val="0"/>
              </a:spcBef>
              <a:defRPr>
                <a:solidFill>
                  <a:schemeClr val="tx1"/>
                </a:solidFill>
                <a:latin typeface="Arial" charset="0"/>
                <a:ea typeface="ＭＳ Ｐゴシック" charset="0"/>
              </a:defRPr>
            </a:lvl4pPr>
            <a:lvl5pPr marL="2171700" algn="l">
              <a:spcBef>
                <a:spcPct val="0"/>
              </a:spcBef>
              <a:defRPr>
                <a:solidFill>
                  <a:schemeClr val="tx1"/>
                </a:solidFill>
                <a:latin typeface="Arial" charset="0"/>
                <a:ea typeface="ＭＳ Ｐゴシック" charset="0"/>
              </a:defRPr>
            </a:lvl5pPr>
            <a:lvl6pPr marL="2628900" fontAlgn="base">
              <a:spcBef>
                <a:spcPct val="0"/>
              </a:spcBef>
              <a:spcAft>
                <a:spcPct val="0"/>
              </a:spcAft>
              <a:defRPr>
                <a:solidFill>
                  <a:schemeClr val="tx1"/>
                </a:solidFill>
                <a:latin typeface="Arial" charset="0"/>
                <a:ea typeface="ＭＳ Ｐゴシック" charset="0"/>
              </a:defRPr>
            </a:lvl6pPr>
            <a:lvl7pPr marL="3086100" fontAlgn="base">
              <a:spcBef>
                <a:spcPct val="0"/>
              </a:spcBef>
              <a:spcAft>
                <a:spcPct val="0"/>
              </a:spcAft>
              <a:defRPr>
                <a:solidFill>
                  <a:schemeClr val="tx1"/>
                </a:solidFill>
                <a:latin typeface="Arial" charset="0"/>
                <a:ea typeface="ＭＳ Ｐゴシック" charset="0"/>
              </a:defRPr>
            </a:lvl7pPr>
            <a:lvl8pPr marL="3543300" fontAlgn="base">
              <a:spcBef>
                <a:spcPct val="0"/>
              </a:spcBef>
              <a:spcAft>
                <a:spcPct val="0"/>
              </a:spcAft>
              <a:defRPr>
                <a:solidFill>
                  <a:schemeClr val="tx1"/>
                </a:solidFill>
                <a:latin typeface="Arial" charset="0"/>
                <a:ea typeface="ＭＳ Ｐゴシック" charset="0"/>
              </a:defRPr>
            </a:lvl8pPr>
            <a:lvl9pPr marL="4000500" fontAlgn="base">
              <a:spcBef>
                <a:spcPct val="0"/>
              </a:spcBef>
              <a:spcAft>
                <a:spcPct val="0"/>
              </a:spcAft>
              <a:defRPr>
                <a:solidFill>
                  <a:schemeClr val="tx1"/>
                </a:solidFill>
                <a:latin typeface="Arial" charset="0"/>
                <a:ea typeface="ＭＳ Ｐゴシック" charset="0"/>
              </a:defRPr>
            </a:lvl9pPr>
          </a:lstStyle>
          <a:p>
            <a:pPr>
              <a:lnSpc>
                <a:spcPct val="90000"/>
              </a:lnSpc>
              <a:spcBef>
                <a:spcPct val="50000"/>
              </a:spcBef>
              <a:buFontTx/>
              <a:buNone/>
            </a:pPr>
            <a:endParaRPr lang="en-US" sz="2000">
              <a:solidFill>
                <a:srgbClr val="2C3E77"/>
              </a:solidFill>
              <a:latin typeface="Trebuchet MS" charset="0"/>
            </a:endParaRPr>
          </a:p>
        </p:txBody>
      </p:sp>
      <p:sp>
        <p:nvSpPr>
          <p:cNvPr id="2059" name="Text Box 11"/>
          <p:cNvSpPr txBox="1">
            <a:spLocks noChangeArrowheads="1"/>
          </p:cNvSpPr>
          <p:nvPr/>
        </p:nvSpPr>
        <p:spPr bwMode="auto">
          <a:xfrm>
            <a:off x="1081087" y="5277945"/>
            <a:ext cx="4953000" cy="1007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177800" indent="-76200" algn="l">
              <a:spcBef>
                <a:spcPct val="0"/>
              </a:spcBef>
              <a:defRPr>
                <a:solidFill>
                  <a:schemeClr val="tx1"/>
                </a:solidFill>
                <a:latin typeface="Arial" charset="0"/>
                <a:ea typeface="ＭＳ Ｐゴシック" charset="0"/>
              </a:defRPr>
            </a:lvl1pPr>
            <a:lvl2pPr algn="l">
              <a:spcBef>
                <a:spcPct val="0"/>
              </a:spcBef>
              <a:defRPr>
                <a:solidFill>
                  <a:schemeClr val="tx1"/>
                </a:solidFill>
                <a:latin typeface="Arial" charset="0"/>
                <a:ea typeface="ＭＳ Ｐゴシック" charset="0"/>
              </a:defRPr>
            </a:lvl2pPr>
            <a:lvl3pPr algn="l">
              <a:spcBef>
                <a:spcPct val="0"/>
              </a:spcBef>
              <a:defRPr>
                <a:solidFill>
                  <a:schemeClr val="tx1"/>
                </a:solidFill>
                <a:latin typeface="Arial" charset="0"/>
                <a:ea typeface="ＭＳ Ｐゴシック" charset="0"/>
              </a:defRPr>
            </a:lvl3pPr>
            <a:lvl4pPr algn="l">
              <a:spcBef>
                <a:spcPct val="0"/>
              </a:spcBef>
              <a:defRPr>
                <a:solidFill>
                  <a:schemeClr val="tx1"/>
                </a:solidFill>
                <a:latin typeface="Arial" charset="0"/>
                <a:ea typeface="ＭＳ Ｐゴシック" charset="0"/>
              </a:defRPr>
            </a:lvl4pPr>
            <a:lvl5pPr algn="l">
              <a:spcBef>
                <a:spcPct val="0"/>
              </a:spcBef>
              <a:defRPr>
                <a:solidFill>
                  <a:schemeClr val="tx1"/>
                </a:solidFill>
                <a:latin typeface="Arial" charset="0"/>
                <a:ea typeface="ＭＳ Ｐゴシック" charset="0"/>
              </a:defRPr>
            </a:lvl5pPr>
            <a:lvl6pPr fontAlgn="base">
              <a:spcBef>
                <a:spcPct val="0"/>
              </a:spcBef>
              <a:spcAft>
                <a:spcPct val="0"/>
              </a:spcAft>
              <a:defRPr>
                <a:solidFill>
                  <a:schemeClr val="tx1"/>
                </a:solidFill>
                <a:latin typeface="Arial" charset="0"/>
                <a:ea typeface="ＭＳ Ｐゴシック" charset="0"/>
              </a:defRPr>
            </a:lvl6pPr>
            <a:lvl7pPr fontAlgn="base">
              <a:spcBef>
                <a:spcPct val="0"/>
              </a:spcBef>
              <a:spcAft>
                <a:spcPct val="0"/>
              </a:spcAft>
              <a:defRPr>
                <a:solidFill>
                  <a:schemeClr val="tx1"/>
                </a:solidFill>
                <a:latin typeface="Arial" charset="0"/>
                <a:ea typeface="ＭＳ Ｐゴシック" charset="0"/>
              </a:defRPr>
            </a:lvl7pPr>
            <a:lvl8pPr fontAlgn="base">
              <a:spcBef>
                <a:spcPct val="0"/>
              </a:spcBef>
              <a:spcAft>
                <a:spcPct val="0"/>
              </a:spcAft>
              <a:defRPr>
                <a:solidFill>
                  <a:schemeClr val="tx1"/>
                </a:solidFill>
                <a:latin typeface="Arial" charset="0"/>
                <a:ea typeface="ＭＳ Ｐゴシック" charset="0"/>
              </a:defRPr>
            </a:lvl8pPr>
            <a:lvl9pPr fontAlgn="base">
              <a:spcBef>
                <a:spcPct val="0"/>
              </a:spcBef>
              <a:spcAft>
                <a:spcPct val="0"/>
              </a:spcAft>
              <a:defRPr>
                <a:solidFill>
                  <a:schemeClr val="tx1"/>
                </a:solidFill>
                <a:latin typeface="Arial" charset="0"/>
                <a:ea typeface="ＭＳ Ｐゴシック" charset="0"/>
              </a:defRPr>
            </a:lvl9pPr>
          </a:lstStyle>
          <a:p>
            <a:pPr>
              <a:lnSpc>
                <a:spcPct val="90000"/>
              </a:lnSpc>
              <a:spcBef>
                <a:spcPct val="50000"/>
              </a:spcBef>
              <a:buFontTx/>
              <a:buNone/>
            </a:pPr>
            <a:r>
              <a:rPr lang="en-US" sz="1600" b="1" dirty="0">
                <a:solidFill>
                  <a:srgbClr val="C0C0C0"/>
                </a:solidFill>
                <a:latin typeface="Trebuchet MS" charset="0"/>
              </a:rPr>
              <a:t>Jim Sibley</a:t>
            </a:r>
          </a:p>
          <a:p>
            <a:pPr>
              <a:lnSpc>
                <a:spcPct val="90000"/>
              </a:lnSpc>
              <a:spcBef>
                <a:spcPct val="50000"/>
              </a:spcBef>
              <a:buFontTx/>
              <a:buNone/>
            </a:pPr>
            <a:r>
              <a:rPr lang="en-US" sz="1600" b="1" dirty="0">
                <a:solidFill>
                  <a:srgbClr val="C0C0C0"/>
                </a:solidFill>
                <a:latin typeface="Trebuchet MS" charset="0"/>
              </a:rPr>
              <a:t>University of British </a:t>
            </a:r>
            <a:r>
              <a:rPr lang="en-US" sz="1600" b="1" dirty="0" smtClean="0">
                <a:solidFill>
                  <a:srgbClr val="C0C0C0"/>
                </a:solidFill>
                <a:latin typeface="Trebuchet MS" charset="0"/>
              </a:rPr>
              <a:t>Columbia</a:t>
            </a:r>
          </a:p>
          <a:p>
            <a:pPr>
              <a:lnSpc>
                <a:spcPct val="90000"/>
              </a:lnSpc>
              <a:spcBef>
                <a:spcPct val="50000"/>
              </a:spcBef>
              <a:buFontTx/>
              <a:buNone/>
            </a:pPr>
            <a:r>
              <a:rPr lang="en-US" sz="1600" b="1" dirty="0" smtClean="0">
                <a:solidFill>
                  <a:srgbClr val="C0C0C0"/>
                </a:solidFill>
                <a:latin typeface="Trebuchet MS" charset="0"/>
              </a:rPr>
              <a:t>Vancouver, Canada</a:t>
            </a:r>
            <a:endParaRPr lang="en-US" sz="1600" b="1" dirty="0">
              <a:solidFill>
                <a:srgbClr val="C0C0C0"/>
              </a:solidFill>
              <a:latin typeface="Trebuchet MS" charset="0"/>
            </a:endParaRPr>
          </a:p>
        </p:txBody>
      </p:sp>
      <p:sp>
        <p:nvSpPr>
          <p:cNvPr id="2062" name="Rectangle 14"/>
          <p:cNvSpPr>
            <a:spLocks noChangeArrowheads="1"/>
          </p:cNvSpPr>
          <p:nvPr/>
        </p:nvSpPr>
        <p:spPr bwMode="auto">
          <a:xfrm>
            <a:off x="8382000" y="6172200"/>
            <a:ext cx="457200" cy="3048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Tree>
    <p:extLst>
      <p:ext uri="{BB962C8B-B14F-4D97-AF65-F5344CB8AC3E}">
        <p14:creationId xmlns:p14="http://schemas.microsoft.com/office/powerpoint/2010/main" val="351788123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1615554" y="1895867"/>
            <a:ext cx="5648706" cy="2535402"/>
          </a:xfrm>
        </p:spPr>
        <p:txBody>
          <a:bodyPr>
            <a:noAutofit/>
          </a:bodyPr>
          <a:lstStyle/>
          <a:p>
            <a:r>
              <a:rPr lang="en-US" sz="1200" b="1" dirty="0" smtClean="0"/>
              <a:t>Brainstorming Activity – What do I want my students to be able to do</a:t>
            </a:r>
            <a:endParaRPr lang="en-US" sz="1200" b="1" dirty="0"/>
          </a:p>
        </p:txBody>
      </p:sp>
    </p:spTree>
    <p:extLst>
      <p:ext uri="{BB962C8B-B14F-4D97-AF65-F5344CB8AC3E}">
        <p14:creationId xmlns:p14="http://schemas.microsoft.com/office/powerpoint/2010/main" val="365473711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1615554" y="1895867"/>
            <a:ext cx="5648706" cy="2535402"/>
          </a:xfrm>
        </p:spPr>
        <p:txBody>
          <a:bodyPr>
            <a:noAutofit/>
          </a:bodyPr>
          <a:lstStyle/>
          <a:p>
            <a:r>
              <a:rPr lang="en-US" sz="1200" b="1" dirty="0" smtClean="0"/>
              <a:t>Mapping Activity – Layout the big picture of a module</a:t>
            </a:r>
            <a:endParaRPr lang="en-US" sz="1200" b="1" dirty="0"/>
          </a:p>
        </p:txBody>
      </p:sp>
    </p:spTree>
    <p:extLst>
      <p:ext uri="{BB962C8B-B14F-4D97-AF65-F5344CB8AC3E}">
        <p14:creationId xmlns:p14="http://schemas.microsoft.com/office/powerpoint/2010/main" val="235819972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589553" y="465294"/>
            <a:ext cx="8229600" cy="1143000"/>
          </a:xfrm>
        </p:spPr>
        <p:txBody>
          <a:bodyPr/>
          <a:lstStyle/>
          <a:p>
            <a:r>
              <a:rPr lang="en-US" b="1" dirty="0" smtClean="0"/>
              <a:t>4S Application Activities</a:t>
            </a:r>
            <a:endParaRPr lang="en-US" b="1" dirty="0"/>
          </a:p>
        </p:txBody>
      </p:sp>
      <p:sp>
        <p:nvSpPr>
          <p:cNvPr id="200707" name="Rectangle 3"/>
          <p:cNvSpPr>
            <a:spLocks noGrp="1" noChangeArrowheads="1"/>
          </p:cNvSpPr>
          <p:nvPr>
            <p:ph type="body" idx="1"/>
          </p:nvPr>
        </p:nvSpPr>
        <p:spPr>
          <a:xfrm>
            <a:off x="1526232" y="1524172"/>
            <a:ext cx="7467600" cy="4525963"/>
          </a:xfrm>
        </p:spPr>
        <p:txBody>
          <a:bodyPr/>
          <a:lstStyle/>
          <a:p>
            <a:pPr>
              <a:lnSpc>
                <a:spcPct val="150000"/>
              </a:lnSpc>
            </a:pPr>
            <a:r>
              <a:rPr lang="en-US" sz="3600" b="1" dirty="0" smtClean="0"/>
              <a:t>S</a:t>
            </a:r>
            <a:r>
              <a:rPr lang="en-US" dirty="0" smtClean="0"/>
              <a:t>ignificant Problem</a:t>
            </a:r>
          </a:p>
          <a:p>
            <a:pPr>
              <a:lnSpc>
                <a:spcPct val="150000"/>
              </a:lnSpc>
            </a:pPr>
            <a:r>
              <a:rPr lang="en-US" sz="3600" b="1" dirty="0" smtClean="0"/>
              <a:t>S</a:t>
            </a:r>
            <a:r>
              <a:rPr lang="en-US" dirty="0" smtClean="0"/>
              <a:t>ame Problem</a:t>
            </a:r>
            <a:endParaRPr lang="en-US" dirty="0"/>
          </a:p>
          <a:p>
            <a:pPr>
              <a:lnSpc>
                <a:spcPct val="150000"/>
              </a:lnSpc>
            </a:pPr>
            <a:r>
              <a:rPr lang="en-US" sz="3600" b="1" dirty="0" smtClean="0"/>
              <a:t>S</a:t>
            </a:r>
            <a:r>
              <a:rPr lang="en-US" dirty="0" smtClean="0"/>
              <a:t>ame Choices</a:t>
            </a:r>
          </a:p>
          <a:p>
            <a:pPr>
              <a:lnSpc>
                <a:spcPct val="150000"/>
              </a:lnSpc>
            </a:pPr>
            <a:r>
              <a:rPr lang="en-US" sz="3600" b="1" dirty="0" smtClean="0"/>
              <a:t>S</a:t>
            </a:r>
            <a:r>
              <a:rPr lang="en-US" dirty="0" smtClean="0"/>
              <a:t>imultaneous Report</a:t>
            </a:r>
            <a:endParaRPr lang="en-US" dirty="0"/>
          </a:p>
        </p:txBody>
      </p:sp>
    </p:spTree>
    <p:extLst>
      <p:ext uri="{BB962C8B-B14F-4D97-AF65-F5344CB8AC3E}">
        <p14:creationId xmlns:p14="http://schemas.microsoft.com/office/powerpoint/2010/main" val="51145640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74698" y="465294"/>
            <a:ext cx="8229600" cy="1143000"/>
          </a:xfrm>
        </p:spPr>
        <p:txBody>
          <a:bodyPr/>
          <a:lstStyle/>
          <a:p>
            <a:r>
              <a:rPr lang="en-US" b="1" dirty="0" smtClean="0"/>
              <a:t>Designing Application Activities</a:t>
            </a:r>
            <a:endParaRPr lang="en-US" b="1" dirty="0"/>
          </a:p>
        </p:txBody>
      </p:sp>
      <p:sp>
        <p:nvSpPr>
          <p:cNvPr id="200707" name="Rectangle 3"/>
          <p:cNvSpPr>
            <a:spLocks noGrp="1" noChangeArrowheads="1"/>
          </p:cNvSpPr>
          <p:nvPr>
            <p:ph type="body" idx="1"/>
          </p:nvPr>
        </p:nvSpPr>
        <p:spPr>
          <a:xfrm>
            <a:off x="1225897" y="1686796"/>
            <a:ext cx="7467600" cy="4525963"/>
          </a:xfrm>
        </p:spPr>
        <p:txBody>
          <a:bodyPr/>
          <a:lstStyle/>
          <a:p>
            <a:r>
              <a:rPr lang="en-US" dirty="0"/>
              <a:t>Real, authentic problems </a:t>
            </a:r>
            <a:endParaRPr lang="en-US" dirty="0" smtClean="0"/>
          </a:p>
          <a:p>
            <a:r>
              <a:rPr lang="en-US" dirty="0" smtClean="0"/>
              <a:t>Work place-like decisions </a:t>
            </a:r>
            <a:endParaRPr lang="en-US" dirty="0"/>
          </a:p>
          <a:p>
            <a:r>
              <a:rPr lang="en-US" dirty="0" smtClean="0"/>
              <a:t>Problem </a:t>
            </a:r>
            <a:r>
              <a:rPr lang="en-US" dirty="0"/>
              <a:t>solving strategies of the discipline</a:t>
            </a:r>
          </a:p>
          <a:p>
            <a:r>
              <a:rPr lang="en-US" dirty="0"/>
              <a:t>O</a:t>
            </a:r>
            <a:r>
              <a:rPr lang="en-US" dirty="0" smtClean="0"/>
              <a:t>verly </a:t>
            </a:r>
            <a:r>
              <a:rPr lang="en-US" dirty="0"/>
              <a:t>ambitious application question from RAP</a:t>
            </a:r>
            <a:r>
              <a:rPr lang="ja-JP" altLang="en-US" dirty="0">
                <a:latin typeface="Arial"/>
              </a:rPr>
              <a:t>’</a:t>
            </a:r>
            <a:r>
              <a:rPr lang="en-US" dirty="0"/>
              <a:t>s</a:t>
            </a:r>
          </a:p>
        </p:txBody>
      </p:sp>
    </p:spTree>
    <p:extLst>
      <p:ext uri="{BB962C8B-B14F-4D97-AF65-F5344CB8AC3E}">
        <p14:creationId xmlns:p14="http://schemas.microsoft.com/office/powerpoint/2010/main" val="214454217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1615554" y="1895867"/>
            <a:ext cx="5648706" cy="2535402"/>
          </a:xfrm>
        </p:spPr>
        <p:txBody>
          <a:bodyPr>
            <a:noAutofit/>
          </a:bodyPr>
          <a:lstStyle/>
          <a:p>
            <a:r>
              <a:rPr lang="en-US" sz="1200" b="1" dirty="0" smtClean="0"/>
              <a:t>Design </a:t>
            </a:r>
            <a:r>
              <a:rPr lang="en-US" sz="1200" b="1" dirty="0" smtClean="0"/>
              <a:t>Activity – In pairs, develop one problem or case. Remember the 4S framework.</a:t>
            </a:r>
            <a:endParaRPr lang="en-US" sz="1200" b="1" dirty="0"/>
          </a:p>
        </p:txBody>
      </p:sp>
    </p:spTree>
    <p:extLst>
      <p:ext uri="{BB962C8B-B14F-4D97-AF65-F5344CB8AC3E}">
        <p14:creationId xmlns:p14="http://schemas.microsoft.com/office/powerpoint/2010/main" val="52330700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1414520" y="1895867"/>
            <a:ext cx="6038330" cy="2535402"/>
          </a:xfrm>
        </p:spPr>
        <p:txBody>
          <a:bodyPr>
            <a:noAutofit/>
          </a:bodyPr>
          <a:lstStyle/>
          <a:p>
            <a:r>
              <a:rPr lang="en-US" sz="1200" b="1" dirty="0" smtClean="0"/>
              <a:t>Brainstorming </a:t>
            </a:r>
            <a:r>
              <a:rPr lang="en-US" sz="1200" b="1" dirty="0" smtClean="0"/>
              <a:t>Activity – What would students need to know to begin problem solving?</a:t>
            </a:r>
            <a:endParaRPr lang="en-US" sz="1200" b="1" dirty="0"/>
          </a:p>
        </p:txBody>
      </p:sp>
    </p:spTree>
    <p:extLst>
      <p:ext uri="{BB962C8B-B14F-4D97-AF65-F5344CB8AC3E}">
        <p14:creationId xmlns:p14="http://schemas.microsoft.com/office/powerpoint/2010/main" val="254509568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ChangeArrowheads="1"/>
          </p:cNvSpPr>
          <p:nvPr/>
        </p:nvSpPr>
        <p:spPr bwMode="auto">
          <a:xfrm>
            <a:off x="1129992" y="1491299"/>
            <a:ext cx="7086600" cy="3702552"/>
          </a:xfrm>
          <a:prstGeom prst="rect">
            <a:avLst/>
          </a:prstGeom>
          <a:noFill/>
          <a:ln>
            <a:noFill/>
          </a:ln>
          <a:effectLst/>
          <a:extLst>
            <a:ext uri="{909E8E84-426E-40dd-AFC4-6F175D3DCCD1}">
              <a14:hiddenFill xmlns:a14="http://schemas.microsoft.com/office/drawing/2010/main">
                <a:solidFill>
                  <a:srgbClr val="F8F8F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pPr marL="673100" indent="-571500" algn="l">
              <a:lnSpc>
                <a:spcPct val="90000"/>
              </a:lnSpc>
              <a:spcBef>
                <a:spcPct val="50000"/>
              </a:spcBef>
              <a:buFont typeface="Wingdings" charset="2"/>
              <a:buChar char="§"/>
            </a:pPr>
            <a:r>
              <a:rPr lang="en-US" sz="3600" dirty="0" smtClean="0"/>
              <a:t>Reading </a:t>
            </a:r>
          </a:p>
          <a:p>
            <a:pPr marL="673100" indent="-571500" algn="l">
              <a:lnSpc>
                <a:spcPct val="90000"/>
              </a:lnSpc>
              <a:spcBef>
                <a:spcPct val="50000"/>
              </a:spcBef>
              <a:buFont typeface="Wingdings" charset="2"/>
              <a:buChar char="§"/>
            </a:pPr>
            <a:r>
              <a:rPr lang="en-US" sz="3600" dirty="0" smtClean="0"/>
              <a:t>Individual test </a:t>
            </a:r>
          </a:p>
          <a:p>
            <a:pPr marL="673100" indent="-571500" algn="l">
              <a:lnSpc>
                <a:spcPct val="90000"/>
              </a:lnSpc>
              <a:spcBef>
                <a:spcPct val="50000"/>
              </a:spcBef>
              <a:buFont typeface="Wingdings" charset="2"/>
              <a:buChar char="§"/>
            </a:pPr>
            <a:r>
              <a:rPr lang="en-US" sz="3600" dirty="0" smtClean="0"/>
              <a:t>Team test </a:t>
            </a:r>
          </a:p>
          <a:p>
            <a:pPr marL="673100" indent="-571500" algn="l">
              <a:lnSpc>
                <a:spcPct val="90000"/>
              </a:lnSpc>
              <a:spcBef>
                <a:spcPct val="50000"/>
              </a:spcBef>
              <a:buFont typeface="Wingdings" charset="2"/>
              <a:buChar char="§"/>
            </a:pPr>
            <a:r>
              <a:rPr lang="en-US" sz="3600" dirty="0" smtClean="0"/>
              <a:t>Appeals</a:t>
            </a:r>
          </a:p>
          <a:p>
            <a:pPr marL="673100" indent="-571500" algn="l">
              <a:lnSpc>
                <a:spcPct val="90000"/>
              </a:lnSpc>
              <a:spcBef>
                <a:spcPct val="50000"/>
              </a:spcBef>
              <a:buFont typeface="Wingdings" charset="2"/>
              <a:buChar char="§"/>
            </a:pPr>
            <a:r>
              <a:rPr lang="en-US" sz="3600" dirty="0" smtClean="0"/>
              <a:t>Mini-lecture clarification</a:t>
            </a:r>
            <a:endParaRPr lang="en-US" sz="3600" dirty="0"/>
          </a:p>
        </p:txBody>
      </p:sp>
      <p:sp>
        <p:nvSpPr>
          <p:cNvPr id="110598" name="Rectangle 6"/>
          <p:cNvSpPr>
            <a:spLocks noGrp="1" noChangeArrowheads="1"/>
          </p:cNvSpPr>
          <p:nvPr>
            <p:ph type="title"/>
          </p:nvPr>
        </p:nvSpPr>
        <p:spPr>
          <a:xfrm>
            <a:off x="468994" y="326975"/>
            <a:ext cx="8229600" cy="1143000"/>
          </a:xfrm>
          <a:noFill/>
          <a:ln/>
        </p:spPr>
        <p:txBody>
          <a:bodyPr>
            <a:normAutofit/>
          </a:bodyPr>
          <a:lstStyle/>
          <a:p>
            <a:pPr algn="l"/>
            <a:r>
              <a:rPr lang="en-US" sz="4800" b="1" dirty="0"/>
              <a:t>Readiness </a:t>
            </a:r>
            <a:r>
              <a:rPr lang="en-US" sz="4800" b="1" dirty="0" smtClean="0"/>
              <a:t>Assurance</a:t>
            </a:r>
            <a:endParaRPr lang="en-US" sz="4800" b="1" dirty="0"/>
          </a:p>
        </p:txBody>
      </p:sp>
    </p:spTree>
    <p:extLst>
      <p:ext uri="{BB962C8B-B14F-4D97-AF65-F5344CB8AC3E}">
        <p14:creationId xmlns:p14="http://schemas.microsoft.com/office/powerpoint/2010/main" val="106161095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229500" y="404454"/>
            <a:ext cx="8229600" cy="1143000"/>
          </a:xfrm>
        </p:spPr>
        <p:txBody>
          <a:bodyPr>
            <a:normAutofit fontScale="90000"/>
          </a:bodyPr>
          <a:lstStyle/>
          <a:p>
            <a:r>
              <a:rPr lang="en-US" b="1" dirty="0" smtClean="0"/>
              <a:t>Designing </a:t>
            </a:r>
            <a:r>
              <a:rPr lang="en-US" b="1" dirty="0" smtClean="0"/>
              <a:t>Readiness Assurance Tests</a:t>
            </a:r>
            <a:endParaRPr lang="en-US" b="1" dirty="0"/>
          </a:p>
        </p:txBody>
      </p:sp>
      <p:sp>
        <p:nvSpPr>
          <p:cNvPr id="200707" name="Rectangle 3"/>
          <p:cNvSpPr>
            <a:spLocks noGrp="1" noChangeArrowheads="1"/>
          </p:cNvSpPr>
          <p:nvPr>
            <p:ph type="body" idx="1"/>
          </p:nvPr>
        </p:nvSpPr>
        <p:spPr>
          <a:xfrm>
            <a:off x="1225897" y="1686796"/>
            <a:ext cx="7467600" cy="4525963"/>
          </a:xfrm>
        </p:spPr>
        <p:txBody>
          <a:bodyPr/>
          <a:lstStyle/>
          <a:p>
            <a:r>
              <a:rPr lang="en-US" dirty="0" smtClean="0"/>
              <a:t>Multiple-Choice</a:t>
            </a:r>
            <a:endParaRPr lang="en-US" dirty="0" smtClean="0"/>
          </a:p>
          <a:p>
            <a:r>
              <a:rPr lang="en-US" dirty="0" smtClean="0"/>
              <a:t>Test at TOC level, not index</a:t>
            </a:r>
            <a:endParaRPr lang="en-US" dirty="0"/>
          </a:p>
          <a:p>
            <a:r>
              <a:rPr lang="en-US" dirty="0" smtClean="0"/>
              <a:t>Mix of remember/know/simple application</a:t>
            </a:r>
          </a:p>
          <a:p>
            <a:r>
              <a:rPr lang="en-US" dirty="0" smtClean="0"/>
              <a:t>20 questions for a 2 week module</a:t>
            </a:r>
            <a:endParaRPr lang="en-US" dirty="0"/>
          </a:p>
        </p:txBody>
      </p:sp>
    </p:spTree>
    <p:extLst>
      <p:ext uri="{BB962C8B-B14F-4D97-AF65-F5344CB8AC3E}">
        <p14:creationId xmlns:p14="http://schemas.microsoft.com/office/powerpoint/2010/main" val="375217884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1615554" y="1895867"/>
            <a:ext cx="5648706" cy="2535402"/>
          </a:xfrm>
        </p:spPr>
        <p:txBody>
          <a:bodyPr>
            <a:noAutofit/>
          </a:bodyPr>
          <a:lstStyle/>
          <a:p>
            <a:r>
              <a:rPr lang="en-US" sz="6600" b="1" smtClean="0"/>
              <a:t>Questions?</a:t>
            </a:r>
            <a:endParaRPr lang="en-US" sz="6600" b="1" dirty="0"/>
          </a:p>
        </p:txBody>
      </p:sp>
    </p:spTree>
    <p:extLst>
      <p:ext uri="{BB962C8B-B14F-4D97-AF65-F5344CB8AC3E}">
        <p14:creationId xmlns:p14="http://schemas.microsoft.com/office/powerpoint/2010/main" val="256819775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133131" y="525524"/>
            <a:ext cx="8229600" cy="1295400"/>
          </a:xfrm>
        </p:spPr>
        <p:txBody>
          <a:bodyPr>
            <a:normAutofit/>
          </a:bodyPr>
          <a:lstStyle/>
          <a:p>
            <a:pPr algn="ctr">
              <a:buFontTx/>
              <a:buNone/>
            </a:pPr>
            <a:r>
              <a:rPr lang="en-US" sz="2000" dirty="0">
                <a:solidFill>
                  <a:srgbClr val="FFFFFF"/>
                </a:solidFill>
              </a:rPr>
              <a:t>http://</a:t>
            </a:r>
            <a:r>
              <a:rPr lang="en-US" sz="2000" dirty="0" smtClean="0">
                <a:solidFill>
                  <a:srgbClr val="FFFFFF"/>
                </a:solidFill>
              </a:rPr>
              <a:t>www.teambasedlearning.org</a:t>
            </a:r>
            <a:endParaRPr lang="en-US" sz="2000" dirty="0">
              <a:solidFill>
                <a:srgbClr val="FFFFFF"/>
              </a:solidFill>
            </a:endParaRPr>
          </a:p>
          <a:p>
            <a:pPr algn="ctr">
              <a:buFontTx/>
              <a:buNone/>
            </a:pPr>
            <a:endParaRPr lang="en-US" sz="2000" dirty="0"/>
          </a:p>
          <a:p>
            <a:pPr algn="ctr">
              <a:buFontTx/>
              <a:buNone/>
            </a:pPr>
            <a:r>
              <a:rPr lang="en-US" sz="2000" dirty="0"/>
              <a:t> </a:t>
            </a:r>
          </a:p>
        </p:txBody>
      </p:sp>
      <p:pic>
        <p:nvPicPr>
          <p:cNvPr id="12293" name="Picture 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297557" y="1582768"/>
            <a:ext cx="1290638" cy="1716526"/>
          </a:xfrm>
          <a:prstGeom prst="rect">
            <a:avLst/>
          </a:prstGeom>
          <a:noFill/>
          <a:extLst>
            <a:ext uri="{909E8E84-426E-40dd-AFC4-6F175D3DCCD1}">
              <a14:hiddenFill xmlns:a14="http://schemas.microsoft.com/office/drawing/2010/main">
                <a:solidFill>
                  <a:srgbClr val="FFFFFF"/>
                </a:solidFill>
              </a14:hiddenFill>
            </a:ext>
          </a:extLst>
        </p:spPr>
      </p:pic>
      <p:sp>
        <p:nvSpPr>
          <p:cNvPr id="12295" name="Rectangle 7"/>
          <p:cNvSpPr>
            <a:spLocks noChangeArrowheads="1"/>
          </p:cNvSpPr>
          <p:nvPr/>
        </p:nvSpPr>
        <p:spPr bwMode="auto">
          <a:xfrm>
            <a:off x="2759862" y="1919887"/>
            <a:ext cx="4556097"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63500" indent="-63500">
              <a:lnSpc>
                <a:spcPct val="100000"/>
              </a:lnSpc>
              <a:buFontTx/>
              <a:buNone/>
            </a:pPr>
            <a:r>
              <a:rPr lang="en-US" b="1" i="1" dirty="0" smtClean="0"/>
              <a:t>Creating Significant Learning Experiences</a:t>
            </a:r>
          </a:p>
          <a:p>
            <a:pPr marL="63500" indent="-63500">
              <a:lnSpc>
                <a:spcPct val="100000"/>
              </a:lnSpc>
              <a:buFontTx/>
              <a:buNone/>
            </a:pPr>
            <a:r>
              <a:rPr lang="en-US" dirty="0" smtClean="0"/>
              <a:t>Dee Fink</a:t>
            </a:r>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97557" y="3938650"/>
            <a:ext cx="1290638" cy="1769711"/>
          </a:xfrm>
          <a:prstGeom prst="rect">
            <a:avLst/>
          </a:prstGeom>
        </p:spPr>
      </p:pic>
      <p:sp>
        <p:nvSpPr>
          <p:cNvPr id="4" name="Rectangle 3"/>
          <p:cNvSpPr/>
          <p:nvPr/>
        </p:nvSpPr>
        <p:spPr>
          <a:xfrm>
            <a:off x="2811540" y="4272370"/>
            <a:ext cx="4572000" cy="646331"/>
          </a:xfrm>
          <a:prstGeom prst="rect">
            <a:avLst/>
          </a:prstGeom>
        </p:spPr>
        <p:txBody>
          <a:bodyPr>
            <a:spAutoFit/>
          </a:bodyPr>
          <a:lstStyle/>
          <a:p>
            <a:r>
              <a:rPr lang="en-US" b="1" i="1" dirty="0" smtClean="0"/>
              <a:t>Understanding by Design</a:t>
            </a:r>
          </a:p>
          <a:p>
            <a:r>
              <a:rPr lang="en-US" dirty="0" smtClean="0"/>
              <a:t>Grant Wiggins and Jay </a:t>
            </a:r>
            <a:r>
              <a:rPr lang="en-US" dirty="0" err="1" smtClean="0"/>
              <a:t>McTighe</a:t>
            </a:r>
            <a:endParaRPr lang="en-US" dirty="0"/>
          </a:p>
        </p:txBody>
      </p:sp>
    </p:spTree>
    <p:extLst>
      <p:ext uri="{BB962C8B-B14F-4D97-AF65-F5344CB8AC3E}">
        <p14:creationId xmlns:p14="http://schemas.microsoft.com/office/powerpoint/2010/main" val="373103011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bl_circ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7843" y="862750"/>
            <a:ext cx="6709255" cy="5132500"/>
          </a:xfrm>
          <a:prstGeom prst="rect">
            <a:avLst/>
          </a:prstGeom>
        </p:spPr>
      </p:pic>
    </p:spTree>
    <p:extLst>
      <p:ext uri="{BB962C8B-B14F-4D97-AF65-F5344CB8AC3E}">
        <p14:creationId xmlns:p14="http://schemas.microsoft.com/office/powerpoint/2010/main" val="68105129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a:xfrm>
            <a:off x="-1026873" y="485670"/>
            <a:ext cx="8229600" cy="1143000"/>
          </a:xfrm>
        </p:spPr>
        <p:txBody>
          <a:bodyPr>
            <a:normAutofit/>
          </a:bodyPr>
          <a:lstStyle/>
          <a:p>
            <a:r>
              <a:rPr lang="en-US" b="1" dirty="0" smtClean="0"/>
              <a:t>Workshop Objectives</a:t>
            </a:r>
            <a:endParaRPr lang="en-US" b="1" dirty="0"/>
          </a:p>
        </p:txBody>
      </p:sp>
      <p:sp>
        <p:nvSpPr>
          <p:cNvPr id="190467" name="Rectangle 3"/>
          <p:cNvSpPr>
            <a:spLocks noGrp="1" noChangeArrowheads="1"/>
          </p:cNvSpPr>
          <p:nvPr>
            <p:ph type="body" idx="1"/>
          </p:nvPr>
        </p:nvSpPr>
        <p:spPr>
          <a:xfrm>
            <a:off x="1340945" y="1646621"/>
            <a:ext cx="7239000" cy="4525963"/>
          </a:xfrm>
        </p:spPr>
        <p:txBody>
          <a:bodyPr>
            <a:normAutofit/>
          </a:bodyPr>
          <a:lstStyle/>
          <a:p>
            <a:pPr>
              <a:lnSpc>
                <a:spcPct val="150000"/>
              </a:lnSpc>
            </a:pPr>
            <a:r>
              <a:rPr lang="en-US" sz="3600" dirty="0"/>
              <a:t>Introduce </a:t>
            </a:r>
            <a:r>
              <a:rPr lang="en-US" sz="3600" dirty="0" smtClean="0"/>
              <a:t>TBL course design</a:t>
            </a:r>
            <a:endParaRPr lang="en-US" sz="3600" dirty="0"/>
          </a:p>
          <a:p>
            <a:pPr>
              <a:lnSpc>
                <a:spcPct val="150000"/>
              </a:lnSpc>
            </a:pPr>
            <a:r>
              <a:rPr lang="en-US" sz="3600" dirty="0" smtClean="0"/>
              <a:t>Begin thinking about classroom implementation</a:t>
            </a:r>
            <a:endParaRPr lang="en-US" sz="3600" dirty="0"/>
          </a:p>
        </p:txBody>
      </p:sp>
    </p:spTree>
    <p:extLst>
      <p:ext uri="{BB962C8B-B14F-4D97-AF65-F5344CB8AC3E}">
        <p14:creationId xmlns:p14="http://schemas.microsoft.com/office/powerpoint/2010/main" val="230175502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a:xfrm>
            <a:off x="342618" y="352183"/>
            <a:ext cx="8229600" cy="1143000"/>
          </a:xfrm>
        </p:spPr>
        <p:txBody>
          <a:bodyPr>
            <a:normAutofit/>
          </a:bodyPr>
          <a:lstStyle/>
          <a:p>
            <a:pPr algn="l"/>
            <a:r>
              <a:rPr lang="en-US" b="1" dirty="0" smtClean="0"/>
              <a:t>A Few Reassurances</a:t>
            </a:r>
            <a:endParaRPr lang="en-US" b="1" dirty="0"/>
          </a:p>
        </p:txBody>
      </p:sp>
      <p:sp>
        <p:nvSpPr>
          <p:cNvPr id="198659" name="Rectangle 3"/>
          <p:cNvSpPr>
            <a:spLocks noGrp="1" noChangeArrowheads="1"/>
          </p:cNvSpPr>
          <p:nvPr>
            <p:ph type="body" idx="1"/>
          </p:nvPr>
        </p:nvSpPr>
        <p:spPr>
          <a:xfrm>
            <a:off x="505573" y="1552012"/>
            <a:ext cx="8066645" cy="3352800"/>
          </a:xfrm>
        </p:spPr>
        <p:txBody>
          <a:bodyPr>
            <a:noAutofit/>
          </a:bodyPr>
          <a:lstStyle/>
          <a:p>
            <a:pPr lvl="1">
              <a:buFont typeface="Wingdings" charset="2"/>
              <a:buChar char="§"/>
            </a:pPr>
            <a:r>
              <a:rPr lang="en-US" sz="2400" dirty="0" smtClean="0"/>
              <a:t>TBL does not mean the end of lecturing. It means lecturing for shorter periods of time in response to specific student questions or needs. Some TBL course still are about 50% lecture (typically much less)</a:t>
            </a:r>
            <a:br>
              <a:rPr lang="en-US" sz="2400" dirty="0" smtClean="0"/>
            </a:br>
            <a:endParaRPr lang="en-US" sz="2400" dirty="0"/>
          </a:p>
          <a:p>
            <a:pPr lvl="1">
              <a:buFont typeface="Wingdings" charset="2"/>
              <a:buChar char="§"/>
            </a:pPr>
            <a:r>
              <a:rPr lang="en-US" sz="2400" dirty="0" smtClean="0"/>
              <a:t>TBL does not mean choosing between content coverage and understanding – student extend their knowledge during the application activities</a:t>
            </a:r>
            <a:br>
              <a:rPr lang="en-US" sz="2400" dirty="0" smtClean="0"/>
            </a:br>
            <a:endParaRPr lang="en-US" sz="2400" dirty="0" smtClean="0"/>
          </a:p>
          <a:p>
            <a:pPr lvl="1">
              <a:buFont typeface="Wingdings" charset="2"/>
              <a:buChar char="§"/>
            </a:pPr>
            <a:r>
              <a:rPr lang="en-US" sz="2400" dirty="0" smtClean="0"/>
              <a:t>TBL is actually compatible with standardized testing – Medical Schools and Schools of Pharmacy use this method extensively</a:t>
            </a:r>
            <a:endParaRPr lang="en-US" sz="2400" dirty="0"/>
          </a:p>
        </p:txBody>
      </p:sp>
    </p:spTree>
    <p:extLst>
      <p:ext uri="{BB962C8B-B14F-4D97-AF65-F5344CB8AC3E}">
        <p14:creationId xmlns:p14="http://schemas.microsoft.com/office/powerpoint/2010/main" val="156350661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a:xfrm>
            <a:off x="783706" y="482487"/>
            <a:ext cx="8229600" cy="1143000"/>
          </a:xfrm>
        </p:spPr>
        <p:txBody>
          <a:bodyPr>
            <a:normAutofit fontScale="90000"/>
          </a:bodyPr>
          <a:lstStyle/>
          <a:p>
            <a:pPr algn="l"/>
            <a:r>
              <a:rPr lang="en-US" b="1" dirty="0" smtClean="0"/>
              <a:t>Playing to the Natural </a:t>
            </a:r>
            <a:br>
              <a:rPr lang="en-US" b="1" dirty="0" smtClean="0"/>
            </a:br>
            <a:r>
              <a:rPr lang="en-US" b="1" dirty="0" smtClean="0"/>
              <a:t>Strength of Teams</a:t>
            </a:r>
            <a:endParaRPr lang="en-US" b="1" dirty="0"/>
          </a:p>
        </p:txBody>
      </p:sp>
      <p:sp>
        <p:nvSpPr>
          <p:cNvPr id="198659" name="Rectangle 3"/>
          <p:cNvSpPr>
            <a:spLocks noGrp="1" noChangeArrowheads="1"/>
          </p:cNvSpPr>
          <p:nvPr>
            <p:ph type="body" idx="1"/>
          </p:nvPr>
        </p:nvSpPr>
        <p:spPr>
          <a:xfrm>
            <a:off x="1410727" y="2029836"/>
            <a:ext cx="5813974" cy="3352800"/>
          </a:xfrm>
        </p:spPr>
        <p:txBody>
          <a:bodyPr>
            <a:noAutofit/>
          </a:bodyPr>
          <a:lstStyle/>
          <a:p>
            <a:pPr lvl="1">
              <a:buSzPct val="75000"/>
              <a:buFont typeface="Wingdings" charset="2"/>
              <a:buChar char="§"/>
            </a:pPr>
            <a:r>
              <a:rPr lang="en-US" dirty="0" smtClean="0"/>
              <a:t>Decisions not products</a:t>
            </a:r>
            <a:endParaRPr lang="en-US" b="1" dirty="0"/>
          </a:p>
          <a:p>
            <a:pPr lvl="1">
              <a:buSzPct val="75000"/>
              <a:buFont typeface="Wingdings" charset="2"/>
              <a:buChar char="§"/>
            </a:pPr>
            <a:r>
              <a:rPr lang="en-US" dirty="0" smtClean="0"/>
              <a:t>In-class not out-of-class</a:t>
            </a:r>
          </a:p>
          <a:p>
            <a:pPr lvl="1">
              <a:buSzPct val="75000"/>
              <a:buFont typeface="Wingdings" charset="2"/>
              <a:buChar char="§"/>
            </a:pPr>
            <a:r>
              <a:rPr lang="en-US" dirty="0" smtClean="0"/>
              <a:t>Permanent teams to promote cohesion</a:t>
            </a:r>
          </a:p>
          <a:p>
            <a:pPr marL="0" indent="0">
              <a:buFontTx/>
              <a:buNone/>
            </a:pPr>
            <a:endParaRPr lang="en-US" sz="2800" dirty="0" smtClean="0"/>
          </a:p>
          <a:p>
            <a:pPr marL="0" indent="0">
              <a:buFontTx/>
              <a:buNone/>
            </a:pPr>
            <a:endParaRPr lang="en-US" sz="2800" dirty="0"/>
          </a:p>
          <a:p>
            <a:pPr marL="0" indent="0">
              <a:buFontTx/>
              <a:buNone/>
            </a:pPr>
            <a:endParaRPr lang="en-US" sz="2800" dirty="0"/>
          </a:p>
          <a:p>
            <a:pPr marL="0" indent="0">
              <a:buFontTx/>
              <a:buNone/>
            </a:pPr>
            <a:r>
              <a:rPr lang="en-US" sz="2400" dirty="0" smtClean="0"/>
              <a:t>.</a:t>
            </a:r>
            <a:endParaRPr lang="en-US" sz="2400" dirty="0"/>
          </a:p>
        </p:txBody>
      </p:sp>
    </p:spTree>
    <p:extLst>
      <p:ext uri="{BB962C8B-B14F-4D97-AF65-F5344CB8AC3E}">
        <p14:creationId xmlns:p14="http://schemas.microsoft.com/office/powerpoint/2010/main" val="194535225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a:xfrm>
            <a:off x="502323" y="497698"/>
            <a:ext cx="8229600" cy="1143000"/>
          </a:xfrm>
        </p:spPr>
        <p:txBody>
          <a:bodyPr>
            <a:normAutofit fontScale="90000"/>
          </a:bodyPr>
          <a:lstStyle/>
          <a:p>
            <a:pPr algn="l"/>
            <a:r>
              <a:rPr lang="en-US" b="1" dirty="0" smtClean="0"/>
              <a:t>Playing to the Natural </a:t>
            </a:r>
            <a:br>
              <a:rPr lang="en-US" b="1" dirty="0" smtClean="0"/>
            </a:br>
            <a:r>
              <a:rPr lang="en-US" b="1" dirty="0" smtClean="0"/>
              <a:t>Strength of Teams</a:t>
            </a:r>
            <a:endParaRPr lang="en-US" b="1" dirty="0"/>
          </a:p>
        </p:txBody>
      </p:sp>
      <p:sp>
        <p:nvSpPr>
          <p:cNvPr id="198659" name="Rectangle 3"/>
          <p:cNvSpPr>
            <a:spLocks noGrp="1" noChangeArrowheads="1"/>
          </p:cNvSpPr>
          <p:nvPr>
            <p:ph type="body" idx="1"/>
          </p:nvPr>
        </p:nvSpPr>
        <p:spPr>
          <a:xfrm>
            <a:off x="1448752" y="2052652"/>
            <a:ext cx="8066645" cy="3352800"/>
          </a:xfrm>
        </p:spPr>
        <p:txBody>
          <a:bodyPr>
            <a:noAutofit/>
          </a:bodyPr>
          <a:lstStyle/>
          <a:p>
            <a:pPr lvl="1">
              <a:buSzPct val="75000"/>
              <a:buFont typeface="Wingdings" charset="2"/>
              <a:buChar char="§"/>
            </a:pPr>
            <a:r>
              <a:rPr lang="en-US" dirty="0"/>
              <a:t>Seeking </a:t>
            </a:r>
            <a:r>
              <a:rPr lang="en-US" b="1" dirty="0"/>
              <a:t>Consensus</a:t>
            </a:r>
          </a:p>
          <a:p>
            <a:pPr lvl="1">
              <a:buSzPct val="75000"/>
              <a:buFont typeface="Wingdings" charset="2"/>
              <a:buChar char="§"/>
            </a:pPr>
            <a:r>
              <a:rPr lang="en-US" dirty="0" smtClean="0"/>
              <a:t>Making </a:t>
            </a:r>
            <a:r>
              <a:rPr lang="en-US" b="1" dirty="0"/>
              <a:t>Decisions </a:t>
            </a:r>
          </a:p>
          <a:p>
            <a:pPr lvl="1">
              <a:buSzPct val="75000"/>
              <a:buFont typeface="Wingdings" charset="2"/>
              <a:buChar char="§"/>
            </a:pPr>
            <a:r>
              <a:rPr lang="en-US" b="1" dirty="0" smtClean="0"/>
              <a:t>Articulating </a:t>
            </a:r>
            <a:r>
              <a:rPr lang="en-US" dirty="0" smtClean="0"/>
              <a:t>supporting </a:t>
            </a:r>
            <a:r>
              <a:rPr lang="en-US" dirty="0"/>
              <a:t>rationales </a:t>
            </a:r>
          </a:p>
          <a:p>
            <a:pPr lvl="1">
              <a:buSzPct val="75000"/>
              <a:buFont typeface="Wingdings" charset="2"/>
              <a:buChar char="§"/>
            </a:pPr>
            <a:r>
              <a:rPr lang="en-US" b="1" dirty="0" smtClean="0"/>
              <a:t>Defending </a:t>
            </a:r>
            <a:r>
              <a:rPr lang="en-US" dirty="0" smtClean="0"/>
              <a:t>their decisions</a:t>
            </a:r>
          </a:p>
          <a:p>
            <a:pPr lvl="1">
              <a:buSzPct val="75000"/>
              <a:buFont typeface="Wingdings" charset="2"/>
              <a:buChar char="§"/>
            </a:pPr>
            <a:r>
              <a:rPr lang="en-US" b="1" dirty="0" smtClean="0"/>
              <a:t>Critique</a:t>
            </a:r>
            <a:r>
              <a:rPr lang="en-US" dirty="0" smtClean="0"/>
              <a:t> others decisions</a:t>
            </a:r>
            <a:endParaRPr lang="en-US" dirty="0"/>
          </a:p>
          <a:p>
            <a:pPr marL="0" indent="0">
              <a:buFontTx/>
              <a:buNone/>
            </a:pPr>
            <a:endParaRPr lang="en-US" sz="2800" dirty="0"/>
          </a:p>
          <a:p>
            <a:pPr marL="0" indent="0">
              <a:buFontTx/>
              <a:buNone/>
            </a:pPr>
            <a:r>
              <a:rPr lang="en-US" sz="2400" dirty="0" smtClean="0"/>
              <a:t>.</a:t>
            </a:r>
            <a:endParaRPr lang="en-US" sz="2400" dirty="0"/>
          </a:p>
        </p:txBody>
      </p:sp>
    </p:spTree>
    <p:extLst>
      <p:ext uri="{BB962C8B-B14F-4D97-AF65-F5344CB8AC3E}">
        <p14:creationId xmlns:p14="http://schemas.microsoft.com/office/powerpoint/2010/main" val="273080787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1301309" y="353646"/>
            <a:ext cx="8229600" cy="1143000"/>
          </a:xfrm>
        </p:spPr>
        <p:txBody>
          <a:bodyPr/>
          <a:lstStyle/>
          <a:p>
            <a:r>
              <a:rPr lang="en-US" b="1" dirty="0" smtClean="0"/>
              <a:t>Backwards Design</a:t>
            </a:r>
            <a:endParaRPr lang="en-US" b="1" dirty="0"/>
          </a:p>
        </p:txBody>
      </p:sp>
      <p:sp>
        <p:nvSpPr>
          <p:cNvPr id="200707" name="Rectangle 3"/>
          <p:cNvSpPr>
            <a:spLocks noGrp="1" noChangeArrowheads="1"/>
          </p:cNvSpPr>
          <p:nvPr>
            <p:ph type="body" idx="1"/>
          </p:nvPr>
        </p:nvSpPr>
        <p:spPr>
          <a:xfrm>
            <a:off x="1219200" y="1679818"/>
            <a:ext cx="7467600" cy="4525963"/>
          </a:xfrm>
        </p:spPr>
        <p:txBody>
          <a:bodyPr/>
          <a:lstStyle/>
          <a:p>
            <a:pPr>
              <a:lnSpc>
                <a:spcPct val="150000"/>
              </a:lnSpc>
            </a:pPr>
            <a:r>
              <a:rPr lang="en-US" dirty="0" smtClean="0"/>
              <a:t>What do I want my students to be </a:t>
            </a:r>
            <a:br>
              <a:rPr lang="en-US" dirty="0" smtClean="0"/>
            </a:br>
            <a:r>
              <a:rPr lang="en-US" dirty="0" smtClean="0"/>
              <a:t>able to do</a:t>
            </a:r>
            <a:r>
              <a:rPr lang="en-US" dirty="0"/>
              <a:t>?</a:t>
            </a:r>
            <a:endParaRPr lang="en-US" dirty="0" smtClean="0"/>
          </a:p>
          <a:p>
            <a:pPr>
              <a:lnSpc>
                <a:spcPct val="150000"/>
              </a:lnSpc>
            </a:pPr>
            <a:r>
              <a:rPr lang="en-US" dirty="0" smtClean="0"/>
              <a:t>How will I know they can do it?</a:t>
            </a:r>
            <a:endParaRPr lang="en-US" dirty="0"/>
          </a:p>
          <a:p>
            <a:pPr>
              <a:lnSpc>
                <a:spcPct val="150000"/>
              </a:lnSpc>
            </a:pPr>
            <a:r>
              <a:rPr lang="en-US" dirty="0" smtClean="0"/>
              <a:t>What do they need to be ready to do it?</a:t>
            </a:r>
            <a:endParaRPr lang="en-US" dirty="0"/>
          </a:p>
        </p:txBody>
      </p:sp>
    </p:spTree>
    <p:extLst>
      <p:ext uri="{BB962C8B-B14F-4D97-AF65-F5344CB8AC3E}">
        <p14:creationId xmlns:p14="http://schemas.microsoft.com/office/powerpoint/2010/main" val="260560973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928345" y="353646"/>
            <a:ext cx="8229600" cy="1143000"/>
          </a:xfrm>
        </p:spPr>
        <p:txBody>
          <a:bodyPr/>
          <a:lstStyle/>
          <a:p>
            <a:r>
              <a:rPr lang="en-US" b="1" dirty="0" smtClean="0"/>
              <a:t>TBL Backwards Design</a:t>
            </a:r>
            <a:endParaRPr lang="en-US" b="1" dirty="0"/>
          </a:p>
        </p:txBody>
      </p:sp>
      <p:sp>
        <p:nvSpPr>
          <p:cNvPr id="200707" name="Rectangle 3"/>
          <p:cNvSpPr>
            <a:spLocks noGrp="1" noChangeArrowheads="1"/>
          </p:cNvSpPr>
          <p:nvPr>
            <p:ph type="body" idx="1"/>
          </p:nvPr>
        </p:nvSpPr>
        <p:spPr>
          <a:xfrm>
            <a:off x="1405056" y="1610122"/>
            <a:ext cx="7467600" cy="4525963"/>
          </a:xfrm>
        </p:spPr>
        <p:txBody>
          <a:bodyPr>
            <a:normAutofit/>
          </a:bodyPr>
          <a:lstStyle/>
          <a:p>
            <a:pPr marL="177800" indent="-177800">
              <a:lnSpc>
                <a:spcPts val="3600"/>
              </a:lnSpc>
            </a:pPr>
            <a:r>
              <a:rPr lang="en-US" sz="2800" dirty="0"/>
              <a:t>Develop </a:t>
            </a:r>
            <a:r>
              <a:rPr lang="en-US" sz="2800" u="sng" dirty="0" smtClean="0"/>
              <a:t>Application Activity</a:t>
            </a:r>
            <a:endParaRPr lang="en-US" sz="2800" u="sng" dirty="0"/>
          </a:p>
          <a:p>
            <a:pPr lvl="1" indent="-342900">
              <a:lnSpc>
                <a:spcPts val="3600"/>
              </a:lnSpc>
              <a:buFont typeface="Arial"/>
              <a:buChar char="•"/>
            </a:pPr>
            <a:r>
              <a:rPr lang="en-US" sz="2000" dirty="0"/>
              <a:t>Consider </a:t>
            </a:r>
            <a:r>
              <a:rPr lang="en-US" sz="2000" u="sng" dirty="0"/>
              <a:t>knowledge required</a:t>
            </a:r>
            <a:r>
              <a:rPr lang="en-US" sz="2000" dirty="0"/>
              <a:t> </a:t>
            </a:r>
          </a:p>
          <a:p>
            <a:pPr marL="177800" indent="-177800">
              <a:lnSpc>
                <a:spcPts val="3600"/>
              </a:lnSpc>
            </a:pPr>
            <a:r>
              <a:rPr lang="en-US" sz="2800" dirty="0" smtClean="0"/>
              <a:t>Write </a:t>
            </a:r>
            <a:r>
              <a:rPr lang="en-US" sz="2800" u="sng" dirty="0"/>
              <a:t>learning objectives</a:t>
            </a:r>
            <a:r>
              <a:rPr lang="en-US" sz="2800" dirty="0"/>
              <a:t> </a:t>
            </a:r>
            <a:endParaRPr lang="en-US" sz="2800" dirty="0" smtClean="0"/>
          </a:p>
          <a:p>
            <a:pPr lvl="1" indent="-342900">
              <a:lnSpc>
                <a:spcPts val="3600"/>
              </a:lnSpc>
              <a:buFont typeface="Arial"/>
              <a:buChar char="•"/>
            </a:pPr>
            <a:r>
              <a:rPr lang="en-US" sz="2000" dirty="0" smtClean="0"/>
              <a:t>To help </a:t>
            </a:r>
            <a:r>
              <a:rPr lang="en-US" sz="2000" dirty="0"/>
              <a:t>students focus and prepare</a:t>
            </a:r>
          </a:p>
          <a:p>
            <a:pPr marL="177800" indent="-177800">
              <a:lnSpc>
                <a:spcPts val="3600"/>
              </a:lnSpc>
            </a:pPr>
            <a:r>
              <a:rPr lang="en-US" sz="2800" dirty="0"/>
              <a:t>Select </a:t>
            </a:r>
            <a:r>
              <a:rPr lang="en-US" sz="2800" u="sng" dirty="0"/>
              <a:t>readings</a:t>
            </a:r>
            <a:r>
              <a:rPr lang="en-US" sz="2800" dirty="0"/>
              <a:t> and create </a:t>
            </a:r>
            <a:r>
              <a:rPr lang="en-US" sz="2800" u="sng" dirty="0"/>
              <a:t>reading </a:t>
            </a:r>
            <a:r>
              <a:rPr lang="en-US" sz="2800" u="sng" dirty="0" smtClean="0"/>
              <a:t>guides</a:t>
            </a:r>
          </a:p>
          <a:p>
            <a:pPr marL="742950" lvl="2" indent="-342900">
              <a:lnSpc>
                <a:spcPts val="3600"/>
              </a:lnSpc>
              <a:buFont typeface="Arial"/>
              <a:buChar char="•"/>
            </a:pPr>
            <a:r>
              <a:rPr lang="en-US" sz="2000" dirty="0"/>
              <a:t>To help students focus and </a:t>
            </a:r>
            <a:r>
              <a:rPr lang="en-US" sz="2000" dirty="0" smtClean="0"/>
              <a:t>prepare</a:t>
            </a:r>
            <a:endParaRPr lang="en-US" sz="2800" u="sng" dirty="0" smtClean="0"/>
          </a:p>
          <a:p>
            <a:pPr marL="177800" indent="-177800">
              <a:lnSpc>
                <a:spcPts val="3600"/>
              </a:lnSpc>
            </a:pPr>
            <a:r>
              <a:rPr lang="en-US" sz="2800" dirty="0"/>
              <a:t>Develop </a:t>
            </a:r>
            <a:r>
              <a:rPr lang="en-US" sz="2800" u="sng" dirty="0"/>
              <a:t>Readiness Assurance </a:t>
            </a:r>
            <a:r>
              <a:rPr lang="en-US" sz="2800" dirty="0"/>
              <a:t>Tests</a:t>
            </a:r>
          </a:p>
          <a:p>
            <a:pPr marL="0" indent="0">
              <a:buNone/>
            </a:pPr>
            <a:endParaRPr lang="en-US" sz="2800" u="sng" dirty="0"/>
          </a:p>
        </p:txBody>
      </p:sp>
    </p:spTree>
    <p:extLst>
      <p:ext uri="{BB962C8B-B14F-4D97-AF65-F5344CB8AC3E}">
        <p14:creationId xmlns:p14="http://schemas.microsoft.com/office/powerpoint/2010/main" val="287130789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0" y="353646"/>
            <a:ext cx="8229600" cy="1143000"/>
          </a:xfrm>
        </p:spPr>
        <p:txBody>
          <a:bodyPr>
            <a:normAutofit/>
          </a:bodyPr>
          <a:lstStyle/>
          <a:p>
            <a:r>
              <a:rPr lang="en-US" b="1" dirty="0" smtClean="0"/>
              <a:t>TBL </a:t>
            </a:r>
            <a:r>
              <a:rPr lang="en-US" b="1" dirty="0" smtClean="0"/>
              <a:t>Forward Implementation</a:t>
            </a:r>
            <a:endParaRPr lang="en-US" b="1" dirty="0"/>
          </a:p>
        </p:txBody>
      </p:sp>
      <p:sp>
        <p:nvSpPr>
          <p:cNvPr id="200707" name="Rectangle 3"/>
          <p:cNvSpPr>
            <a:spLocks noGrp="1" noChangeArrowheads="1"/>
          </p:cNvSpPr>
          <p:nvPr>
            <p:ph type="body" idx="1"/>
          </p:nvPr>
        </p:nvSpPr>
        <p:spPr>
          <a:xfrm>
            <a:off x="1405056" y="1610123"/>
            <a:ext cx="7467600" cy="2796034"/>
          </a:xfrm>
        </p:spPr>
        <p:txBody>
          <a:bodyPr>
            <a:normAutofit/>
          </a:bodyPr>
          <a:lstStyle/>
          <a:p>
            <a:pPr marL="177800" indent="-177800">
              <a:lnSpc>
                <a:spcPts val="3600"/>
              </a:lnSpc>
            </a:pPr>
            <a:r>
              <a:rPr lang="en-US" sz="2800" dirty="0" smtClean="0"/>
              <a:t>Get students ready</a:t>
            </a:r>
            <a:endParaRPr lang="en-US" sz="2800" u="sng" dirty="0"/>
          </a:p>
          <a:p>
            <a:pPr lvl="1" indent="-342900">
              <a:lnSpc>
                <a:spcPts val="3600"/>
              </a:lnSpc>
              <a:buFont typeface="Arial"/>
              <a:buChar char="•"/>
            </a:pPr>
            <a:r>
              <a:rPr lang="en-US" sz="2000" dirty="0" smtClean="0"/>
              <a:t>Readiness Assurance Process</a:t>
            </a:r>
            <a:endParaRPr lang="en-US" sz="2000" dirty="0"/>
          </a:p>
          <a:p>
            <a:pPr marL="177800" indent="-177800">
              <a:lnSpc>
                <a:spcPts val="3600"/>
              </a:lnSpc>
            </a:pPr>
            <a:r>
              <a:rPr lang="en-US" sz="2800" dirty="0" smtClean="0"/>
              <a:t>Use course concepts to solve problems</a:t>
            </a:r>
            <a:endParaRPr lang="en-US" sz="2800" dirty="0" smtClean="0"/>
          </a:p>
          <a:p>
            <a:pPr lvl="1" indent="-342900">
              <a:lnSpc>
                <a:spcPts val="3600"/>
              </a:lnSpc>
              <a:buFont typeface="Arial"/>
              <a:buChar char="•"/>
            </a:pPr>
            <a:r>
              <a:rPr lang="en-US" sz="2000" dirty="0" smtClean="0"/>
              <a:t>Application Activities</a:t>
            </a:r>
            <a:endParaRPr lang="en-US" sz="2000" dirty="0"/>
          </a:p>
          <a:p>
            <a:pPr marL="400050" lvl="2" indent="0">
              <a:lnSpc>
                <a:spcPts val="3600"/>
              </a:lnSpc>
              <a:buNone/>
            </a:pPr>
            <a:endParaRPr lang="en-US" sz="2000" dirty="0"/>
          </a:p>
          <a:p>
            <a:pPr marL="0" indent="0">
              <a:buNone/>
            </a:pPr>
            <a:endParaRPr lang="en-US" sz="2800" u="sng" dirty="0"/>
          </a:p>
        </p:txBody>
      </p:sp>
      <p:sp>
        <p:nvSpPr>
          <p:cNvPr id="2" name="TextBox 1"/>
          <p:cNvSpPr txBox="1"/>
          <p:nvPr/>
        </p:nvSpPr>
        <p:spPr>
          <a:xfrm>
            <a:off x="371724" y="4111896"/>
            <a:ext cx="3955492" cy="1754327"/>
          </a:xfrm>
          <a:prstGeom prst="rect">
            <a:avLst/>
          </a:prstGeom>
          <a:solidFill>
            <a:schemeClr val="tx1">
              <a:lumMod val="85000"/>
            </a:schemeClr>
          </a:solidFill>
        </p:spPr>
        <p:txBody>
          <a:bodyPr wrap="square" rtlCol="0">
            <a:spAutoFit/>
          </a:bodyPr>
          <a:lstStyle/>
          <a:p>
            <a:pPr marL="177800" indent="-177800">
              <a:lnSpc>
                <a:spcPts val="3600"/>
              </a:lnSpc>
            </a:pPr>
            <a:r>
              <a:rPr lang="en-US" sz="2800" b="1" dirty="0">
                <a:solidFill>
                  <a:srgbClr val="FF0000"/>
                </a:solidFill>
              </a:rPr>
              <a:t>Accountability</a:t>
            </a:r>
            <a:endParaRPr lang="en-US" sz="2800" b="1" u="sng" dirty="0">
              <a:solidFill>
                <a:srgbClr val="FF0000"/>
              </a:solidFill>
            </a:endParaRPr>
          </a:p>
          <a:p>
            <a:pPr indent="-171450">
              <a:lnSpc>
                <a:spcPts val="3600"/>
              </a:lnSpc>
              <a:buFont typeface="Arial"/>
              <a:buChar char="•"/>
            </a:pPr>
            <a:r>
              <a:rPr lang="en-US" sz="2000" dirty="0">
                <a:solidFill>
                  <a:srgbClr val="FF0000"/>
                </a:solidFill>
              </a:rPr>
              <a:t>Individual – IRAT, Peer Evaluation </a:t>
            </a:r>
          </a:p>
          <a:p>
            <a:pPr indent="-171450">
              <a:lnSpc>
                <a:spcPts val="3600"/>
              </a:lnSpc>
              <a:buFont typeface="Arial"/>
              <a:buChar char="•"/>
            </a:pPr>
            <a:r>
              <a:rPr lang="en-US" sz="2000" dirty="0">
                <a:solidFill>
                  <a:srgbClr val="FF0000"/>
                </a:solidFill>
              </a:rPr>
              <a:t>Team –TRAT, Application Activities</a:t>
            </a:r>
          </a:p>
          <a:p>
            <a:endParaRPr lang="en-US" dirty="0"/>
          </a:p>
        </p:txBody>
      </p:sp>
      <p:sp>
        <p:nvSpPr>
          <p:cNvPr id="5" name="TextBox 4"/>
          <p:cNvSpPr txBox="1"/>
          <p:nvPr/>
        </p:nvSpPr>
        <p:spPr>
          <a:xfrm>
            <a:off x="4882377" y="4111896"/>
            <a:ext cx="3741635" cy="1754327"/>
          </a:xfrm>
          <a:prstGeom prst="rect">
            <a:avLst/>
          </a:prstGeom>
          <a:solidFill>
            <a:schemeClr val="tx1">
              <a:lumMod val="85000"/>
            </a:schemeClr>
          </a:solidFill>
        </p:spPr>
        <p:txBody>
          <a:bodyPr wrap="square" rtlCol="0">
            <a:spAutoFit/>
          </a:bodyPr>
          <a:lstStyle/>
          <a:p>
            <a:pPr marL="177800" indent="-177800">
              <a:lnSpc>
                <a:spcPts val="3600"/>
              </a:lnSpc>
            </a:pPr>
            <a:r>
              <a:rPr lang="en-US" sz="2800" b="1" dirty="0" smtClean="0">
                <a:solidFill>
                  <a:srgbClr val="FF0000"/>
                </a:solidFill>
              </a:rPr>
              <a:t>Feedback</a:t>
            </a:r>
            <a:endParaRPr lang="en-US" sz="2800" b="1" u="sng" dirty="0">
              <a:solidFill>
                <a:srgbClr val="FF0000"/>
              </a:solidFill>
            </a:endParaRPr>
          </a:p>
          <a:p>
            <a:pPr marL="68400" lvl="1">
              <a:lnSpc>
                <a:spcPts val="3600"/>
              </a:lnSpc>
              <a:buFont typeface="Arial"/>
              <a:buChar char="•"/>
            </a:pPr>
            <a:r>
              <a:rPr lang="en-US" sz="2000" dirty="0" smtClean="0">
                <a:solidFill>
                  <a:srgbClr val="FF0000"/>
                </a:solidFill>
              </a:rPr>
              <a:t> Readiness Assurance Process</a:t>
            </a:r>
            <a:endParaRPr lang="en-US" sz="2000" dirty="0">
              <a:solidFill>
                <a:srgbClr val="FF0000"/>
              </a:solidFill>
            </a:endParaRPr>
          </a:p>
          <a:p>
            <a:pPr marL="68400" lvl="1">
              <a:lnSpc>
                <a:spcPts val="3600"/>
              </a:lnSpc>
              <a:buFont typeface="Arial"/>
              <a:buChar char="•"/>
            </a:pPr>
            <a:r>
              <a:rPr lang="en-US" sz="2000" dirty="0" smtClean="0">
                <a:solidFill>
                  <a:srgbClr val="FF0000"/>
                </a:solidFill>
              </a:rPr>
              <a:t> Application Activities</a:t>
            </a:r>
            <a:endParaRPr lang="en-US" sz="2000" dirty="0">
              <a:solidFill>
                <a:srgbClr val="FF0000"/>
              </a:solidFill>
            </a:endParaRPr>
          </a:p>
          <a:p>
            <a:endParaRPr lang="en-US" dirty="0"/>
          </a:p>
        </p:txBody>
      </p:sp>
    </p:spTree>
    <p:extLst>
      <p:ext uri="{BB962C8B-B14F-4D97-AF65-F5344CB8AC3E}">
        <p14:creationId xmlns:p14="http://schemas.microsoft.com/office/powerpoint/2010/main" val="428645952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 Black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Black .thmx</Template>
  <TotalTime>1729</TotalTime>
  <Words>356</Words>
  <Application>Microsoft Macintosh PowerPoint</Application>
  <PresentationFormat>On-screen Show (4:3)</PresentationFormat>
  <Paragraphs>86</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 Black </vt:lpstr>
      <vt:lpstr>Getting started with Team-Based Learning  </vt:lpstr>
      <vt:lpstr>PowerPoint Presentation</vt:lpstr>
      <vt:lpstr>Workshop Objectives</vt:lpstr>
      <vt:lpstr>A Few Reassurances</vt:lpstr>
      <vt:lpstr>Playing to the Natural  Strength of Teams</vt:lpstr>
      <vt:lpstr>Playing to the Natural  Strength of Teams</vt:lpstr>
      <vt:lpstr>Backwards Design</vt:lpstr>
      <vt:lpstr>TBL Backwards Design</vt:lpstr>
      <vt:lpstr>TBL Forward Implementation</vt:lpstr>
      <vt:lpstr>Brainstorming Activity – What do I want my students to be able to do</vt:lpstr>
      <vt:lpstr>Mapping Activity – Layout the big picture of a module</vt:lpstr>
      <vt:lpstr>4S Application Activities</vt:lpstr>
      <vt:lpstr>Designing Application Activities</vt:lpstr>
      <vt:lpstr>Design Activity – In pairs, develop one problem or case. Remember the 4S framework.</vt:lpstr>
      <vt:lpstr>Brainstorming Activity – What would students need to know to begin problem solving?</vt:lpstr>
      <vt:lpstr>Readiness Assurance</vt:lpstr>
      <vt:lpstr>Designing Readiness Assurance Tests</vt:lpstr>
      <vt:lpstr>Questions?</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Team-Based Learning</dc:title>
  <dc:creator>James Sibley</dc:creator>
  <cp:lastModifiedBy>James Sibley</cp:lastModifiedBy>
  <cp:revision>37</cp:revision>
  <dcterms:created xsi:type="dcterms:W3CDTF">2012-02-01T20:22:31Z</dcterms:created>
  <dcterms:modified xsi:type="dcterms:W3CDTF">2012-02-09T21:49:03Z</dcterms:modified>
</cp:coreProperties>
</file>