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306" r:id="rId3"/>
    <p:sldId id="259" r:id="rId4"/>
    <p:sldId id="258" r:id="rId5"/>
    <p:sldId id="260" r:id="rId6"/>
    <p:sldId id="263" r:id="rId7"/>
    <p:sldId id="262" r:id="rId8"/>
    <p:sldId id="299" r:id="rId9"/>
    <p:sldId id="307" r:id="rId10"/>
    <p:sldId id="265" r:id="rId11"/>
    <p:sldId id="291" r:id="rId12"/>
    <p:sldId id="269" r:id="rId13"/>
    <p:sldId id="270" r:id="rId14"/>
    <p:sldId id="297" r:id="rId15"/>
    <p:sldId id="305" r:id="rId16"/>
    <p:sldId id="272" r:id="rId17"/>
    <p:sldId id="300" r:id="rId18"/>
    <p:sldId id="293" r:id="rId19"/>
    <p:sldId id="295" r:id="rId20"/>
    <p:sldId id="274" r:id="rId21"/>
    <p:sldId id="304" r:id="rId22"/>
    <p:sldId id="294" r:id="rId23"/>
    <p:sldId id="303" r:id="rId24"/>
    <p:sldId id="301" r:id="rId25"/>
    <p:sldId id="292" r:id="rId26"/>
    <p:sldId id="302" r:id="rId27"/>
    <p:sldId id="290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napToObjects="1">
      <p:cViewPr varScale="1">
        <p:scale>
          <a:sx n="171" d="100"/>
          <a:sy n="171" d="100"/>
        </p:scale>
        <p:origin x="-205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42EF07-B6D8-4041-8378-4E2E788A38D9}" type="datetimeFigureOut">
              <a:rPr lang="en-US" smtClean="0"/>
              <a:t>12-02-09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FA7E73-602D-2A46-9169-707435F27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280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BB9AD5-2401-E54E-AE4F-08B38DD52725}" type="slidenum">
              <a:rPr lang="en-US"/>
              <a:pPr/>
              <a:t>7</a:t>
            </a:fld>
            <a:endParaRPr lang="en-US"/>
          </a:p>
        </p:txBody>
      </p:sp>
      <p:sp>
        <p:nvSpPr>
          <p:cNvPr id="193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What do you think is going on?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0F3ED0-3E4D-4B4A-AE3D-D8CA5CBA46D0}" type="slidenum">
              <a:rPr lang="en-US"/>
              <a:pPr/>
              <a:t>11</a:t>
            </a:fld>
            <a:endParaRPr 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Acknowledge test anxiety – no name on scantron cards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0F3ED0-3E4D-4B4A-AE3D-D8CA5CBA46D0}" type="slidenum">
              <a:rPr lang="en-US"/>
              <a:pPr/>
              <a:t>12</a:t>
            </a:fld>
            <a:endParaRPr 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Acknowledge test anxiety – no name on scantron cards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12-02-09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12-02-09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12-02-09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9A60C4E-991A-1C4E-B198-411E31D8AC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224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12-02-09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12-02-09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12-02-09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12-02-09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12-02-09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12-02-09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12-02-09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12-02-09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12-02-09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2.png"/><Relationship Id="rId1" Type="http://schemas.microsoft.com/office/2007/relationships/media" Target="file://localhost/Users/sibley/Desktop/Team-Based%20Learning/My%20Workshops/old%20workshops/ELI%202007/TBL_mech223_RAP.wmv" TargetMode="External"/><Relationship Id="rId2" Type="http://schemas.openxmlformats.org/officeDocument/2006/relationships/video" Target="file://localhost/Users/sibley/Desktop/Team-Based%20Learning/My%20Workshops/old%20workshops/ELI%202007/TBL_mech223_RAP.wmv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CCDE1-3C81-704C-AFA6-88A570AD6A33}" type="slidenum">
              <a:rPr lang="en-US"/>
              <a:pPr/>
              <a:t>1</a:t>
            </a:fld>
            <a:endParaRPr 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1845442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sz="8800" b="1" dirty="0">
                <a:solidFill>
                  <a:schemeClr val="tx1">
                    <a:lumMod val="85000"/>
                  </a:schemeClr>
                </a:solidFill>
              </a:rPr>
              <a:t>Team-Based Learning</a:t>
            </a:r>
            <a:r>
              <a:rPr lang="en-US" sz="8800" b="0" i="0" dirty="0">
                <a:solidFill>
                  <a:schemeClr val="tx1">
                    <a:lumMod val="85000"/>
                  </a:schemeClr>
                </a:solidFill>
              </a:rPr>
              <a:t/>
            </a:r>
            <a:br>
              <a:rPr lang="en-US" sz="8800" b="0" i="0" dirty="0">
                <a:solidFill>
                  <a:schemeClr val="tx1">
                    <a:lumMod val="85000"/>
                  </a:schemeClr>
                </a:solidFill>
              </a:rPr>
            </a:br>
            <a:r>
              <a:rPr lang="en-US" sz="4000" b="0" i="0" dirty="0"/>
              <a:t/>
            </a:r>
            <a:br>
              <a:rPr lang="en-US" sz="4000" b="0" i="0" dirty="0"/>
            </a:br>
            <a:endParaRPr lang="en-US" sz="1800" dirty="0">
              <a:latin typeface="Trebuchet MS" charset="0"/>
            </a:endParaRPr>
          </a:p>
        </p:txBody>
      </p:sp>
      <p:pic>
        <p:nvPicPr>
          <p:cNvPr id="2054" name="Picture 6" descr="ubclogo_black_smal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8000" contrast="-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880" y="4572000"/>
            <a:ext cx="447675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1219200" y="5410200"/>
            <a:ext cx="2819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177800" indent="-762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18288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9431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20574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717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628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861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433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en-US" sz="2000">
              <a:solidFill>
                <a:srgbClr val="2C3E77"/>
              </a:solidFill>
              <a:latin typeface="Trebuchet MS" charset="0"/>
            </a:endParaRP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1081087" y="5277945"/>
            <a:ext cx="4953000" cy="1007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77800" indent="-762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sz="1600" b="1" dirty="0">
                <a:solidFill>
                  <a:srgbClr val="C0C0C0"/>
                </a:solidFill>
                <a:latin typeface="Trebuchet MS" charset="0"/>
              </a:rPr>
              <a:t>Jim Sibley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sz="1600" b="1" dirty="0">
                <a:solidFill>
                  <a:srgbClr val="C0C0C0"/>
                </a:solidFill>
                <a:latin typeface="Trebuchet MS" charset="0"/>
              </a:rPr>
              <a:t>University of British </a:t>
            </a:r>
            <a:r>
              <a:rPr lang="en-US" sz="1600" b="1" dirty="0" smtClean="0">
                <a:solidFill>
                  <a:srgbClr val="C0C0C0"/>
                </a:solidFill>
                <a:latin typeface="Trebuchet MS" charset="0"/>
              </a:rPr>
              <a:t>Columbia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sz="1600" b="1" dirty="0" smtClean="0">
                <a:solidFill>
                  <a:srgbClr val="C0C0C0"/>
                </a:solidFill>
                <a:latin typeface="Trebuchet MS" charset="0"/>
              </a:rPr>
              <a:t>Vancouver, Canada</a:t>
            </a:r>
            <a:endParaRPr lang="en-US" sz="1600" b="1" dirty="0">
              <a:solidFill>
                <a:srgbClr val="C0C0C0"/>
              </a:solidFill>
              <a:latin typeface="Trebuchet MS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8382000" y="6172200"/>
            <a:ext cx="4572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881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bl_sequenc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26" y="2173671"/>
            <a:ext cx="8496481" cy="245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8011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ChangeArrowheads="1"/>
          </p:cNvSpPr>
          <p:nvPr/>
        </p:nvSpPr>
        <p:spPr bwMode="auto">
          <a:xfrm>
            <a:off x="990600" y="1653923"/>
            <a:ext cx="7086600" cy="370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8F8F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673100" indent="-571500" algn="l">
              <a:lnSpc>
                <a:spcPct val="90000"/>
              </a:lnSpc>
              <a:spcBef>
                <a:spcPct val="50000"/>
              </a:spcBef>
              <a:buFont typeface="Wingdings" charset="2"/>
              <a:buChar char="§"/>
            </a:pPr>
            <a:r>
              <a:rPr lang="en-US" sz="3600" dirty="0" smtClean="0"/>
              <a:t>Reading </a:t>
            </a:r>
          </a:p>
          <a:p>
            <a:pPr marL="673100" indent="-571500" algn="l">
              <a:lnSpc>
                <a:spcPct val="90000"/>
              </a:lnSpc>
              <a:spcBef>
                <a:spcPct val="50000"/>
              </a:spcBef>
              <a:buFont typeface="Wingdings" charset="2"/>
              <a:buChar char="§"/>
            </a:pPr>
            <a:r>
              <a:rPr lang="en-US" sz="3600" dirty="0" smtClean="0"/>
              <a:t>Individual test </a:t>
            </a:r>
          </a:p>
          <a:p>
            <a:pPr marL="673100" indent="-571500" algn="l">
              <a:lnSpc>
                <a:spcPct val="90000"/>
              </a:lnSpc>
              <a:spcBef>
                <a:spcPct val="50000"/>
              </a:spcBef>
              <a:buFont typeface="Wingdings" charset="2"/>
              <a:buChar char="§"/>
            </a:pPr>
            <a:r>
              <a:rPr lang="en-US" sz="3600" dirty="0" smtClean="0"/>
              <a:t>Team test </a:t>
            </a:r>
          </a:p>
          <a:p>
            <a:pPr marL="673100" indent="-571500" algn="l">
              <a:lnSpc>
                <a:spcPct val="90000"/>
              </a:lnSpc>
              <a:spcBef>
                <a:spcPct val="50000"/>
              </a:spcBef>
              <a:buFont typeface="Wingdings" charset="2"/>
              <a:buChar char="§"/>
            </a:pPr>
            <a:r>
              <a:rPr lang="en-US" sz="3600" dirty="0" smtClean="0"/>
              <a:t>Appeals</a:t>
            </a:r>
          </a:p>
          <a:p>
            <a:pPr marL="673100" indent="-571500" algn="l">
              <a:lnSpc>
                <a:spcPct val="90000"/>
              </a:lnSpc>
              <a:spcBef>
                <a:spcPct val="50000"/>
              </a:spcBef>
              <a:buFont typeface="Wingdings" charset="2"/>
              <a:buChar char="§"/>
            </a:pPr>
            <a:r>
              <a:rPr lang="en-US" sz="3600" dirty="0" smtClean="0"/>
              <a:t>Mini-lecture clarification</a:t>
            </a:r>
            <a:endParaRPr lang="en-US" sz="3600" dirty="0"/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title"/>
          </p:nvPr>
        </p:nvSpPr>
        <p:spPr>
          <a:xfrm>
            <a:off x="345090" y="505087"/>
            <a:ext cx="8229600" cy="1143000"/>
          </a:xfrm>
          <a:noFill/>
          <a:ln/>
        </p:spPr>
        <p:txBody>
          <a:bodyPr>
            <a:normAutofit/>
          </a:bodyPr>
          <a:lstStyle/>
          <a:p>
            <a:pPr algn="l"/>
            <a:r>
              <a:rPr lang="en-US" sz="4800" b="1" dirty="0"/>
              <a:t>Readiness </a:t>
            </a:r>
            <a:r>
              <a:rPr lang="en-US" sz="4800" b="1" dirty="0" smtClean="0"/>
              <a:t>Assessment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10616109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ChangeArrowheads="1"/>
          </p:cNvSpPr>
          <p:nvPr/>
        </p:nvSpPr>
        <p:spPr bwMode="auto">
          <a:xfrm>
            <a:off x="990600" y="1524000"/>
            <a:ext cx="70866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8F8F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571500" indent="-469900" algn="l">
              <a:lnSpc>
                <a:spcPct val="90000"/>
              </a:lnSpc>
              <a:spcBef>
                <a:spcPct val="50000"/>
              </a:spcBef>
              <a:buFont typeface="Wingdings" charset="0"/>
              <a:buChar char="q"/>
            </a:pPr>
            <a:r>
              <a:rPr lang="en-US" sz="2400"/>
              <a:t>Review reading assignment (handout)</a:t>
            </a:r>
          </a:p>
          <a:p>
            <a:pPr marL="571500" indent="-469900" algn="l">
              <a:lnSpc>
                <a:spcPct val="90000"/>
              </a:lnSpc>
              <a:spcBef>
                <a:spcPct val="50000"/>
              </a:spcBef>
              <a:buFont typeface="Wingdings" charset="0"/>
              <a:buChar char="q"/>
            </a:pPr>
            <a:r>
              <a:rPr lang="en-US" sz="2400"/>
              <a:t>Individually complete test (</a:t>
            </a:r>
            <a:r>
              <a:rPr lang="en-US" sz="2400" i="1"/>
              <a:t>scantron</a:t>
            </a:r>
            <a:r>
              <a:rPr lang="en-US" sz="2400"/>
              <a:t> sheets)</a:t>
            </a:r>
          </a:p>
          <a:p>
            <a:pPr marL="571500" indent="-469900" algn="l">
              <a:lnSpc>
                <a:spcPct val="90000"/>
              </a:lnSpc>
              <a:spcBef>
                <a:spcPct val="50000"/>
              </a:spcBef>
              <a:buFont typeface="Wingdings" charset="0"/>
              <a:buChar char="q"/>
            </a:pPr>
            <a:r>
              <a:rPr lang="en-US" sz="2400"/>
              <a:t>Hand-in individual test (it will be immediately scored)</a:t>
            </a:r>
          </a:p>
          <a:p>
            <a:pPr marL="571500" indent="-469900" algn="l">
              <a:lnSpc>
                <a:spcPct val="90000"/>
              </a:lnSpc>
              <a:spcBef>
                <a:spcPct val="50000"/>
              </a:spcBef>
              <a:buFont typeface="Wingdings" charset="0"/>
              <a:buChar char="q"/>
            </a:pPr>
            <a:r>
              <a:rPr lang="en-US" sz="2400"/>
              <a:t>Complete the same test with your team     (IF-AT sheets)</a:t>
            </a:r>
          </a:p>
          <a:p>
            <a:pPr marL="571500" indent="-469900" algn="l">
              <a:lnSpc>
                <a:spcPct val="90000"/>
              </a:lnSpc>
              <a:spcBef>
                <a:spcPct val="50000"/>
              </a:spcBef>
              <a:buFont typeface="Wingdings" charset="0"/>
              <a:buChar char="q"/>
            </a:pPr>
            <a:r>
              <a:rPr lang="en-US" sz="2400"/>
              <a:t>Review Appeal Form</a:t>
            </a:r>
          </a:p>
          <a:p>
            <a:pPr marL="571500" indent="-469900" algn="l">
              <a:lnSpc>
                <a:spcPct val="90000"/>
              </a:lnSpc>
              <a:spcBef>
                <a:spcPct val="50000"/>
              </a:spcBef>
              <a:buFont typeface="Wingdings" charset="0"/>
              <a:buChar char="q"/>
            </a:pPr>
            <a:r>
              <a:rPr lang="en-US" sz="2400"/>
              <a:t>Instructor will then clarify any questions or issues from the readings or test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229600" cy="1143000"/>
          </a:xfrm>
          <a:noFill/>
          <a:ln/>
        </p:spPr>
        <p:txBody>
          <a:bodyPr/>
          <a:lstStyle/>
          <a:p>
            <a:r>
              <a:rPr lang="en-US" sz="3600"/>
              <a:t>Readiness Assessment Process Demo</a:t>
            </a:r>
          </a:p>
        </p:txBody>
      </p:sp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457200" y="6324600"/>
            <a:ext cx="2971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77800" indent="-762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sz="2000">
                <a:solidFill>
                  <a:srgbClr val="C0C0C0"/>
                </a:solidFill>
                <a:latin typeface="Trebuchet MS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4739006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63" y="1371600"/>
            <a:ext cx="6924675" cy="411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2847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2902" y="2577204"/>
            <a:ext cx="48421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Activity – Demo RAT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804441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7986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1375" y="33531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/>
              <a:t>What the Readiness </a:t>
            </a:r>
            <a:br>
              <a:rPr lang="en-US" b="1" dirty="0" smtClean="0"/>
            </a:br>
            <a:r>
              <a:rPr lang="en-US" b="1" dirty="0" smtClean="0"/>
              <a:t>Assessment Process is doing</a:t>
            </a:r>
            <a:endParaRPr lang="en-US" b="1" dirty="0"/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830387"/>
            <a:ext cx="7315200" cy="3389751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u="sng" dirty="0" smtClean="0"/>
              <a:t>IRAT</a:t>
            </a:r>
            <a:r>
              <a:rPr lang="en-US" sz="2800" dirty="0" smtClean="0"/>
              <a:t> - individual accountability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CA" sz="2800" u="sng" dirty="0" smtClean="0"/>
              <a:t>TRAT</a:t>
            </a:r>
            <a:r>
              <a:rPr lang="en-CA" sz="2800" dirty="0" smtClean="0"/>
              <a:t> - extend understanding and learn from peers </a:t>
            </a:r>
          </a:p>
          <a:p>
            <a:pPr>
              <a:lnSpc>
                <a:spcPct val="90000"/>
              </a:lnSpc>
            </a:pPr>
            <a:r>
              <a:rPr lang="en-CA" sz="2800" u="sng" dirty="0" smtClean="0"/>
              <a:t>Appeals</a:t>
            </a:r>
            <a:r>
              <a:rPr lang="en-CA" sz="2800" dirty="0" smtClean="0"/>
              <a:t> – pushes student back into readings where they are having the most difficulty</a:t>
            </a:r>
          </a:p>
          <a:p>
            <a:pPr>
              <a:lnSpc>
                <a:spcPct val="90000"/>
              </a:lnSpc>
            </a:pPr>
            <a:r>
              <a:rPr lang="en-CA" sz="2800" u="sng" dirty="0" smtClean="0"/>
              <a:t>Mini-lecture </a:t>
            </a:r>
            <a:r>
              <a:rPr lang="en-CA" sz="2800" dirty="0" smtClean="0"/>
              <a:t>- </a:t>
            </a:r>
            <a:r>
              <a:rPr lang="en-US" sz="2800" dirty="0" smtClean="0"/>
              <a:t>clarification on only the most difficult topics</a:t>
            </a:r>
            <a:endParaRPr lang="en-US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1138620" y="5631793"/>
            <a:ext cx="6805449" cy="76328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rgbClr val="FF0000"/>
                </a:solidFill>
              </a:rPr>
              <a:t>Ensures that students are ready to start applying course concepts to solving significant real problems</a:t>
            </a:r>
          </a:p>
        </p:txBody>
      </p:sp>
      <p:sp>
        <p:nvSpPr>
          <p:cNvPr id="6" name="Down Arrow 5"/>
          <p:cNvSpPr/>
          <p:nvPr/>
        </p:nvSpPr>
        <p:spPr>
          <a:xfrm>
            <a:off x="4142827" y="4957467"/>
            <a:ext cx="542859" cy="525342"/>
          </a:xfrm>
          <a:prstGeom prst="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2183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>
          <a:xfrm>
            <a:off x="1615554" y="1895867"/>
            <a:ext cx="5648706" cy="2535402"/>
          </a:xfrm>
        </p:spPr>
        <p:txBody>
          <a:bodyPr>
            <a:noAutofit/>
          </a:bodyPr>
          <a:lstStyle/>
          <a:p>
            <a:r>
              <a:rPr lang="en-US" sz="6600" b="1" dirty="0" smtClean="0"/>
              <a:t>Questions?</a:t>
            </a:r>
            <a:endParaRPr lang="en-US" sz="6600" b="1" dirty="0"/>
          </a:p>
        </p:txBody>
      </p:sp>
    </p:spTree>
    <p:extLst>
      <p:ext uri="{BB962C8B-B14F-4D97-AF65-F5344CB8AC3E}">
        <p14:creationId xmlns:p14="http://schemas.microsoft.com/office/powerpoint/2010/main" val="19109576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37744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>
          <a:xfrm>
            <a:off x="-589553" y="465294"/>
            <a:ext cx="8229600" cy="1143000"/>
          </a:xfrm>
        </p:spPr>
        <p:txBody>
          <a:bodyPr/>
          <a:lstStyle/>
          <a:p>
            <a:r>
              <a:rPr lang="en-US" b="1" dirty="0" smtClean="0"/>
              <a:t>4S Application Activities</a:t>
            </a:r>
            <a:endParaRPr lang="en-US" b="1" dirty="0"/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6232" y="1686796"/>
            <a:ext cx="7467600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Significant Problem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Same Problem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 smtClean="0"/>
              <a:t>Same Choices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Simultaneous Report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456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2902" y="2577204"/>
            <a:ext cx="48421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Activity – Vision of a better future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761102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sz="3600" dirty="0"/>
              <a:t>Application </a:t>
            </a:r>
            <a:r>
              <a:rPr lang="en-US" sz="3600" dirty="0" smtClean="0"/>
              <a:t>Activities</a:t>
            </a:r>
            <a:endParaRPr lang="en-CA" dirty="0"/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524000"/>
            <a:ext cx="4038600" cy="4525963"/>
          </a:xfrm>
        </p:spPr>
        <p:txBody>
          <a:bodyPr/>
          <a:lstStyle/>
          <a:p>
            <a:endParaRPr lang="en-US" dirty="0"/>
          </a:p>
          <a:p>
            <a:endParaRPr lang="en-CA" dirty="0"/>
          </a:p>
        </p:txBody>
      </p:sp>
      <p:sp>
        <p:nvSpPr>
          <p:cNvPr id="196612" name="Text Box 4"/>
          <p:cNvSpPr txBox="1">
            <a:spLocks noChangeArrowheads="1"/>
          </p:cNvSpPr>
          <p:nvPr/>
        </p:nvSpPr>
        <p:spPr bwMode="auto">
          <a:xfrm>
            <a:off x="2133600" y="2736854"/>
            <a:ext cx="1219200" cy="5232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sz="1400" b="1" dirty="0"/>
              <a:t>Intra-team </a:t>
            </a:r>
            <a:br>
              <a:rPr lang="en-US" sz="1400" b="1" dirty="0"/>
            </a:br>
            <a:r>
              <a:rPr lang="en-US" sz="1400" b="1" dirty="0"/>
              <a:t>discussion</a:t>
            </a:r>
          </a:p>
        </p:txBody>
      </p:sp>
      <p:sp>
        <p:nvSpPr>
          <p:cNvPr id="196613" name="Text Box 5"/>
          <p:cNvSpPr txBox="1">
            <a:spLocks noChangeArrowheads="1"/>
          </p:cNvSpPr>
          <p:nvPr/>
        </p:nvSpPr>
        <p:spPr bwMode="auto">
          <a:xfrm>
            <a:off x="3838575" y="3768729"/>
            <a:ext cx="1447800" cy="5232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>
            <a:solidFill>
              <a:schemeClr val="bg2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sz="1400" b="1" dirty="0"/>
              <a:t>In-Class</a:t>
            </a:r>
            <a:br>
              <a:rPr lang="en-US" sz="1400" b="1" dirty="0"/>
            </a:br>
            <a:r>
              <a:rPr lang="en-US" sz="1400" b="1" dirty="0"/>
              <a:t>Problems</a:t>
            </a:r>
          </a:p>
        </p:txBody>
      </p:sp>
      <p:sp>
        <p:nvSpPr>
          <p:cNvPr id="196614" name="Text Box 6"/>
          <p:cNvSpPr txBox="1">
            <a:spLocks noChangeArrowheads="1"/>
          </p:cNvSpPr>
          <p:nvPr/>
        </p:nvSpPr>
        <p:spPr bwMode="auto">
          <a:xfrm>
            <a:off x="5791200" y="2736854"/>
            <a:ext cx="1295400" cy="5232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sz="1400" b="1" dirty="0"/>
              <a:t>Inter-team </a:t>
            </a:r>
            <a:br>
              <a:rPr lang="en-US" sz="1400" b="1" dirty="0"/>
            </a:br>
            <a:r>
              <a:rPr lang="en-US" sz="1400" b="1" dirty="0"/>
              <a:t>discussion</a:t>
            </a:r>
          </a:p>
        </p:txBody>
      </p:sp>
      <p:sp>
        <p:nvSpPr>
          <p:cNvPr id="196615" name="Text Box 7"/>
          <p:cNvSpPr txBox="1">
            <a:spLocks noChangeArrowheads="1"/>
          </p:cNvSpPr>
          <p:nvPr/>
        </p:nvSpPr>
        <p:spPr bwMode="auto">
          <a:xfrm>
            <a:off x="3829050" y="1746254"/>
            <a:ext cx="1533525" cy="5232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sz="1400" b="1" dirty="0"/>
              <a:t>Simultaneous</a:t>
            </a:r>
            <a:br>
              <a:rPr lang="en-US" sz="1400" b="1" dirty="0"/>
            </a:br>
            <a:r>
              <a:rPr lang="en-US" sz="1400" b="1" dirty="0"/>
              <a:t>Reporting</a:t>
            </a:r>
          </a:p>
        </p:txBody>
      </p:sp>
      <p:sp>
        <p:nvSpPr>
          <p:cNvPr id="196616" name="Line 8"/>
          <p:cNvSpPr>
            <a:spLocks noChangeShapeType="1"/>
          </p:cNvSpPr>
          <p:nvPr/>
        </p:nvSpPr>
        <p:spPr bwMode="auto">
          <a:xfrm flipV="1">
            <a:off x="1371600" y="1441454"/>
            <a:ext cx="0" cy="39624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6619" name="Line 11"/>
          <p:cNvSpPr>
            <a:spLocks noChangeShapeType="1"/>
          </p:cNvSpPr>
          <p:nvPr/>
        </p:nvSpPr>
        <p:spPr bwMode="auto">
          <a:xfrm flipV="1">
            <a:off x="7696200" y="1441454"/>
            <a:ext cx="0" cy="39624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196622" name="AutoShape 14"/>
          <p:cNvCxnSpPr>
            <a:cxnSpLocks noChangeShapeType="1"/>
            <a:stCxn id="196612" idx="0"/>
            <a:endCxn id="196615" idx="1"/>
          </p:cNvCxnSpPr>
          <p:nvPr/>
        </p:nvCxnSpPr>
        <p:spPr bwMode="auto">
          <a:xfrm rot="5400000" flipH="1" flipV="1">
            <a:off x="2921630" y="1829434"/>
            <a:ext cx="728990" cy="1085850"/>
          </a:xfrm>
          <a:prstGeom prst="curvedConnector2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196623" name="AutoShape 15"/>
          <p:cNvCxnSpPr>
            <a:cxnSpLocks noChangeShapeType="1"/>
            <a:stCxn id="196615" idx="3"/>
            <a:endCxn id="196614" idx="0"/>
          </p:cNvCxnSpPr>
          <p:nvPr/>
        </p:nvCxnSpPr>
        <p:spPr bwMode="auto">
          <a:xfrm>
            <a:off x="5362575" y="2007864"/>
            <a:ext cx="1076325" cy="728990"/>
          </a:xfrm>
          <a:prstGeom prst="curvedConnector2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196624" name="AutoShape 16"/>
          <p:cNvCxnSpPr>
            <a:cxnSpLocks noChangeShapeType="1"/>
            <a:stCxn id="196614" idx="2"/>
            <a:endCxn id="196613" idx="3"/>
          </p:cNvCxnSpPr>
          <p:nvPr/>
        </p:nvCxnSpPr>
        <p:spPr bwMode="auto">
          <a:xfrm rot="5400000">
            <a:off x="5477506" y="3068944"/>
            <a:ext cx="770265" cy="1152525"/>
          </a:xfrm>
          <a:prstGeom prst="curvedConnector2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196625" name="AutoShape 17"/>
          <p:cNvCxnSpPr>
            <a:cxnSpLocks noChangeShapeType="1"/>
            <a:stCxn id="196613" idx="1"/>
            <a:endCxn id="196612" idx="2"/>
          </p:cNvCxnSpPr>
          <p:nvPr/>
        </p:nvCxnSpPr>
        <p:spPr bwMode="auto">
          <a:xfrm rot="10800000">
            <a:off x="2743201" y="3260075"/>
            <a:ext cx="1095375" cy="770265"/>
          </a:xfrm>
          <a:prstGeom prst="curvedConnector2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196626" name="Text Box 18"/>
          <p:cNvSpPr txBox="1">
            <a:spLocks noChangeArrowheads="1"/>
          </p:cNvSpPr>
          <p:nvPr/>
        </p:nvSpPr>
        <p:spPr bwMode="auto">
          <a:xfrm>
            <a:off x="5257800" y="4946654"/>
            <a:ext cx="1219200" cy="5232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sz="1400" b="1" dirty="0"/>
              <a:t>Readings and RAP</a:t>
            </a:r>
          </a:p>
        </p:txBody>
      </p:sp>
      <p:sp>
        <p:nvSpPr>
          <p:cNvPr id="196627" name="Text Box 19"/>
          <p:cNvSpPr txBox="1">
            <a:spLocks noChangeArrowheads="1"/>
          </p:cNvSpPr>
          <p:nvPr/>
        </p:nvSpPr>
        <p:spPr bwMode="auto">
          <a:xfrm>
            <a:off x="2667000" y="4946654"/>
            <a:ext cx="1219200" cy="5232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sz="1400" b="1" dirty="0"/>
              <a:t>Individual Homework</a:t>
            </a:r>
          </a:p>
        </p:txBody>
      </p:sp>
      <p:cxnSp>
        <p:nvCxnSpPr>
          <p:cNvPr id="196628" name="AutoShape 20"/>
          <p:cNvCxnSpPr>
            <a:cxnSpLocks noChangeShapeType="1"/>
            <a:stCxn id="196627" idx="3"/>
            <a:endCxn id="196613" idx="2"/>
          </p:cNvCxnSpPr>
          <p:nvPr/>
        </p:nvCxnSpPr>
        <p:spPr bwMode="auto">
          <a:xfrm flipV="1">
            <a:off x="3886200" y="4291949"/>
            <a:ext cx="676275" cy="916315"/>
          </a:xfrm>
          <a:prstGeom prst="bentConnector2">
            <a:avLst/>
          </a:prstGeom>
          <a:noFill/>
          <a:ln w="28575">
            <a:solidFill>
              <a:srgbClr val="96969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cxnSp>
        <p:nvCxnSpPr>
          <p:cNvPr id="196629" name="AutoShape 21"/>
          <p:cNvCxnSpPr>
            <a:cxnSpLocks noChangeShapeType="1"/>
            <a:stCxn id="196626" idx="1"/>
            <a:endCxn id="196613" idx="2"/>
          </p:cNvCxnSpPr>
          <p:nvPr/>
        </p:nvCxnSpPr>
        <p:spPr bwMode="auto">
          <a:xfrm rot="10800000">
            <a:off x="4562476" y="4291950"/>
            <a:ext cx="695325" cy="916315"/>
          </a:xfrm>
          <a:prstGeom prst="bentConnector2">
            <a:avLst/>
          </a:prstGeom>
          <a:noFill/>
          <a:ln w="28575">
            <a:solidFill>
              <a:srgbClr val="969696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4762411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2" grpId="0" animBg="1"/>
      <p:bldP spid="196614" grpId="0" animBg="1"/>
      <p:bldP spid="196615" grpId="0" animBg="1"/>
      <p:bldP spid="196615" grpId="1" animBg="1"/>
      <p:bldP spid="196616" grpId="0" animBg="1"/>
      <p:bldP spid="196619" grpId="0" animBg="1"/>
      <p:bldP spid="196626" grpId="0" animBg="1"/>
      <p:bldP spid="1966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2902" y="2577204"/>
            <a:ext cx="48421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Activity – Application Activities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457112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10590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>
          <a:xfrm>
            <a:off x="-966365" y="353646"/>
            <a:ext cx="8229600" cy="1143000"/>
          </a:xfrm>
        </p:spPr>
        <p:txBody>
          <a:bodyPr/>
          <a:lstStyle/>
          <a:p>
            <a:r>
              <a:rPr lang="en-US" b="1" dirty="0" smtClean="0"/>
              <a:t>Where's the learning?</a:t>
            </a:r>
            <a:endParaRPr lang="en-US" b="1" dirty="0"/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623981"/>
            <a:ext cx="7467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Discussion inside teams to try to achieve consensus and a reasonable decision based on available evidence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Public commitment to specific decision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 smtClean="0"/>
              <a:t>Discussion between teams defend decisions and thinking, examining and critiquing other decisions.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Instructor at end provides review/closure/integration for activity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079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>
          <a:xfrm>
            <a:off x="1615554" y="1895867"/>
            <a:ext cx="5648706" cy="2535402"/>
          </a:xfrm>
        </p:spPr>
        <p:txBody>
          <a:bodyPr>
            <a:noAutofit/>
          </a:bodyPr>
          <a:lstStyle/>
          <a:p>
            <a:r>
              <a:rPr lang="en-US" sz="6600" b="1" smtClean="0"/>
              <a:t>Questions?</a:t>
            </a:r>
            <a:endParaRPr lang="en-US" sz="6600" b="1" dirty="0"/>
          </a:p>
        </p:txBody>
      </p:sp>
    </p:spTree>
    <p:extLst>
      <p:ext uri="{BB962C8B-B14F-4D97-AF65-F5344CB8AC3E}">
        <p14:creationId xmlns:p14="http://schemas.microsoft.com/office/powerpoint/2010/main" val="2568197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bl_circl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843" y="862750"/>
            <a:ext cx="6709255" cy="513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51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>
          <a:xfrm>
            <a:off x="1615554" y="1895867"/>
            <a:ext cx="5648706" cy="2535402"/>
          </a:xfrm>
        </p:spPr>
        <p:txBody>
          <a:bodyPr>
            <a:noAutofit/>
          </a:bodyPr>
          <a:lstStyle/>
          <a:p>
            <a:r>
              <a:rPr lang="en-US" sz="6600" b="1" smtClean="0"/>
              <a:t>Questions?</a:t>
            </a:r>
            <a:endParaRPr lang="en-US" sz="6600" b="1" dirty="0"/>
          </a:p>
        </p:txBody>
      </p:sp>
    </p:spTree>
    <p:extLst>
      <p:ext uri="{BB962C8B-B14F-4D97-AF65-F5344CB8AC3E}">
        <p14:creationId xmlns:p14="http://schemas.microsoft.com/office/powerpoint/2010/main" val="2568197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31" y="525524"/>
            <a:ext cx="8229600" cy="1295400"/>
          </a:xfrm>
        </p:spPr>
        <p:txBody>
          <a:bodyPr>
            <a:normAutofit fontScale="85000" lnSpcReduction="20000"/>
          </a:bodyPr>
          <a:lstStyle/>
          <a:p>
            <a:pPr algn="ctr">
              <a:buFontTx/>
              <a:buNone/>
            </a:pPr>
            <a:r>
              <a:rPr lang="en-US" sz="3900" dirty="0">
                <a:solidFill>
                  <a:srgbClr val="FFFFFF"/>
                </a:solidFill>
              </a:rPr>
              <a:t>http://</a:t>
            </a:r>
            <a:r>
              <a:rPr lang="en-US" sz="3900" dirty="0" smtClean="0">
                <a:solidFill>
                  <a:srgbClr val="FFFFFF"/>
                </a:solidFill>
              </a:rPr>
              <a:t>www.teambasedlearning.org</a:t>
            </a:r>
            <a:endParaRPr lang="en-US" sz="3900" dirty="0">
              <a:solidFill>
                <a:srgbClr val="FFFFFF"/>
              </a:solidFill>
            </a:endParaRPr>
          </a:p>
          <a:p>
            <a:pPr algn="ctr">
              <a:buFontTx/>
              <a:buNone/>
            </a:pPr>
            <a:endParaRPr lang="en-US" sz="2800" dirty="0"/>
          </a:p>
          <a:p>
            <a:pPr algn="ctr">
              <a:buFontTx/>
              <a:buNone/>
            </a:pPr>
            <a:r>
              <a:rPr lang="en-US" sz="2800" dirty="0"/>
              <a:t> </a:t>
            </a:r>
          </a:p>
        </p:txBody>
      </p:sp>
      <p:pic>
        <p:nvPicPr>
          <p:cNvPr id="12293" name="Picture 5" descr="TBL_book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557" y="1526631"/>
            <a:ext cx="1290638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2759863" y="1919887"/>
            <a:ext cx="35814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63500" indent="-63500">
              <a:lnSpc>
                <a:spcPct val="100000"/>
              </a:lnSpc>
              <a:buFontTx/>
              <a:buNone/>
            </a:pPr>
            <a:r>
              <a:rPr lang="en-US" sz="1600" b="1" i="1" dirty="0"/>
              <a:t>Team-Based Learning: A Transformative Use of Small Groups in College </a:t>
            </a:r>
            <a:r>
              <a:rPr lang="en-US" sz="1600" b="1" i="1" dirty="0" smtClean="0"/>
              <a:t>Teaching</a:t>
            </a:r>
            <a:endParaRPr lang="en-US" sz="1800" dirty="0"/>
          </a:p>
        </p:txBody>
      </p:sp>
      <p:pic>
        <p:nvPicPr>
          <p:cNvPr id="2" name="Picture 1" descr="tbl_sweet_boo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7" r="16897"/>
          <a:stretch/>
        </p:blipFill>
        <p:spPr>
          <a:xfrm>
            <a:off x="1297557" y="3848805"/>
            <a:ext cx="1290638" cy="194940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811540" y="427237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i="1" dirty="0"/>
              <a:t>Team-Based Learning in the </a:t>
            </a:r>
            <a:endParaRPr lang="en-US" sz="1600" b="1" i="1" dirty="0" smtClean="0"/>
          </a:p>
          <a:p>
            <a:r>
              <a:rPr lang="en-US" sz="1600" b="1" i="1" dirty="0" smtClean="0"/>
              <a:t>Social </a:t>
            </a:r>
            <a:r>
              <a:rPr lang="en-US" sz="1600" b="1" i="1" dirty="0"/>
              <a:t>Sciences and </a:t>
            </a:r>
            <a:r>
              <a:rPr lang="en-US" sz="1600" b="1" i="1" dirty="0" smtClean="0"/>
              <a:t>Humanities</a:t>
            </a:r>
          </a:p>
          <a:p>
            <a:r>
              <a:rPr lang="en-US" sz="1600" b="1" i="1" dirty="0" smtClean="0"/>
              <a:t>February 2012</a:t>
            </a:r>
            <a:endParaRPr lang="en-US" sz="1600" b="1" i="1" dirty="0"/>
          </a:p>
        </p:txBody>
      </p:sp>
    </p:spTree>
    <p:extLst>
      <p:ext uri="{BB962C8B-B14F-4D97-AF65-F5344CB8AC3E}">
        <p14:creationId xmlns:p14="http://schemas.microsoft.com/office/powerpoint/2010/main" val="3731030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>
          <a:xfrm>
            <a:off x="317062" y="6096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/>
              <a:t>Everyone has team experiences</a:t>
            </a:r>
            <a:endParaRPr lang="en-US" b="1" dirty="0"/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2147960"/>
            <a:ext cx="6858000" cy="3352800"/>
          </a:xfrm>
        </p:spPr>
        <p:txBody>
          <a:bodyPr>
            <a:normAutofit/>
          </a:bodyPr>
          <a:lstStyle/>
          <a:p>
            <a:pPr lvl="1">
              <a:buFont typeface="Wingdings" charset="2"/>
              <a:buChar char="§"/>
            </a:pPr>
            <a:r>
              <a:rPr lang="en-US" sz="3200" dirty="0" smtClean="0"/>
              <a:t>Think about a time a team </a:t>
            </a:r>
            <a:br>
              <a:rPr lang="en-US" sz="3200" dirty="0" smtClean="0"/>
            </a:br>
            <a:r>
              <a:rPr lang="en-US" sz="3200" dirty="0" smtClean="0"/>
              <a:t>project went really well</a:t>
            </a:r>
            <a:br>
              <a:rPr lang="en-US" sz="3200" dirty="0" smtClean="0"/>
            </a:br>
            <a:endParaRPr lang="en-US" sz="3200" dirty="0"/>
          </a:p>
          <a:p>
            <a:pPr lvl="1">
              <a:buFont typeface="Wingdings" charset="2"/>
              <a:buChar char="§"/>
            </a:pPr>
            <a:r>
              <a:rPr lang="en-US" sz="3200" dirty="0" smtClean="0"/>
              <a:t>Think about a time a team </a:t>
            </a:r>
            <a:br>
              <a:rPr lang="en-US" sz="3200" dirty="0" smtClean="0"/>
            </a:br>
            <a:r>
              <a:rPr lang="en-US" sz="3200" dirty="0" smtClean="0"/>
              <a:t>project didn’t go well</a:t>
            </a:r>
            <a:endParaRPr lang="en-US" sz="3200" dirty="0"/>
          </a:p>
        </p:txBody>
      </p:sp>
      <p:sp>
        <p:nvSpPr>
          <p:cNvPr id="198660" name="Text Box 4"/>
          <p:cNvSpPr txBox="1">
            <a:spLocks noChangeArrowheads="1"/>
          </p:cNvSpPr>
          <p:nvPr/>
        </p:nvSpPr>
        <p:spPr bwMode="auto">
          <a:xfrm>
            <a:off x="457200" y="6324600"/>
            <a:ext cx="2971800" cy="289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77800" indent="-76200"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sz="1400" i="1" dirty="0">
                <a:solidFill>
                  <a:schemeClr val="tx1">
                    <a:lumMod val="50000"/>
                  </a:schemeClr>
                </a:solidFill>
                <a:latin typeface="Trebuchet MS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1563506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>
          <a:xfrm>
            <a:off x="-1026873" y="48567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/>
              <a:t>Workshop Objectives</a:t>
            </a:r>
            <a:endParaRPr lang="en-US" b="1" dirty="0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40945" y="1646621"/>
            <a:ext cx="7239000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Introduce </a:t>
            </a:r>
            <a:r>
              <a:rPr lang="en-US" sz="3600" dirty="0" smtClean="0"/>
              <a:t>TBL</a:t>
            </a:r>
            <a:endParaRPr lang="en-US" sz="3600" dirty="0"/>
          </a:p>
          <a:p>
            <a:pPr>
              <a:lnSpc>
                <a:spcPct val="150000"/>
              </a:lnSpc>
            </a:pPr>
            <a:r>
              <a:rPr lang="en-US" sz="3600" dirty="0" smtClean="0"/>
              <a:t>Let you try TBL</a:t>
            </a:r>
            <a:endParaRPr lang="en-US" sz="3600" dirty="0"/>
          </a:p>
          <a:p>
            <a:pPr>
              <a:lnSpc>
                <a:spcPct val="150000"/>
              </a:lnSpc>
            </a:pPr>
            <a:r>
              <a:rPr lang="en-US" sz="3600" dirty="0"/>
              <a:t>Inspire you to read </a:t>
            </a:r>
            <a:r>
              <a:rPr lang="en-US" sz="3600" dirty="0" smtClean="0"/>
              <a:t>further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3017550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3" name="Rectangle 3"/>
          <p:cNvSpPr>
            <a:spLocks noChangeArrowheads="1"/>
          </p:cNvSpPr>
          <p:nvPr/>
        </p:nvSpPr>
        <p:spPr bwMode="auto">
          <a:xfrm>
            <a:off x="613103" y="687793"/>
            <a:ext cx="74676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406400" indent="-406400" algn="l">
              <a:lnSpc>
                <a:spcPct val="100000"/>
              </a:lnSpc>
            </a:pPr>
            <a:r>
              <a:rPr lang="en-US" sz="4800" b="1" dirty="0" smtClean="0"/>
              <a:t>Why TBL is different?</a:t>
            </a:r>
            <a:br>
              <a:rPr lang="en-US" sz="4800" b="1" dirty="0" smtClean="0"/>
            </a:br>
            <a:endParaRPr lang="en-US" sz="4800" b="1" dirty="0"/>
          </a:p>
          <a:p>
            <a:pPr marL="863600" lvl="1" indent="-342900" algn="l">
              <a:lnSpc>
                <a:spcPct val="100000"/>
              </a:lnSpc>
              <a:buFont typeface="Wingdings" charset="2"/>
              <a:buChar char="§"/>
            </a:pPr>
            <a:r>
              <a:rPr lang="en-US" sz="3200" dirty="0" smtClean="0"/>
              <a:t>Focuses on what teams are naturally good at –&gt; making decisions</a:t>
            </a:r>
            <a:br>
              <a:rPr lang="en-US" sz="3200" dirty="0" smtClean="0"/>
            </a:br>
            <a:endParaRPr lang="en-US" sz="3200" dirty="0"/>
          </a:p>
          <a:p>
            <a:pPr marL="863600" lvl="1" indent="-342900" algn="l">
              <a:lnSpc>
                <a:spcPct val="100000"/>
              </a:lnSpc>
              <a:buFont typeface="Wingdings" charset="2"/>
              <a:buChar char="§"/>
            </a:pPr>
            <a:r>
              <a:rPr lang="en-CA" sz="3200" dirty="0" smtClean="0"/>
              <a:t>Avoids much of what teams are bad at –&gt; long product-based assignments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84298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>
          <a:xfrm>
            <a:off x="-966365" y="353646"/>
            <a:ext cx="8229600" cy="1143000"/>
          </a:xfrm>
        </p:spPr>
        <p:txBody>
          <a:bodyPr/>
          <a:lstStyle/>
          <a:p>
            <a:r>
              <a:rPr lang="en-US" b="1" dirty="0" smtClean="0"/>
              <a:t>How is TBL different?</a:t>
            </a:r>
            <a:endParaRPr lang="en-US" b="1" dirty="0"/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868224"/>
            <a:ext cx="7467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C</a:t>
            </a:r>
            <a:r>
              <a:rPr lang="en-US" dirty="0" smtClean="0"/>
              <a:t>ourse </a:t>
            </a:r>
            <a:r>
              <a:rPr lang="en-US" dirty="0"/>
              <a:t>objective shifts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Transformation </a:t>
            </a:r>
            <a:r>
              <a:rPr lang="en-US" dirty="0"/>
              <a:t>of </a:t>
            </a:r>
            <a:r>
              <a:rPr lang="en-US" dirty="0" smtClean="0"/>
              <a:t>class time</a:t>
            </a:r>
            <a:br>
              <a:rPr lang="en-US" dirty="0" smtClean="0"/>
            </a:b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M</a:t>
            </a:r>
            <a:r>
              <a:rPr lang="en-US" dirty="0" smtClean="0"/>
              <a:t>ove </a:t>
            </a:r>
            <a:r>
              <a:rPr lang="en-US" dirty="0"/>
              <a:t>from passive </a:t>
            </a:r>
            <a:r>
              <a:rPr lang="en-US" dirty="0" smtClean="0"/>
              <a:t>to active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609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62" name="TBL_mech223_RAP.wmv">
            <a:hlinkClick r:id="" action="ppaction://media"/>
          </p:cNvPr>
          <p:cNvPicPr>
            <a:picLocks noGrp="1" noRot="1" noChangeAspect="1" noChangeArrowheads="1"/>
          </p:cNvPicPr>
          <p:nvPr>
            <p:ph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438150"/>
            <a:ext cx="8077200" cy="6057900"/>
          </a:xfrm>
        </p:spPr>
      </p:pic>
    </p:spTree>
    <p:extLst>
      <p:ext uri="{BB962C8B-B14F-4D97-AF65-F5344CB8AC3E}">
        <p14:creationId xmlns:p14="http://schemas.microsoft.com/office/powerpoint/2010/main" val="28407822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74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74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46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746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>
          <a:xfrm>
            <a:off x="1615554" y="1895867"/>
            <a:ext cx="5648706" cy="2535402"/>
          </a:xfrm>
        </p:spPr>
        <p:txBody>
          <a:bodyPr>
            <a:noAutofit/>
          </a:bodyPr>
          <a:lstStyle/>
          <a:p>
            <a:r>
              <a:rPr lang="en-US" sz="6600" b="1" dirty="0" smtClean="0"/>
              <a:t>Is what you saw a good thing?</a:t>
            </a:r>
            <a:endParaRPr lang="en-US" sz="6600" b="1" dirty="0"/>
          </a:p>
        </p:txBody>
      </p:sp>
    </p:spTree>
    <p:extLst>
      <p:ext uri="{BB962C8B-B14F-4D97-AF65-F5344CB8AC3E}">
        <p14:creationId xmlns:p14="http://schemas.microsoft.com/office/powerpoint/2010/main" val="4210718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>
          <a:xfrm>
            <a:off x="-1301309" y="353646"/>
            <a:ext cx="8229600" cy="1143000"/>
          </a:xfrm>
        </p:spPr>
        <p:txBody>
          <a:bodyPr/>
          <a:lstStyle/>
          <a:p>
            <a:r>
              <a:rPr lang="en-US" b="1" dirty="0" smtClean="0"/>
              <a:t>Backwards Design</a:t>
            </a:r>
            <a:endParaRPr lang="en-US" b="1" dirty="0"/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679818"/>
            <a:ext cx="7467600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What do I want my students to be </a:t>
            </a:r>
            <a:br>
              <a:rPr lang="en-US" dirty="0" smtClean="0"/>
            </a:br>
            <a:r>
              <a:rPr lang="en-US" dirty="0" smtClean="0"/>
              <a:t>able to do</a:t>
            </a:r>
            <a:r>
              <a:rPr lang="en-US" dirty="0"/>
              <a:t>?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How will I know they can do it?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 smtClean="0"/>
              <a:t>What do they need to be ready to do it?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078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2801</TotalTime>
  <Words>355</Words>
  <Application>Microsoft Macintosh PowerPoint</Application>
  <PresentationFormat>On-screen Show (4:3)</PresentationFormat>
  <Paragraphs>81</Paragraphs>
  <Slides>27</Slides>
  <Notes>3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 Black </vt:lpstr>
      <vt:lpstr>Team-Based Learning  </vt:lpstr>
      <vt:lpstr>PowerPoint Presentation</vt:lpstr>
      <vt:lpstr>Everyone has team experiences</vt:lpstr>
      <vt:lpstr>Workshop Objectives</vt:lpstr>
      <vt:lpstr>PowerPoint Presentation</vt:lpstr>
      <vt:lpstr>How is TBL different?</vt:lpstr>
      <vt:lpstr>PowerPoint Presentation</vt:lpstr>
      <vt:lpstr>Is what you saw a good thing?</vt:lpstr>
      <vt:lpstr>Backwards Design</vt:lpstr>
      <vt:lpstr>PowerPoint Presentation</vt:lpstr>
      <vt:lpstr>Readiness Assessment</vt:lpstr>
      <vt:lpstr>Readiness Assessment Process Demo</vt:lpstr>
      <vt:lpstr>PowerPoint Presentation</vt:lpstr>
      <vt:lpstr>PowerPoint Presentation</vt:lpstr>
      <vt:lpstr>PowerPoint Presentation</vt:lpstr>
      <vt:lpstr>What the Readiness  Assessment Process is doing</vt:lpstr>
      <vt:lpstr>Questions?</vt:lpstr>
      <vt:lpstr>PowerPoint Presentation</vt:lpstr>
      <vt:lpstr>4S Application Activities</vt:lpstr>
      <vt:lpstr>Application Activities</vt:lpstr>
      <vt:lpstr>PowerPoint Presentation</vt:lpstr>
      <vt:lpstr>PowerPoint Presentation</vt:lpstr>
      <vt:lpstr>Where's the learning?</vt:lpstr>
      <vt:lpstr>Questions?</vt:lpstr>
      <vt:lpstr>PowerPoint Presentation</vt:lpstr>
      <vt:lpstr>Questions?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 Team-Based Learning</dc:title>
  <dc:creator>James Sibley</dc:creator>
  <cp:lastModifiedBy>James Sibley</cp:lastModifiedBy>
  <cp:revision>19</cp:revision>
  <dcterms:created xsi:type="dcterms:W3CDTF">2012-02-01T20:22:31Z</dcterms:created>
  <dcterms:modified xsi:type="dcterms:W3CDTF">2012-02-10T18:15:07Z</dcterms:modified>
</cp:coreProperties>
</file>