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0"/>
  </p:handoutMasterIdLst>
  <p:sldIdLst>
    <p:sldId id="258" r:id="rId2"/>
    <p:sldId id="261" r:id="rId3"/>
    <p:sldId id="302" r:id="rId4"/>
    <p:sldId id="260" r:id="rId5"/>
    <p:sldId id="270" r:id="rId6"/>
    <p:sldId id="295" r:id="rId7"/>
    <p:sldId id="291" r:id="rId8"/>
    <p:sldId id="327" r:id="rId9"/>
    <p:sldId id="325" r:id="rId10"/>
    <p:sldId id="271" r:id="rId11"/>
    <p:sldId id="298" r:id="rId12"/>
    <p:sldId id="297" r:id="rId13"/>
    <p:sldId id="299" r:id="rId14"/>
    <p:sldId id="272" r:id="rId15"/>
    <p:sldId id="301" r:id="rId16"/>
    <p:sldId id="280" r:id="rId17"/>
    <p:sldId id="322" r:id="rId18"/>
    <p:sldId id="293" r:id="rId19"/>
    <p:sldId id="338" r:id="rId20"/>
    <p:sldId id="323" r:id="rId21"/>
    <p:sldId id="324" r:id="rId22"/>
    <p:sldId id="320" r:id="rId23"/>
    <p:sldId id="332" r:id="rId24"/>
    <p:sldId id="333" r:id="rId25"/>
    <p:sldId id="334" r:id="rId26"/>
    <p:sldId id="335" r:id="rId27"/>
    <p:sldId id="336" r:id="rId28"/>
    <p:sldId id="33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99" d="100"/>
          <a:sy n="199" d="100"/>
        </p:scale>
        <p:origin x="-2816" y="-112"/>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C688FE-974E-4448-8C9C-7F972CCC775E}" type="datetimeFigureOut">
              <a:rPr lang="en-US" smtClean="0"/>
              <a:t>15-11-10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69C4EA-C8F6-DD49-92EA-71BECBB25CE2}" type="slidenum">
              <a:rPr lang="en-US" smtClean="0"/>
              <a:t>‹#›</a:t>
            </a:fld>
            <a:endParaRPr lang="en-US"/>
          </a:p>
        </p:txBody>
      </p:sp>
    </p:spTree>
    <p:extLst>
      <p:ext uri="{BB962C8B-B14F-4D97-AF65-F5344CB8AC3E}">
        <p14:creationId xmlns:p14="http://schemas.microsoft.com/office/powerpoint/2010/main" val="25519267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96883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6765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28513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867C9-5317-F044-AB72-3A02ACD56C98}" type="datetimeFigureOut">
              <a:rPr lang="en-US" smtClean="0"/>
              <a:t>15-11-10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01143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867C9-5317-F044-AB72-3A02ACD56C98}" type="datetimeFigureOut">
              <a:rPr lang="en-US" smtClean="0"/>
              <a:t>15-11-10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01798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C867C9-5317-F044-AB72-3A02ACD56C98}" type="datetimeFigureOut">
              <a:rPr lang="en-US" smtClean="0"/>
              <a:t>15-11-10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35832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C867C9-5317-F044-AB72-3A02ACD56C98}" type="datetimeFigureOut">
              <a:rPr lang="en-US" smtClean="0"/>
              <a:t>15-11-10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84417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C867C9-5317-F044-AB72-3A02ACD56C98}" type="datetimeFigureOut">
              <a:rPr lang="en-US" smtClean="0"/>
              <a:t>15-11-10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287151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867C9-5317-F044-AB72-3A02ACD56C98}" type="datetimeFigureOut">
              <a:rPr lang="en-US" smtClean="0"/>
              <a:t>15-11-10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374077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67C9-5317-F044-AB72-3A02ACD56C98}" type="datetimeFigureOut">
              <a:rPr lang="en-US" smtClean="0"/>
              <a:t>15-11-10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122471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67C9-5317-F044-AB72-3A02ACD56C98}" type="datetimeFigureOut">
              <a:rPr lang="en-US" smtClean="0"/>
              <a:t>15-11-10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DD37E-B468-9047-8F71-C20AF5C33A90}" type="slidenum">
              <a:rPr lang="en-US" smtClean="0"/>
              <a:t>‹#›</a:t>
            </a:fld>
            <a:endParaRPr lang="en-US"/>
          </a:p>
        </p:txBody>
      </p:sp>
    </p:spTree>
    <p:extLst>
      <p:ext uri="{BB962C8B-B14F-4D97-AF65-F5344CB8AC3E}">
        <p14:creationId xmlns:p14="http://schemas.microsoft.com/office/powerpoint/2010/main" val="949192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867C9-5317-F044-AB72-3A02ACD56C98}" type="datetimeFigureOut">
              <a:rPr lang="en-US" smtClean="0"/>
              <a:t>15-11-10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DD37E-B468-9047-8F71-C20AF5C33A90}" type="slidenum">
              <a:rPr lang="en-US" smtClean="0"/>
              <a:t>‹#›</a:t>
            </a:fld>
            <a:endParaRPr lang="en-US"/>
          </a:p>
        </p:txBody>
      </p:sp>
    </p:spTree>
    <p:extLst>
      <p:ext uri="{BB962C8B-B14F-4D97-AF65-F5344CB8AC3E}">
        <p14:creationId xmlns:p14="http://schemas.microsoft.com/office/powerpoint/2010/main" val="424575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617" y="4555176"/>
            <a:ext cx="7772400" cy="423251"/>
          </a:xfrm>
        </p:spPr>
        <p:txBody>
          <a:bodyPr>
            <a:noAutofit/>
          </a:bodyPr>
          <a:lstStyle/>
          <a:p>
            <a:pPr algn="ctr"/>
            <a:r>
              <a:rPr lang="en-US" sz="6000" dirty="0" smtClean="0">
                <a:solidFill>
                  <a:srgbClr val="FFFFFF"/>
                </a:solidFill>
              </a:rPr>
              <a:t>Building Good Tasks </a:t>
            </a:r>
          </a:p>
          <a:p>
            <a:pPr algn="ctr"/>
            <a:r>
              <a:rPr lang="en-US" sz="6000" dirty="0" smtClean="0">
                <a:solidFill>
                  <a:srgbClr val="FFFFFF"/>
                </a:solidFill>
              </a:rPr>
              <a:t>for Teams</a:t>
            </a:r>
          </a:p>
          <a:p>
            <a:pPr algn="ctr"/>
            <a:endParaRPr lang="en-US" sz="2400" b="1" dirty="0">
              <a:solidFill>
                <a:srgbClr val="FFFFFF"/>
              </a:solidFill>
            </a:endParaRPr>
          </a:p>
          <a:p>
            <a:pPr algn="ctr"/>
            <a:endParaRPr lang="en-US" sz="2400" b="1" dirty="0">
              <a:solidFill>
                <a:srgbClr val="FFFFFF"/>
              </a:solidFill>
            </a:endParaRPr>
          </a:p>
        </p:txBody>
      </p:sp>
    </p:spTree>
    <p:extLst>
      <p:ext uri="{BB962C8B-B14F-4D97-AF65-F5344CB8AC3E}">
        <p14:creationId xmlns:p14="http://schemas.microsoft.com/office/powerpoint/2010/main" val="403334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281" y="870074"/>
            <a:ext cx="5227621" cy="4049566"/>
          </a:xfrm>
          <a:prstGeom prst="rect">
            <a:avLst/>
          </a:prstGeom>
        </p:spPr>
      </p:pic>
      <p:sp>
        <p:nvSpPr>
          <p:cNvPr id="3" name="TextBox 2"/>
          <p:cNvSpPr txBox="1"/>
          <p:nvPr/>
        </p:nvSpPr>
        <p:spPr>
          <a:xfrm>
            <a:off x="2411438" y="5359407"/>
            <a:ext cx="4391993" cy="461665"/>
          </a:xfrm>
          <a:prstGeom prst="rect">
            <a:avLst/>
          </a:prstGeom>
          <a:noFill/>
        </p:spPr>
        <p:txBody>
          <a:bodyPr wrap="square" rtlCol="0">
            <a:spAutoFit/>
          </a:bodyPr>
          <a:lstStyle/>
          <a:p>
            <a:pPr algn="ctr"/>
            <a:r>
              <a:rPr lang="en-US" sz="2400" b="1" dirty="0" smtClean="0"/>
              <a:t>Small Whiteboards</a:t>
            </a:r>
            <a:endParaRPr lang="en-US" sz="2400" b="1" dirty="0"/>
          </a:p>
        </p:txBody>
      </p:sp>
      <p:sp>
        <p:nvSpPr>
          <p:cNvPr id="4" name="Rectangle 3"/>
          <p:cNvSpPr/>
          <p:nvPr/>
        </p:nvSpPr>
        <p:spPr>
          <a:xfrm>
            <a:off x="2572307" y="2410468"/>
            <a:ext cx="3965369"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291516" y="1752896"/>
            <a:ext cx="2737665"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624412" y="3181555"/>
            <a:ext cx="2481325" cy="8618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7419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25" y="1283448"/>
            <a:ext cx="7038912" cy="2554545"/>
          </a:xfrm>
          <a:prstGeom prst="rect">
            <a:avLst/>
          </a:prstGeom>
        </p:spPr>
        <p:txBody>
          <a:bodyPr wrap="square">
            <a:spAutoFit/>
          </a:bodyPr>
          <a:lstStyle/>
          <a:p>
            <a:pPr algn="ctr"/>
            <a:r>
              <a:rPr lang="en-CA" sz="3200" i="1" dirty="0"/>
              <a:t>You are consulting for a new business owner who wants to open a dry-cleaning store in Norman, Oklahoma. Where would you recommend locating a new dry-cleaning business (and why)? </a:t>
            </a:r>
            <a:endParaRPr lang="en-US" sz="3200" dirty="0"/>
          </a:p>
        </p:txBody>
      </p:sp>
    </p:spTree>
    <p:extLst>
      <p:ext uri="{BB962C8B-B14F-4D97-AF65-F5344CB8AC3E}">
        <p14:creationId xmlns:p14="http://schemas.microsoft.com/office/powerpoint/2010/main" val="34046039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1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624" y="432318"/>
            <a:ext cx="4744390" cy="5014699"/>
          </a:xfrm>
          <a:prstGeom prst="rect">
            <a:avLst/>
          </a:prstGeom>
        </p:spPr>
      </p:pic>
      <p:sp>
        <p:nvSpPr>
          <p:cNvPr id="3" name="TextBox 2"/>
          <p:cNvSpPr txBox="1"/>
          <p:nvPr/>
        </p:nvSpPr>
        <p:spPr>
          <a:xfrm>
            <a:off x="3458660" y="5728228"/>
            <a:ext cx="2850692" cy="369332"/>
          </a:xfrm>
          <a:prstGeom prst="rect">
            <a:avLst/>
          </a:prstGeom>
          <a:noFill/>
        </p:spPr>
        <p:txBody>
          <a:bodyPr wrap="square" rtlCol="0">
            <a:spAutoFit/>
          </a:bodyPr>
          <a:lstStyle/>
          <a:p>
            <a:pPr algn="ctr"/>
            <a:r>
              <a:rPr lang="en-US" b="1" dirty="0" smtClean="0"/>
              <a:t>Push Pin in Map</a:t>
            </a:r>
            <a:endParaRPr lang="en-US" b="1" dirty="0"/>
          </a:p>
        </p:txBody>
      </p:sp>
    </p:spTree>
    <p:extLst>
      <p:ext uri="{BB962C8B-B14F-4D97-AF65-F5344CB8AC3E}">
        <p14:creationId xmlns:p14="http://schemas.microsoft.com/office/powerpoint/2010/main" val="15496061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6465" y="1075806"/>
            <a:ext cx="6586315" cy="3046988"/>
          </a:xfrm>
          <a:prstGeom prst="rect">
            <a:avLst/>
          </a:prstGeom>
        </p:spPr>
        <p:txBody>
          <a:bodyPr wrap="square">
            <a:spAutoFit/>
          </a:bodyPr>
          <a:lstStyle/>
          <a:p>
            <a:r>
              <a:rPr lang="en-US" sz="2400" dirty="0"/>
              <a:t>The </a:t>
            </a:r>
            <a:r>
              <a:rPr lang="en-US" sz="2400" dirty="0" smtClean="0"/>
              <a:t>next example is </a:t>
            </a:r>
            <a:r>
              <a:rPr lang="en-US" sz="2400" dirty="0"/>
              <a:t>from a course in earth and ocean sciences (Jones, 2009). The 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Tree>
    <p:extLst>
      <p:ext uri="{BB962C8B-B14F-4D97-AF65-F5344CB8AC3E}">
        <p14:creationId xmlns:p14="http://schemas.microsoft.com/office/powerpoint/2010/main" val="25698760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0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26" y="337973"/>
            <a:ext cx="3545818" cy="3928581"/>
          </a:xfrm>
          <a:prstGeom prst="rect">
            <a:avLst/>
          </a:prstGeom>
        </p:spPr>
      </p:pic>
      <p:pic>
        <p:nvPicPr>
          <p:cNvPr id="3" name="Picture 2" descr="Screen shot 2013-12-03 at 11.0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5" y="229893"/>
            <a:ext cx="3492025" cy="3517515"/>
          </a:xfrm>
          <a:prstGeom prst="rect">
            <a:avLst/>
          </a:prstGeom>
        </p:spPr>
      </p:pic>
      <p:sp>
        <p:nvSpPr>
          <p:cNvPr id="5" name="TextBox 4"/>
          <p:cNvSpPr txBox="1"/>
          <p:nvPr/>
        </p:nvSpPr>
        <p:spPr>
          <a:xfrm>
            <a:off x="2581765" y="6108777"/>
            <a:ext cx="3840788" cy="461665"/>
          </a:xfrm>
          <a:prstGeom prst="rect">
            <a:avLst/>
          </a:prstGeom>
          <a:noFill/>
        </p:spPr>
        <p:txBody>
          <a:bodyPr wrap="square" rtlCol="0">
            <a:spAutoFit/>
          </a:bodyPr>
          <a:lstStyle/>
          <a:p>
            <a:pPr algn="ctr"/>
            <a:r>
              <a:rPr lang="en-US" sz="2400" b="1" dirty="0" smtClean="0"/>
              <a:t>Stacked Overheads</a:t>
            </a:r>
            <a:endParaRPr lang="en-US" sz="2400" b="1" dirty="0"/>
          </a:p>
        </p:txBody>
      </p:sp>
      <p:sp>
        <p:nvSpPr>
          <p:cNvPr id="7" name="Rectangle 6"/>
          <p:cNvSpPr/>
          <p:nvPr/>
        </p:nvSpPr>
        <p:spPr>
          <a:xfrm>
            <a:off x="1175402" y="4349458"/>
            <a:ext cx="6586315" cy="1477328"/>
          </a:xfrm>
          <a:prstGeom prst="rect">
            <a:avLst/>
          </a:prstGeom>
        </p:spPr>
        <p:txBody>
          <a:bodyPr wrap="square">
            <a:spAutoFit/>
          </a:bodyPr>
          <a:lstStyle/>
          <a:p>
            <a:r>
              <a:rPr lang="en-US" dirty="0" smtClean="0"/>
              <a:t>The </a:t>
            </a:r>
            <a:r>
              <a:rPr lang="en-US" dirty="0"/>
              <a:t>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
        <p:nvSpPr>
          <p:cNvPr id="8" name="TextBox 7"/>
          <p:cNvSpPr txBox="1"/>
          <p:nvPr/>
        </p:nvSpPr>
        <p:spPr>
          <a:xfrm>
            <a:off x="6971361" y="6174058"/>
            <a:ext cx="1810392" cy="369332"/>
          </a:xfrm>
          <a:prstGeom prst="rect">
            <a:avLst/>
          </a:prstGeom>
          <a:noFill/>
        </p:spPr>
        <p:txBody>
          <a:bodyPr wrap="square" rtlCol="0">
            <a:spAutoFit/>
          </a:bodyPr>
          <a:lstStyle/>
          <a:p>
            <a:pPr algn="r"/>
            <a:r>
              <a:rPr lang="en-US" dirty="0" smtClean="0">
                <a:solidFill>
                  <a:schemeClr val="bg1">
                    <a:lumMod val="65000"/>
                  </a:schemeClr>
                </a:solidFill>
              </a:rPr>
              <a:t>Jones</a:t>
            </a:r>
            <a:r>
              <a:rPr lang="en-US" dirty="0">
                <a:solidFill>
                  <a:schemeClr val="bg1">
                    <a:lumMod val="65000"/>
                  </a:schemeClr>
                </a:solidFill>
              </a:rPr>
              <a:t>, </a:t>
            </a:r>
            <a:r>
              <a:rPr lang="en-US" dirty="0" smtClean="0">
                <a:solidFill>
                  <a:schemeClr val="bg1">
                    <a:lumMod val="65000"/>
                  </a:schemeClr>
                </a:solidFill>
              </a:rPr>
              <a:t>2009</a:t>
            </a:r>
            <a:endParaRPr lang="en-US" dirty="0">
              <a:solidFill>
                <a:schemeClr val="bg1">
                  <a:lumMod val="65000"/>
                </a:schemeClr>
              </a:solidFill>
            </a:endParaRPr>
          </a:p>
        </p:txBody>
      </p:sp>
    </p:spTree>
    <p:extLst>
      <p:ext uri="{BB962C8B-B14F-4D97-AF65-F5344CB8AC3E}">
        <p14:creationId xmlns:p14="http://schemas.microsoft.com/office/powerpoint/2010/main" val="31814114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47.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48" y="432319"/>
            <a:ext cx="8172446" cy="6000278"/>
          </a:xfrm>
          <a:prstGeom prst="rect">
            <a:avLst/>
          </a:prstGeom>
        </p:spPr>
      </p:pic>
    </p:spTree>
    <p:extLst>
      <p:ext uri="{BB962C8B-B14F-4D97-AF65-F5344CB8AC3E}">
        <p14:creationId xmlns:p14="http://schemas.microsoft.com/office/powerpoint/2010/main" val="30925163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914" y="4500672"/>
            <a:ext cx="6410680" cy="1477328"/>
          </a:xfrm>
          <a:prstGeom prst="rect">
            <a:avLst/>
          </a:prstGeom>
        </p:spPr>
        <p:txBody>
          <a:bodyPr wrap="square">
            <a:spAutoFit/>
          </a:bodyPr>
          <a:lstStyle/>
          <a:p>
            <a:pPr>
              <a:spcBef>
                <a:spcPct val="50000"/>
              </a:spcBef>
            </a:pPr>
            <a:r>
              <a:rPr lang="en-US" b="1" dirty="0"/>
              <a:t>Reporting</a:t>
            </a:r>
          </a:p>
          <a:p>
            <a:pPr>
              <a:spcBef>
                <a:spcPct val="50000"/>
              </a:spcBef>
            </a:pPr>
            <a:r>
              <a:rPr lang="en-US" dirty="0"/>
              <a:t>Numerical Position</a:t>
            </a:r>
          </a:p>
          <a:p>
            <a:pPr>
              <a:spcBef>
                <a:spcPct val="50000"/>
              </a:spcBef>
            </a:pPr>
            <a:r>
              <a:rPr lang="en-US" dirty="0"/>
              <a:t>One page summary– principles and approach and not calculations   (16 </a:t>
            </a:r>
            <a:r>
              <a:rPr lang="en-US" dirty="0" err="1"/>
              <a:t>pt</a:t>
            </a:r>
            <a:r>
              <a:rPr lang="en-US" dirty="0"/>
              <a:t> font or bigger) </a:t>
            </a:r>
          </a:p>
        </p:txBody>
      </p:sp>
      <p:graphicFrame>
        <p:nvGraphicFramePr>
          <p:cNvPr id="5" name="Object 2"/>
          <p:cNvGraphicFramePr>
            <a:graphicFrameLocks noChangeAspect="1"/>
          </p:cNvGraphicFramePr>
          <p:nvPr>
            <p:extLst>
              <p:ext uri="{D42A27DB-BD31-4B8C-83A1-F6EECF244321}">
                <p14:modId xmlns:p14="http://schemas.microsoft.com/office/powerpoint/2010/main" val="2744296311"/>
              </p:ext>
            </p:extLst>
          </p:nvPr>
        </p:nvGraphicFramePr>
        <p:xfrm>
          <a:off x="1487255" y="276711"/>
          <a:ext cx="5791200" cy="4137025"/>
        </p:xfrm>
        <a:graphic>
          <a:graphicData uri="http://schemas.openxmlformats.org/presentationml/2006/ole">
            <mc:AlternateContent xmlns:mc="http://schemas.openxmlformats.org/markup-compatibility/2006">
              <mc:Choice xmlns:v="urn:schemas-microsoft-com:vml" Requires="v">
                <p:oleObj spid="_x0000_s1048" name="Chart" r:id="rId3" imgW="9534483" imgH="5009987" progId="Excel.Chart.8">
                  <p:embed/>
                </p:oleObj>
              </mc:Choice>
              <mc:Fallback>
                <p:oleObj name="Chart" r:id="rId3" imgW="9534483" imgH="500998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255" y="276711"/>
                        <a:ext cx="5791200" cy="4137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575090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93922" y="1798276"/>
            <a:ext cx="6161875" cy="2862322"/>
          </a:xfrm>
          <a:prstGeom prst="rect">
            <a:avLst/>
          </a:prstGeom>
          <a:noFill/>
        </p:spPr>
        <p:txBody>
          <a:bodyPr wrap="square" rtlCol="0">
            <a:spAutoFit/>
          </a:bodyPr>
          <a:lstStyle/>
          <a:p>
            <a:pPr algn="ctr"/>
            <a:r>
              <a:rPr lang="en-US" sz="6000" dirty="0">
                <a:solidFill>
                  <a:srgbClr val="FFFFFF"/>
                </a:solidFill>
              </a:rPr>
              <a:t>C</a:t>
            </a:r>
            <a:r>
              <a:rPr lang="en-US" sz="6000" dirty="0" smtClean="0">
                <a:solidFill>
                  <a:srgbClr val="FFFFFF"/>
                </a:solidFill>
              </a:rPr>
              <a:t>onstruction rules for </a:t>
            </a:r>
          </a:p>
          <a:p>
            <a:pPr algn="ctr"/>
            <a:r>
              <a:rPr lang="en-US" sz="6000" dirty="0" smtClean="0">
                <a:solidFill>
                  <a:srgbClr val="FFFFFF"/>
                </a:solidFill>
              </a:rPr>
              <a:t>Team Task</a:t>
            </a:r>
            <a:endParaRPr lang="en-US" sz="6000" dirty="0">
              <a:solidFill>
                <a:srgbClr val="FFFFFF"/>
              </a:solidFill>
            </a:endParaRPr>
          </a:p>
        </p:txBody>
      </p:sp>
    </p:spTree>
    <p:extLst>
      <p:ext uri="{BB962C8B-B14F-4D97-AF65-F5344CB8AC3E}">
        <p14:creationId xmlns:p14="http://schemas.microsoft.com/office/powerpoint/2010/main" val="6426399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21743" y="4173209"/>
            <a:ext cx="561220" cy="1347786"/>
            <a:chOff x="1078059" y="771091"/>
            <a:chExt cx="561220" cy="1347786"/>
          </a:xfrm>
        </p:grpSpPr>
        <p:sp>
          <p:nvSpPr>
            <p:cNvPr id="15" name="Curved Right Arrow 14"/>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015748" y="3009970"/>
            <a:ext cx="561220" cy="1347786"/>
            <a:chOff x="1078059" y="771091"/>
            <a:chExt cx="561220" cy="1347786"/>
          </a:xfrm>
        </p:grpSpPr>
        <p:sp>
          <p:nvSpPr>
            <p:cNvPr id="12" name="Curved Right Arrow 11"/>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054621" y="1934329"/>
            <a:ext cx="561220" cy="1347786"/>
            <a:chOff x="1078059" y="771091"/>
            <a:chExt cx="561220" cy="1347786"/>
          </a:xfrm>
        </p:grpSpPr>
        <p:sp>
          <p:nvSpPr>
            <p:cNvPr id="18" name="Curved Right Arrow 17"/>
            <p:cNvSpPr/>
            <p:nvPr/>
          </p:nvSpPr>
          <p:spPr>
            <a:xfrm>
              <a:off x="1078059"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302353" y="771091"/>
              <a:ext cx="336926" cy="4665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1551052" y="568113"/>
            <a:ext cx="6622216" cy="5262980"/>
          </a:xfrm>
          <a:prstGeom prst="rect">
            <a:avLst/>
          </a:prstGeom>
        </p:spPr>
        <p:txBody>
          <a:bodyPr wrap="square">
            <a:spAutoFit/>
          </a:bodyPr>
          <a:lstStyle/>
          <a:p>
            <a:r>
              <a:rPr lang="en-US" sz="3600" b="1" dirty="0" smtClean="0"/>
              <a:t>Knowledge from READING</a:t>
            </a:r>
            <a:br>
              <a:rPr lang="en-US" sz="3600" b="1" dirty="0" smtClean="0"/>
            </a:br>
            <a:endParaRPr lang="en-US" sz="3600" b="1" dirty="0" smtClean="0"/>
          </a:p>
          <a:p>
            <a:r>
              <a:rPr lang="en-US" sz="3600" b="1" dirty="0" smtClean="0"/>
              <a:t>Observation of new situation</a:t>
            </a:r>
            <a:br>
              <a:rPr lang="en-US" sz="3600" b="1" dirty="0" smtClean="0"/>
            </a:br>
            <a:endParaRPr lang="en-US" sz="3600" b="1" dirty="0" smtClean="0"/>
          </a:p>
          <a:p>
            <a:r>
              <a:rPr lang="en-US" sz="3600" b="1" dirty="0" smtClean="0"/>
              <a:t>Analysis of situation</a:t>
            </a:r>
            <a:br>
              <a:rPr lang="en-US" sz="3600" b="1" dirty="0" smtClean="0"/>
            </a:br>
            <a:endParaRPr lang="en-US" sz="3600" b="1" dirty="0" smtClean="0"/>
          </a:p>
          <a:p>
            <a:r>
              <a:rPr lang="en-US" sz="3600" b="1" dirty="0" smtClean="0"/>
              <a:t>Judgment</a:t>
            </a:r>
            <a:br>
              <a:rPr lang="en-US" sz="3600" b="1" dirty="0" smtClean="0"/>
            </a:br>
            <a:endParaRPr lang="en-US" sz="3600" b="1" dirty="0" smtClean="0"/>
          </a:p>
          <a:p>
            <a:r>
              <a:rPr lang="en-US" sz="4800" b="1" dirty="0" smtClean="0"/>
              <a:t>Specific Claim</a:t>
            </a:r>
            <a:endParaRPr lang="en-US" sz="4800" b="1" dirty="0"/>
          </a:p>
        </p:txBody>
      </p:sp>
      <p:sp>
        <p:nvSpPr>
          <p:cNvPr id="5" name="Curved Right Arrow 4"/>
          <p:cNvSpPr/>
          <p:nvPr/>
        </p:nvSpPr>
        <p:spPr>
          <a:xfrm>
            <a:off x="1032706" y="881245"/>
            <a:ext cx="541782" cy="1237632"/>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336816" y="6259434"/>
            <a:ext cx="2215942" cy="307777"/>
          </a:xfrm>
          <a:prstGeom prst="rect">
            <a:avLst/>
          </a:prstGeom>
          <a:noFill/>
        </p:spPr>
        <p:txBody>
          <a:bodyPr wrap="square" rtlCol="0">
            <a:spAutoFit/>
          </a:bodyPr>
          <a:lstStyle/>
          <a:p>
            <a:pPr algn="r"/>
            <a:r>
              <a:rPr lang="en-US" sz="1400" dirty="0" smtClean="0">
                <a:solidFill>
                  <a:schemeClr val="bg1">
                    <a:lumMod val="50000"/>
                  </a:schemeClr>
                </a:solidFill>
              </a:rPr>
              <a:t>From Bill Roberson</a:t>
            </a:r>
            <a:endParaRPr lang="en-US" sz="1400" dirty="0">
              <a:solidFill>
                <a:schemeClr val="bg1">
                  <a:lumMod val="50000"/>
                </a:schemeClr>
              </a:solidFill>
            </a:endParaRPr>
          </a:p>
        </p:txBody>
      </p:sp>
    </p:spTree>
    <p:extLst>
      <p:ext uri="{BB962C8B-B14F-4D97-AF65-F5344CB8AC3E}">
        <p14:creationId xmlns:p14="http://schemas.microsoft.com/office/powerpoint/2010/main" val="3422953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29" y="355844"/>
            <a:ext cx="8031926" cy="5909311"/>
          </a:xfrm>
          <a:prstGeom prst="rect">
            <a:avLst/>
          </a:prstGeom>
        </p:spPr>
        <p:txBody>
          <a:bodyPr wrap="square">
            <a:spAutoFit/>
          </a:bodyPr>
          <a:lstStyle/>
          <a:p>
            <a:r>
              <a:rPr lang="en-US" dirty="0"/>
              <a:t>A patient with a Brain Stem Stroke has collapsed a lung from intractable hiccups and feed-tube aspirates. He was admitted to intensive care to deal with the subsequent pneumonia. A few weeks later he is moved to a regular ward and the PRN order for Baclofen has expired (Baclofen, Gabapentin family of drugs - off label use to control intractable hiccups). The patient has begun to hiccup again and is growing increasingly distressed that nothing is being done. The patient’s wife has repeatedly come to the nurse’s station demanding action. It is Friday night of a long weekend and the doctor on call is not returning the page. The Doctor had made is very clear to the nurses, that he is not to be called. It appears to be a doctor oversight that it was not renewed. The wife persistently demands action and the nurse begins to cry. The head nurse intervenes. </a:t>
            </a:r>
          </a:p>
          <a:p>
            <a:r>
              <a:rPr lang="en-US" dirty="0"/>
              <a:t> </a:t>
            </a:r>
          </a:p>
          <a:p>
            <a:r>
              <a:rPr lang="en-US" dirty="0"/>
              <a:t>The head nurse should:  </a:t>
            </a:r>
          </a:p>
          <a:p>
            <a:r>
              <a:rPr lang="en-US" dirty="0"/>
              <a:t> </a:t>
            </a:r>
          </a:p>
          <a:p>
            <a:pPr marL="800100" lvl="1" indent="-342900">
              <a:buFont typeface="+mj-lt"/>
              <a:buAutoNum type="alphaUcPeriod"/>
            </a:pPr>
            <a:r>
              <a:rPr lang="en-US" dirty="0"/>
              <a:t>Do nothing, but continue to attempt to contact the doctor  </a:t>
            </a:r>
          </a:p>
          <a:p>
            <a:pPr lvl="1"/>
            <a:endParaRPr lang="en-US" dirty="0"/>
          </a:p>
          <a:p>
            <a:pPr marL="800100" lvl="1" indent="-342900">
              <a:buFont typeface="+mj-lt"/>
              <a:buAutoNum type="alphaUcPeriod"/>
            </a:pPr>
            <a:r>
              <a:rPr lang="en-US" dirty="0"/>
              <a:t>Give the patient the pill and note it in the </a:t>
            </a:r>
            <a:r>
              <a:rPr lang="en-US" dirty="0" smtClean="0"/>
              <a:t>chart</a:t>
            </a:r>
            <a:br>
              <a:rPr lang="en-US" dirty="0" smtClean="0"/>
            </a:br>
            <a:endParaRPr lang="en-US" dirty="0"/>
          </a:p>
          <a:p>
            <a:pPr marL="800100" lvl="1" indent="-342900">
              <a:buFont typeface="+mj-lt"/>
              <a:buAutoNum type="alphaUcPeriod"/>
            </a:pPr>
            <a:r>
              <a:rPr lang="en-US" dirty="0"/>
              <a:t>Give the pill, chart it, and continue calling the doctor </a:t>
            </a:r>
            <a:r>
              <a:rPr lang="en-US" dirty="0" smtClean="0"/>
              <a:t/>
            </a:r>
            <a:br>
              <a:rPr lang="en-US" dirty="0" smtClean="0"/>
            </a:br>
            <a:r>
              <a:rPr lang="en-US" dirty="0"/>
              <a:t> </a:t>
            </a:r>
          </a:p>
          <a:p>
            <a:pPr marL="800100" lvl="1" indent="-342900">
              <a:buFont typeface="+mj-lt"/>
              <a:buAutoNum type="alphaUcPeriod"/>
            </a:pPr>
            <a:r>
              <a:rPr lang="en-US" dirty="0"/>
              <a:t>Mark a pill as spoiled and leave it with the patient</a:t>
            </a:r>
          </a:p>
        </p:txBody>
      </p:sp>
    </p:spTree>
    <p:extLst>
      <p:ext uri="{BB962C8B-B14F-4D97-AF65-F5344CB8AC3E}">
        <p14:creationId xmlns:p14="http://schemas.microsoft.com/office/powerpoint/2010/main" val="32786228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2 at 2.2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221" y="933479"/>
            <a:ext cx="3157415" cy="4253956"/>
          </a:xfrm>
          <a:prstGeom prst="rect">
            <a:avLst/>
          </a:prstGeom>
        </p:spPr>
      </p:pic>
      <p:sp>
        <p:nvSpPr>
          <p:cNvPr id="3" name="TextBox 2"/>
          <p:cNvSpPr txBox="1"/>
          <p:nvPr/>
        </p:nvSpPr>
        <p:spPr>
          <a:xfrm>
            <a:off x="2575344" y="5355348"/>
            <a:ext cx="4089618" cy="461665"/>
          </a:xfrm>
          <a:prstGeom prst="rect">
            <a:avLst/>
          </a:prstGeom>
          <a:noFill/>
        </p:spPr>
        <p:txBody>
          <a:bodyPr wrap="square" rtlCol="0">
            <a:spAutoFit/>
          </a:bodyPr>
          <a:lstStyle/>
          <a:p>
            <a:pPr algn="ctr"/>
            <a:r>
              <a:rPr lang="en-US" sz="2400" b="1" dirty="0" smtClean="0"/>
              <a:t>Application Activities</a:t>
            </a:r>
            <a:endParaRPr lang="en-US" sz="2400" b="1" dirty="0"/>
          </a:p>
        </p:txBody>
      </p:sp>
    </p:spTree>
    <p:extLst>
      <p:ext uri="{BB962C8B-B14F-4D97-AF65-F5344CB8AC3E}">
        <p14:creationId xmlns:p14="http://schemas.microsoft.com/office/powerpoint/2010/main" val="1254925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90" y="542195"/>
            <a:ext cx="8048625" cy="1938992"/>
          </a:xfrm>
          <a:prstGeom prst="rect">
            <a:avLst/>
          </a:prstGeom>
        </p:spPr>
        <p:txBody>
          <a:bodyPr wrap="square">
            <a:spAutoFit/>
          </a:bodyPr>
          <a:lstStyle/>
          <a:p>
            <a:pPr algn="ctr"/>
            <a:r>
              <a:rPr lang="en-US" sz="4000" dirty="0" smtClean="0"/>
              <a:t>Decisions give visible form to students thinking and use of knowledge</a:t>
            </a:r>
            <a:endParaRPr lang="en-US" sz="4000" dirty="0"/>
          </a:p>
        </p:txBody>
      </p:sp>
      <p:sp>
        <p:nvSpPr>
          <p:cNvPr id="3" name="TextBox 2"/>
          <p:cNvSpPr txBox="1"/>
          <p:nvPr/>
        </p:nvSpPr>
        <p:spPr>
          <a:xfrm>
            <a:off x="6336816" y="6259434"/>
            <a:ext cx="2215942" cy="307777"/>
          </a:xfrm>
          <a:prstGeom prst="rect">
            <a:avLst/>
          </a:prstGeom>
          <a:noFill/>
        </p:spPr>
        <p:txBody>
          <a:bodyPr wrap="square" rtlCol="0">
            <a:spAutoFit/>
          </a:bodyPr>
          <a:lstStyle/>
          <a:p>
            <a:pPr algn="r"/>
            <a:r>
              <a:rPr lang="en-US" sz="1400" dirty="0" smtClean="0">
                <a:solidFill>
                  <a:schemeClr val="bg1">
                    <a:lumMod val="50000"/>
                  </a:schemeClr>
                </a:solidFill>
              </a:rPr>
              <a:t>Text from Bill Roberson</a:t>
            </a:r>
            <a:endParaRPr lang="en-US" sz="1400" dirty="0">
              <a:solidFill>
                <a:schemeClr val="bg1">
                  <a:lumMod val="50000"/>
                </a:schemeClr>
              </a:solidFill>
            </a:endParaRPr>
          </a:p>
        </p:txBody>
      </p:sp>
      <p:pic>
        <p:nvPicPr>
          <p:cNvPr id="4" name="Picture 3" descr="Screen Shot 2015-10-02 at 11.5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844" y="2637245"/>
            <a:ext cx="6224225" cy="3622189"/>
          </a:xfrm>
          <a:prstGeom prst="rect">
            <a:avLst/>
          </a:prstGeom>
        </p:spPr>
      </p:pic>
    </p:spTree>
    <p:extLst>
      <p:ext uri="{BB962C8B-B14F-4D97-AF65-F5344CB8AC3E}">
        <p14:creationId xmlns:p14="http://schemas.microsoft.com/office/powerpoint/2010/main" val="230189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398" y="956899"/>
            <a:ext cx="7373822" cy="3970318"/>
          </a:xfrm>
          <a:prstGeom prst="rect">
            <a:avLst/>
          </a:prstGeom>
        </p:spPr>
        <p:txBody>
          <a:bodyPr wrap="square">
            <a:spAutoFit/>
          </a:bodyPr>
          <a:lstStyle/>
          <a:p>
            <a:r>
              <a:rPr lang="en-US" sz="3600" b="1" dirty="0" smtClean="0"/>
              <a:t>3 Step Writing Process</a:t>
            </a:r>
            <a:endParaRPr lang="en-US" sz="3600" b="1" dirty="0"/>
          </a:p>
          <a:p>
            <a:r>
              <a:rPr lang="en-US" sz="2400" dirty="0"/>
              <a:t> </a:t>
            </a:r>
            <a:r>
              <a:rPr lang="en-US" sz="2400" b="1" dirty="0"/>
              <a:t> </a:t>
            </a:r>
            <a:endParaRPr lang="en-US" sz="2400" dirty="0"/>
          </a:p>
          <a:p>
            <a:pPr marL="914400" lvl="1" indent="-457200">
              <a:buFont typeface="+mj-lt"/>
              <a:buAutoNum type="arabicPeriod"/>
            </a:pPr>
            <a:r>
              <a:rPr lang="en-US" sz="2400" dirty="0" smtClean="0"/>
              <a:t>Identify Typical Disciplinary Thinking Challenge</a:t>
            </a:r>
            <a:r>
              <a:rPr lang="en-US" sz="2400" dirty="0"/>
              <a:t/>
            </a:r>
            <a:br>
              <a:rPr lang="en-US" sz="2400" dirty="0"/>
            </a:br>
            <a:endParaRPr lang="en-US" sz="2400" dirty="0"/>
          </a:p>
          <a:p>
            <a:pPr marL="914400" lvl="1" indent="-457200">
              <a:buFont typeface="+mj-lt"/>
              <a:buAutoNum type="arabicPeriod"/>
            </a:pPr>
            <a:r>
              <a:rPr lang="en-US" sz="2400" dirty="0" smtClean="0"/>
              <a:t>Identify Key </a:t>
            </a:r>
            <a:r>
              <a:rPr lang="en-US" sz="2400" dirty="0"/>
              <a:t>C</a:t>
            </a:r>
            <a:r>
              <a:rPr lang="en-US" sz="2400" dirty="0" smtClean="0"/>
              <a:t>oncepts and Principles students must be thinking about and using</a:t>
            </a:r>
            <a:r>
              <a:rPr lang="en-US" sz="2400" dirty="0"/>
              <a:t/>
            </a:r>
            <a:br>
              <a:rPr lang="en-US" sz="2400" dirty="0"/>
            </a:br>
            <a:r>
              <a:rPr lang="en-US" sz="2400" dirty="0"/>
              <a:t> </a:t>
            </a:r>
          </a:p>
          <a:p>
            <a:pPr marL="914400" lvl="1" indent="-457200">
              <a:buFont typeface="+mj-lt"/>
              <a:buAutoNum type="arabicPeriod"/>
            </a:pPr>
            <a:r>
              <a:rPr lang="en-US" sz="2400" dirty="0" smtClean="0"/>
              <a:t>Write a Scenario where students are asked to Analyse a situation, make a Judgment and commit to a Decision</a:t>
            </a:r>
            <a:endParaRPr lang="en-US" sz="2400" dirty="0"/>
          </a:p>
        </p:txBody>
      </p:sp>
      <p:sp>
        <p:nvSpPr>
          <p:cNvPr id="3" name="TextBox 2"/>
          <p:cNvSpPr txBox="1"/>
          <p:nvPr/>
        </p:nvSpPr>
        <p:spPr>
          <a:xfrm>
            <a:off x="6336816" y="6259434"/>
            <a:ext cx="2215942" cy="307777"/>
          </a:xfrm>
          <a:prstGeom prst="rect">
            <a:avLst/>
          </a:prstGeom>
          <a:noFill/>
        </p:spPr>
        <p:txBody>
          <a:bodyPr wrap="square" rtlCol="0">
            <a:spAutoFit/>
          </a:bodyPr>
          <a:lstStyle/>
          <a:p>
            <a:pPr algn="r"/>
            <a:r>
              <a:rPr lang="en-US" sz="1400" dirty="0" smtClean="0">
                <a:solidFill>
                  <a:schemeClr val="bg1">
                    <a:lumMod val="50000"/>
                  </a:schemeClr>
                </a:solidFill>
              </a:rPr>
              <a:t>From Bill Roberson</a:t>
            </a:r>
            <a:endParaRPr lang="en-US" sz="1400" dirty="0">
              <a:solidFill>
                <a:schemeClr val="bg1">
                  <a:lumMod val="50000"/>
                </a:schemeClr>
              </a:solidFill>
            </a:endParaRPr>
          </a:p>
        </p:txBody>
      </p:sp>
    </p:spTree>
    <p:extLst>
      <p:ext uri="{BB962C8B-B14F-4D97-AF65-F5344CB8AC3E}">
        <p14:creationId xmlns:p14="http://schemas.microsoft.com/office/powerpoint/2010/main" val="15051195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59058" y="1442882"/>
            <a:ext cx="5072303" cy="2862322"/>
          </a:xfrm>
          <a:prstGeom prst="rect">
            <a:avLst/>
          </a:prstGeom>
          <a:noFill/>
        </p:spPr>
        <p:txBody>
          <a:bodyPr wrap="square" rtlCol="0">
            <a:spAutoFit/>
          </a:bodyPr>
          <a:lstStyle/>
          <a:p>
            <a:pPr algn="ctr"/>
            <a:r>
              <a:rPr lang="en-US" sz="6000" dirty="0" smtClean="0">
                <a:solidFill>
                  <a:srgbClr val="FFFFFF"/>
                </a:solidFill>
              </a:rPr>
              <a:t>Your chance to create Team Tasks</a:t>
            </a:r>
            <a:endParaRPr lang="en-US" sz="6000" dirty="0">
              <a:solidFill>
                <a:srgbClr val="FFFFFF"/>
              </a:solidFill>
            </a:endParaRPr>
          </a:p>
        </p:txBody>
      </p:sp>
    </p:spTree>
    <p:extLst>
      <p:ext uri="{BB962C8B-B14F-4D97-AF65-F5344CB8AC3E}">
        <p14:creationId xmlns:p14="http://schemas.microsoft.com/office/powerpoint/2010/main" val="18676302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377" y="1729957"/>
            <a:ext cx="5954720" cy="2031325"/>
          </a:xfrm>
          <a:prstGeom prst="rect">
            <a:avLst/>
          </a:prstGeom>
        </p:spPr>
        <p:txBody>
          <a:bodyPr wrap="square">
            <a:spAutoFit/>
          </a:bodyPr>
          <a:lstStyle/>
          <a:p>
            <a:pPr algn="ctr"/>
            <a:r>
              <a:rPr lang="en-CA" sz="5400" b="1" i="1" dirty="0" smtClean="0"/>
              <a:t>Select</a:t>
            </a:r>
            <a:r>
              <a:rPr lang="en-CA" sz="5400" i="1" dirty="0" smtClean="0"/>
              <a:t> </a:t>
            </a:r>
            <a:r>
              <a:rPr lang="en-CA" sz="5400" b="1" i="1" dirty="0" smtClean="0"/>
              <a:t>thing</a:t>
            </a:r>
          </a:p>
          <a:p>
            <a:pPr algn="ctr"/>
            <a:r>
              <a:rPr lang="en-CA" sz="3600" i="1" dirty="0" smtClean="0"/>
              <a:t>(as best, worst, most, least from a limited set of options)</a:t>
            </a:r>
            <a:endParaRPr lang="en-US" sz="3600" dirty="0"/>
          </a:p>
        </p:txBody>
      </p:sp>
      <p:sp>
        <p:nvSpPr>
          <p:cNvPr id="4" name="TextBox 3"/>
          <p:cNvSpPr txBox="1"/>
          <p:nvPr/>
        </p:nvSpPr>
        <p:spPr>
          <a:xfrm>
            <a:off x="168463" y="123115"/>
            <a:ext cx="2818523" cy="369332"/>
          </a:xfrm>
          <a:prstGeom prst="rect">
            <a:avLst/>
          </a:prstGeom>
          <a:noFill/>
        </p:spPr>
        <p:txBody>
          <a:bodyPr wrap="square" rtlCol="0">
            <a:spAutoFit/>
          </a:bodyPr>
          <a:lstStyle/>
          <a:p>
            <a:r>
              <a:rPr lang="en-US" dirty="0" smtClean="0">
                <a:solidFill>
                  <a:srgbClr val="7F7F7F"/>
                </a:solidFill>
              </a:rPr>
              <a:t>Writing Prompt Three</a:t>
            </a:r>
            <a:endParaRPr lang="en-US" dirty="0">
              <a:solidFill>
                <a:srgbClr val="7F7F7F"/>
              </a:solidFill>
            </a:endParaRPr>
          </a:p>
        </p:txBody>
      </p:sp>
    </p:spTree>
    <p:extLst>
      <p:ext uri="{BB962C8B-B14F-4D97-AF65-F5344CB8AC3E}">
        <p14:creationId xmlns:p14="http://schemas.microsoft.com/office/powerpoint/2010/main" val="3699449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68006" y="2216246"/>
            <a:ext cx="6349775" cy="1938992"/>
          </a:xfrm>
          <a:prstGeom prst="rect">
            <a:avLst/>
          </a:prstGeom>
          <a:noFill/>
        </p:spPr>
        <p:txBody>
          <a:bodyPr wrap="square" rtlCol="0">
            <a:spAutoFit/>
          </a:bodyPr>
          <a:lstStyle/>
          <a:p>
            <a:pPr algn="ctr"/>
            <a:r>
              <a:rPr lang="en-US" sz="6000" dirty="0" smtClean="0">
                <a:solidFill>
                  <a:srgbClr val="FFFFFF"/>
                </a:solidFill>
              </a:rPr>
              <a:t>A few words about</a:t>
            </a:r>
          </a:p>
          <a:p>
            <a:pPr algn="ctr"/>
            <a:r>
              <a:rPr lang="en-US" sz="6000" dirty="0" smtClean="0">
                <a:solidFill>
                  <a:srgbClr val="FFFFFF"/>
                </a:solidFill>
              </a:rPr>
              <a:t>Facilitation</a:t>
            </a:r>
            <a:endParaRPr lang="en-US" sz="6000" dirty="0">
              <a:solidFill>
                <a:srgbClr val="FFFFFF"/>
              </a:solidFill>
            </a:endParaRPr>
          </a:p>
        </p:txBody>
      </p:sp>
    </p:spTree>
    <p:extLst>
      <p:ext uri="{BB962C8B-B14F-4D97-AF65-F5344CB8AC3E}">
        <p14:creationId xmlns:p14="http://schemas.microsoft.com/office/powerpoint/2010/main" val="36121977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55" y="1673439"/>
            <a:ext cx="6348813" cy="3314771"/>
          </a:xfrm>
          <a:prstGeom prst="rect">
            <a:avLst/>
          </a:prstGeom>
        </p:spPr>
      </p:pic>
      <p:sp>
        <p:nvSpPr>
          <p:cNvPr id="3" name="TextBox 2"/>
          <p:cNvSpPr txBox="1"/>
          <p:nvPr/>
        </p:nvSpPr>
        <p:spPr>
          <a:xfrm>
            <a:off x="2010791" y="5314051"/>
            <a:ext cx="4853114" cy="461665"/>
          </a:xfrm>
          <a:prstGeom prst="rect">
            <a:avLst/>
          </a:prstGeom>
          <a:noFill/>
        </p:spPr>
        <p:txBody>
          <a:bodyPr wrap="square" rtlCol="0">
            <a:spAutoFit/>
          </a:bodyPr>
          <a:lstStyle/>
          <a:p>
            <a:pPr algn="ctr"/>
            <a:r>
              <a:rPr lang="en-US" sz="2400" b="1" dirty="0" smtClean="0"/>
              <a:t>Structure of Application Activities</a:t>
            </a:r>
            <a:endParaRPr lang="en-US" sz="2400" b="1" dirty="0"/>
          </a:p>
        </p:txBody>
      </p:sp>
    </p:spTree>
    <p:extLst>
      <p:ext uri="{BB962C8B-B14F-4D97-AF65-F5344CB8AC3E}">
        <p14:creationId xmlns:p14="http://schemas.microsoft.com/office/powerpoint/2010/main" val="30667646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6.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617" y="1111188"/>
            <a:ext cx="6019633" cy="4032475"/>
          </a:xfrm>
          <a:prstGeom prst="rect">
            <a:avLst/>
          </a:prstGeom>
        </p:spPr>
      </p:pic>
      <p:sp>
        <p:nvSpPr>
          <p:cNvPr id="3" name="TextBox 2"/>
          <p:cNvSpPr txBox="1"/>
          <p:nvPr/>
        </p:nvSpPr>
        <p:spPr>
          <a:xfrm>
            <a:off x="1904960" y="5650124"/>
            <a:ext cx="4853114" cy="461665"/>
          </a:xfrm>
          <a:prstGeom prst="rect">
            <a:avLst/>
          </a:prstGeom>
          <a:noFill/>
        </p:spPr>
        <p:txBody>
          <a:bodyPr wrap="square" rtlCol="0">
            <a:spAutoFit/>
          </a:bodyPr>
          <a:lstStyle/>
          <a:p>
            <a:pPr algn="ctr"/>
            <a:r>
              <a:rPr lang="en-US" sz="2400" b="1" dirty="0" smtClean="0"/>
              <a:t>Structure of Application Activities</a:t>
            </a:r>
            <a:endParaRPr lang="en-US" sz="2400" b="1" dirty="0"/>
          </a:p>
        </p:txBody>
      </p:sp>
    </p:spTree>
    <p:extLst>
      <p:ext uri="{BB962C8B-B14F-4D97-AF65-F5344CB8AC3E}">
        <p14:creationId xmlns:p14="http://schemas.microsoft.com/office/powerpoint/2010/main" val="14316380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04 at 9.46.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99" y="838969"/>
            <a:ext cx="8518422" cy="5156592"/>
          </a:xfrm>
          <a:prstGeom prst="rect">
            <a:avLst/>
          </a:prstGeom>
        </p:spPr>
      </p:pic>
    </p:spTree>
    <p:extLst>
      <p:ext uri="{BB962C8B-B14F-4D97-AF65-F5344CB8AC3E}">
        <p14:creationId xmlns:p14="http://schemas.microsoft.com/office/powerpoint/2010/main" val="27154982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046959" y="2274564"/>
            <a:ext cx="5072303" cy="1015663"/>
          </a:xfrm>
          <a:prstGeom prst="rect">
            <a:avLst/>
          </a:prstGeom>
          <a:noFill/>
        </p:spPr>
        <p:txBody>
          <a:bodyPr wrap="square" rtlCol="0">
            <a:spAutoFit/>
          </a:bodyPr>
          <a:lstStyle/>
          <a:p>
            <a:pPr algn="ctr"/>
            <a:r>
              <a:rPr lang="en-US" sz="6000" dirty="0" smtClean="0">
                <a:solidFill>
                  <a:srgbClr val="FFFFFF"/>
                </a:solidFill>
              </a:rPr>
              <a:t>Last Words</a:t>
            </a:r>
            <a:endParaRPr lang="en-US" sz="6000" dirty="0">
              <a:solidFill>
                <a:srgbClr val="FFFFFF"/>
              </a:solidFill>
            </a:endParaRPr>
          </a:p>
        </p:txBody>
      </p:sp>
    </p:spTree>
    <p:extLst>
      <p:ext uri="{BB962C8B-B14F-4D97-AF65-F5344CB8AC3E}">
        <p14:creationId xmlns:p14="http://schemas.microsoft.com/office/powerpoint/2010/main" val="11080766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997" y="2206565"/>
            <a:ext cx="8229600" cy="1143000"/>
          </a:xfrm>
        </p:spPr>
        <p:txBody>
          <a:bodyPr>
            <a:noAutofit/>
          </a:bodyPr>
          <a:lstStyle/>
          <a:p>
            <a:r>
              <a:rPr lang="en-US" sz="4800" dirty="0" smtClean="0"/>
              <a:t>Are they really just </a:t>
            </a:r>
            <a:br>
              <a:rPr lang="en-US" sz="4800" dirty="0" smtClean="0"/>
            </a:br>
            <a:r>
              <a:rPr lang="en-US" sz="4800" dirty="0" smtClean="0"/>
              <a:t>multiple-choice </a:t>
            </a:r>
            <a:br>
              <a:rPr lang="en-US" sz="4800" dirty="0" smtClean="0"/>
            </a:br>
            <a:r>
              <a:rPr lang="en-US" sz="4800" dirty="0" smtClean="0"/>
              <a:t>questions?</a:t>
            </a:r>
            <a:endParaRPr lang="en-US" sz="4800" dirty="0"/>
          </a:p>
        </p:txBody>
      </p:sp>
      <p:sp>
        <p:nvSpPr>
          <p:cNvPr id="4" name="TextBox 3"/>
          <p:cNvSpPr txBox="1"/>
          <p:nvPr/>
        </p:nvSpPr>
        <p:spPr>
          <a:xfrm>
            <a:off x="693252" y="4498821"/>
            <a:ext cx="8054345" cy="523220"/>
          </a:xfrm>
          <a:prstGeom prst="rect">
            <a:avLst/>
          </a:prstGeom>
          <a:noFill/>
        </p:spPr>
        <p:txBody>
          <a:bodyPr wrap="square" rtlCol="0">
            <a:spAutoFit/>
          </a:bodyPr>
          <a:lstStyle/>
          <a:p>
            <a:pPr algn="ctr"/>
            <a:r>
              <a:rPr lang="en-US" sz="2800" b="1" dirty="0" smtClean="0">
                <a:solidFill>
                  <a:srgbClr val="FF0000"/>
                </a:solidFill>
              </a:rPr>
              <a:t>Complex data, complex decisions, simple report</a:t>
            </a:r>
            <a:endParaRPr lang="en-US" sz="2800" b="1" dirty="0">
              <a:solidFill>
                <a:srgbClr val="FF0000"/>
              </a:solidFill>
            </a:endParaRPr>
          </a:p>
        </p:txBody>
      </p:sp>
    </p:spTree>
    <p:extLst>
      <p:ext uri="{BB962C8B-B14F-4D97-AF65-F5344CB8AC3E}">
        <p14:creationId xmlns:p14="http://schemas.microsoft.com/office/powerpoint/2010/main" val="3067516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2 at 2.2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871" y="1587088"/>
            <a:ext cx="7155896" cy="2984450"/>
          </a:xfrm>
          <a:prstGeom prst="rect">
            <a:avLst/>
          </a:prstGeom>
        </p:spPr>
      </p:pic>
      <p:sp>
        <p:nvSpPr>
          <p:cNvPr id="3" name="TextBox 2"/>
          <p:cNvSpPr txBox="1"/>
          <p:nvPr/>
        </p:nvSpPr>
        <p:spPr>
          <a:xfrm>
            <a:off x="2759168" y="4981452"/>
            <a:ext cx="3711650" cy="461665"/>
          </a:xfrm>
          <a:prstGeom prst="rect">
            <a:avLst/>
          </a:prstGeom>
          <a:noFill/>
        </p:spPr>
        <p:txBody>
          <a:bodyPr wrap="square" rtlCol="0">
            <a:spAutoFit/>
          </a:bodyPr>
          <a:lstStyle/>
          <a:p>
            <a:pPr algn="ctr"/>
            <a:r>
              <a:rPr lang="en-US" sz="2400" b="1" dirty="0" smtClean="0"/>
              <a:t>Jury Analogue</a:t>
            </a:r>
            <a:endParaRPr lang="en-US" sz="2400" b="1" dirty="0"/>
          </a:p>
        </p:txBody>
      </p:sp>
    </p:spTree>
    <p:extLst>
      <p:ext uri="{BB962C8B-B14F-4D97-AF65-F5344CB8AC3E}">
        <p14:creationId xmlns:p14="http://schemas.microsoft.com/office/powerpoint/2010/main" val="42133615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98500" y="1798276"/>
            <a:ext cx="7889875" cy="1938992"/>
          </a:xfrm>
          <a:prstGeom prst="rect">
            <a:avLst/>
          </a:prstGeom>
          <a:noFill/>
        </p:spPr>
        <p:txBody>
          <a:bodyPr wrap="square" rtlCol="0">
            <a:spAutoFit/>
          </a:bodyPr>
          <a:lstStyle/>
          <a:p>
            <a:pPr algn="ctr"/>
            <a:r>
              <a:rPr lang="en-US" sz="6000" dirty="0" smtClean="0">
                <a:solidFill>
                  <a:srgbClr val="FFFFFF"/>
                </a:solidFill>
              </a:rPr>
              <a:t>Concrete </a:t>
            </a:r>
            <a:br>
              <a:rPr lang="en-US" sz="6000" dirty="0" smtClean="0">
                <a:solidFill>
                  <a:srgbClr val="FFFFFF"/>
                </a:solidFill>
              </a:rPr>
            </a:br>
            <a:r>
              <a:rPr lang="en-US" sz="6000" dirty="0" smtClean="0">
                <a:solidFill>
                  <a:srgbClr val="FFFFFF"/>
                </a:solidFill>
              </a:rPr>
              <a:t>Example</a:t>
            </a:r>
            <a:endParaRPr lang="en-US" sz="6000" dirty="0">
              <a:solidFill>
                <a:srgbClr val="FFFFFF"/>
              </a:solidFill>
            </a:endParaRPr>
          </a:p>
        </p:txBody>
      </p:sp>
    </p:spTree>
    <p:extLst>
      <p:ext uri="{BB962C8B-B14F-4D97-AF65-F5344CB8AC3E}">
        <p14:creationId xmlns:p14="http://schemas.microsoft.com/office/powerpoint/2010/main" val="380401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29" y="355844"/>
            <a:ext cx="8031926" cy="5909311"/>
          </a:xfrm>
          <a:prstGeom prst="rect">
            <a:avLst/>
          </a:prstGeom>
        </p:spPr>
        <p:txBody>
          <a:bodyPr wrap="square">
            <a:spAutoFit/>
          </a:bodyPr>
          <a:lstStyle/>
          <a:p>
            <a:r>
              <a:rPr lang="en-US" dirty="0"/>
              <a:t>A patient with a Brain Stem Stroke has collapsed a lung from intractable hiccups and feed-tube aspirates. He was admitted to intensive care to deal with the subsequent pneumonia. A few weeks later he is moved to a regular ward and the PRN order for Baclofen has expired (Baclofen, Gabapentin family of drugs - off label use to control intractable hiccups). The patient has begun to hiccup again and is growing increasingly distressed that nothing is being done. The patient’s wife has repeatedly come to the nurse’s station demanding action. It is Friday night of a long weekend and the doctor on call is not returning the page. The Doctor had made is very clear to the nurses, that he is not to be called. It appears to be a doctor oversight that it was not renewed. The wife persistently demands action and the nurse begins to cry. The head nurse intervenes. </a:t>
            </a:r>
          </a:p>
          <a:p>
            <a:r>
              <a:rPr lang="en-US" dirty="0"/>
              <a:t> </a:t>
            </a:r>
          </a:p>
          <a:p>
            <a:r>
              <a:rPr lang="en-US" dirty="0"/>
              <a:t>The head nurse should:  </a:t>
            </a:r>
          </a:p>
          <a:p>
            <a:r>
              <a:rPr lang="en-US" dirty="0"/>
              <a:t> </a:t>
            </a:r>
          </a:p>
          <a:p>
            <a:pPr marL="800100" lvl="1" indent="-342900">
              <a:buFont typeface="+mj-lt"/>
              <a:buAutoNum type="alphaUcPeriod"/>
            </a:pPr>
            <a:r>
              <a:rPr lang="en-US" dirty="0"/>
              <a:t>Do nothing, but continue to attempt to contact the doctor  </a:t>
            </a:r>
          </a:p>
          <a:p>
            <a:pPr lvl="1"/>
            <a:endParaRPr lang="en-US" dirty="0"/>
          </a:p>
          <a:p>
            <a:pPr marL="800100" lvl="1" indent="-342900">
              <a:buFont typeface="+mj-lt"/>
              <a:buAutoNum type="alphaUcPeriod"/>
            </a:pPr>
            <a:r>
              <a:rPr lang="en-US" dirty="0"/>
              <a:t>Give the patient the pill and note it in the </a:t>
            </a:r>
            <a:r>
              <a:rPr lang="en-US" dirty="0" smtClean="0"/>
              <a:t>chart</a:t>
            </a:r>
            <a:br>
              <a:rPr lang="en-US" dirty="0" smtClean="0"/>
            </a:br>
            <a:endParaRPr lang="en-US" dirty="0"/>
          </a:p>
          <a:p>
            <a:pPr marL="800100" lvl="1" indent="-342900">
              <a:buFont typeface="+mj-lt"/>
              <a:buAutoNum type="alphaUcPeriod"/>
            </a:pPr>
            <a:r>
              <a:rPr lang="en-US" dirty="0"/>
              <a:t>Give the pill, chart it, and continue calling the doctor </a:t>
            </a:r>
            <a:r>
              <a:rPr lang="en-US" dirty="0" smtClean="0"/>
              <a:t/>
            </a:r>
            <a:br>
              <a:rPr lang="en-US" dirty="0" smtClean="0"/>
            </a:br>
            <a:r>
              <a:rPr lang="en-US" dirty="0"/>
              <a:t> </a:t>
            </a:r>
          </a:p>
          <a:p>
            <a:pPr marL="800100" lvl="1" indent="-342900">
              <a:buFont typeface="+mj-lt"/>
              <a:buAutoNum type="alphaUcPeriod"/>
            </a:pPr>
            <a:r>
              <a:rPr lang="en-US" dirty="0"/>
              <a:t>Mark a pill as spoiled and leave it with the patient</a:t>
            </a:r>
          </a:p>
        </p:txBody>
      </p:sp>
    </p:spTree>
    <p:extLst>
      <p:ext uri="{BB962C8B-B14F-4D97-AF65-F5344CB8AC3E}">
        <p14:creationId xmlns:p14="http://schemas.microsoft.com/office/powerpoint/2010/main" val="28435918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7.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04" y="665201"/>
            <a:ext cx="4094372" cy="4544911"/>
          </a:xfrm>
          <a:prstGeom prst="rect">
            <a:avLst/>
          </a:prstGeom>
        </p:spPr>
      </p:pic>
      <p:sp>
        <p:nvSpPr>
          <p:cNvPr id="3" name="TextBox 2"/>
          <p:cNvSpPr txBox="1"/>
          <p:nvPr/>
        </p:nvSpPr>
        <p:spPr>
          <a:xfrm>
            <a:off x="2683575" y="5457675"/>
            <a:ext cx="4089617" cy="461665"/>
          </a:xfrm>
          <a:prstGeom prst="rect">
            <a:avLst/>
          </a:prstGeom>
          <a:noFill/>
        </p:spPr>
        <p:txBody>
          <a:bodyPr wrap="square" rtlCol="0">
            <a:spAutoFit/>
          </a:bodyPr>
          <a:lstStyle/>
          <a:p>
            <a:pPr algn="ctr"/>
            <a:r>
              <a:rPr lang="en-US" sz="2400" b="1" dirty="0" smtClean="0"/>
              <a:t>Voting Cards</a:t>
            </a:r>
            <a:endParaRPr lang="en-US" sz="2400" b="1" dirty="0"/>
          </a:p>
        </p:txBody>
      </p:sp>
    </p:spTree>
    <p:extLst>
      <p:ext uri="{BB962C8B-B14F-4D97-AF65-F5344CB8AC3E}">
        <p14:creationId xmlns:p14="http://schemas.microsoft.com/office/powerpoint/2010/main" val="4050934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98500" y="1798276"/>
            <a:ext cx="7889875" cy="1938992"/>
          </a:xfrm>
          <a:prstGeom prst="rect">
            <a:avLst/>
          </a:prstGeom>
          <a:noFill/>
        </p:spPr>
        <p:txBody>
          <a:bodyPr wrap="square" rtlCol="0">
            <a:spAutoFit/>
          </a:bodyPr>
          <a:lstStyle/>
          <a:p>
            <a:pPr algn="ctr"/>
            <a:r>
              <a:rPr lang="en-US" sz="6000" dirty="0" smtClean="0">
                <a:solidFill>
                  <a:srgbClr val="FFFFFF"/>
                </a:solidFill>
              </a:rPr>
              <a:t>More Examples of</a:t>
            </a:r>
          </a:p>
          <a:p>
            <a:pPr algn="ctr"/>
            <a:r>
              <a:rPr lang="en-US" sz="6000" dirty="0" smtClean="0">
                <a:solidFill>
                  <a:srgbClr val="FFFFFF"/>
                </a:solidFill>
              </a:rPr>
              <a:t>Team Task</a:t>
            </a:r>
            <a:endParaRPr lang="en-US" sz="6000" dirty="0">
              <a:solidFill>
                <a:srgbClr val="FFFFFF"/>
              </a:solidFill>
            </a:endParaRPr>
          </a:p>
        </p:txBody>
      </p:sp>
    </p:spTree>
    <p:extLst>
      <p:ext uri="{BB962C8B-B14F-4D97-AF65-F5344CB8AC3E}">
        <p14:creationId xmlns:p14="http://schemas.microsoft.com/office/powerpoint/2010/main" val="19129726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1773346"/>
            <a:ext cx="8048625" cy="3046988"/>
          </a:xfrm>
          <a:prstGeom prst="rect">
            <a:avLst/>
          </a:prstGeom>
        </p:spPr>
        <p:txBody>
          <a:bodyPr wrap="square">
            <a:spAutoFit/>
          </a:bodyPr>
          <a:lstStyle/>
          <a:p>
            <a:r>
              <a:rPr lang="en-US" sz="2400" dirty="0" smtClean="0"/>
              <a:t>A patient come into emergency with the following symptoms... (ADD appropriately COMPLEX SCENARIO HERE)</a:t>
            </a:r>
            <a:endParaRPr lang="en-US" sz="2400" dirty="0"/>
          </a:p>
          <a:p>
            <a:r>
              <a:rPr lang="en-US" sz="2400" dirty="0"/>
              <a:t> </a:t>
            </a:r>
            <a:r>
              <a:rPr lang="en-US" sz="2400" b="1" dirty="0"/>
              <a:t> </a:t>
            </a:r>
            <a:endParaRPr lang="en-US" sz="2400" dirty="0"/>
          </a:p>
          <a:p>
            <a:pPr marL="800100" lvl="1" indent="-342900">
              <a:buAutoNum type="alphaUcPeriod"/>
            </a:pPr>
            <a:r>
              <a:rPr lang="en-US" sz="2400" dirty="0" smtClean="0"/>
              <a:t>What is the first thing you would do? And why?</a:t>
            </a:r>
          </a:p>
          <a:p>
            <a:pPr lvl="1"/>
            <a:endParaRPr lang="en-US" sz="2400" dirty="0"/>
          </a:p>
          <a:p>
            <a:pPr lvl="1"/>
            <a:r>
              <a:rPr lang="en-US" sz="2400" dirty="0"/>
              <a:t>B. </a:t>
            </a:r>
            <a:r>
              <a:rPr lang="en-US" sz="2400" dirty="0" smtClean="0"/>
              <a:t>What is the first test you would order? And why?</a:t>
            </a:r>
            <a:endParaRPr lang="en-US" sz="2400" dirty="0"/>
          </a:p>
          <a:p>
            <a:pPr lvl="1"/>
            <a:r>
              <a:rPr lang="en-US" sz="2400" dirty="0"/>
              <a:t> </a:t>
            </a:r>
          </a:p>
          <a:p>
            <a:pPr lvl="1"/>
            <a:r>
              <a:rPr lang="en-US" sz="2400" dirty="0"/>
              <a:t>C. </a:t>
            </a:r>
            <a:r>
              <a:rPr lang="en-US" sz="2400" dirty="0" smtClean="0"/>
              <a:t>What would be the worst thing to do? And why?</a:t>
            </a:r>
            <a:endParaRPr lang="en-US" sz="2400" dirty="0"/>
          </a:p>
        </p:txBody>
      </p:sp>
    </p:spTree>
    <p:extLst>
      <p:ext uri="{BB962C8B-B14F-4D97-AF65-F5344CB8AC3E}">
        <p14:creationId xmlns:p14="http://schemas.microsoft.com/office/powerpoint/2010/main" val="29992189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TotalTime>
  <Words>668</Words>
  <Application>Microsoft Macintosh PowerPoint</Application>
  <PresentationFormat>On-screen Show (4:3)</PresentationFormat>
  <Paragraphs>70</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Chart</vt:lpstr>
      <vt:lpstr>PowerPoint Presentation</vt:lpstr>
      <vt:lpstr>PowerPoint Presentation</vt:lpstr>
      <vt:lpstr>Are they really just  multiple-choice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Sibley</dc:creator>
  <cp:lastModifiedBy>James Sibley</cp:lastModifiedBy>
  <cp:revision>27</cp:revision>
  <cp:lastPrinted>2015-10-02T20:30:42Z</cp:lastPrinted>
  <dcterms:created xsi:type="dcterms:W3CDTF">2013-12-22T13:31:27Z</dcterms:created>
  <dcterms:modified xsi:type="dcterms:W3CDTF">2015-11-10T16:47:01Z</dcterms:modified>
</cp:coreProperties>
</file>