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9"/>
  </p:notesMasterIdLst>
  <p:handoutMasterIdLst>
    <p:handoutMasterId r:id="rId50"/>
  </p:handoutMasterIdLst>
  <p:sldIdLst>
    <p:sldId id="256" r:id="rId2"/>
    <p:sldId id="257" r:id="rId3"/>
    <p:sldId id="305" r:id="rId4"/>
    <p:sldId id="259" r:id="rId5"/>
    <p:sldId id="306" r:id="rId6"/>
    <p:sldId id="266" r:id="rId7"/>
    <p:sldId id="313" r:id="rId8"/>
    <p:sldId id="260" r:id="rId9"/>
    <p:sldId id="265" r:id="rId10"/>
    <p:sldId id="289" r:id="rId11"/>
    <p:sldId id="261" r:id="rId12"/>
    <p:sldId id="298" r:id="rId13"/>
    <p:sldId id="267" r:id="rId14"/>
    <p:sldId id="290" r:id="rId15"/>
    <p:sldId id="307" r:id="rId16"/>
    <p:sldId id="308" r:id="rId17"/>
    <p:sldId id="293" r:id="rId18"/>
    <p:sldId id="287" r:id="rId19"/>
    <p:sldId id="271" r:id="rId20"/>
    <p:sldId id="272" r:id="rId21"/>
    <p:sldId id="294" r:id="rId22"/>
    <p:sldId id="268" r:id="rId23"/>
    <p:sldId id="295" r:id="rId24"/>
    <p:sldId id="310" r:id="rId25"/>
    <p:sldId id="296" r:id="rId26"/>
    <p:sldId id="312" r:id="rId27"/>
    <p:sldId id="311" r:id="rId28"/>
    <p:sldId id="288" r:id="rId29"/>
    <p:sldId id="297" r:id="rId30"/>
    <p:sldId id="309" r:id="rId31"/>
    <p:sldId id="299" r:id="rId32"/>
    <p:sldId id="262" r:id="rId33"/>
    <p:sldId id="300" r:id="rId34"/>
    <p:sldId id="315" r:id="rId35"/>
    <p:sldId id="303" r:id="rId36"/>
    <p:sldId id="301" r:id="rId37"/>
    <p:sldId id="302" r:id="rId38"/>
    <p:sldId id="269" r:id="rId39"/>
    <p:sldId id="274" r:id="rId40"/>
    <p:sldId id="276" r:id="rId41"/>
    <p:sldId id="278" r:id="rId42"/>
    <p:sldId id="280" r:id="rId43"/>
    <p:sldId id="282" r:id="rId44"/>
    <p:sldId id="284" r:id="rId45"/>
    <p:sldId id="286" r:id="rId46"/>
    <p:sldId id="304" r:id="rId47"/>
    <p:sldId id="264" r:id="rId4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375" autoAdjust="0"/>
  </p:normalViewPr>
  <p:slideViewPr>
    <p:cSldViewPr snapToGrid="0" snapToObjects="1">
      <p:cViewPr varScale="1">
        <p:scale>
          <a:sx n="157" d="100"/>
          <a:sy n="157" d="100"/>
        </p:scale>
        <p:origin x="-208" y="-104"/>
      </p:cViewPr>
      <p:guideLst>
        <p:guide orient="horz" pos="2160"/>
        <p:guide pos="2880"/>
      </p:guideLst>
    </p:cSldViewPr>
  </p:slideViewPr>
  <p:notesTextViewPr>
    <p:cViewPr>
      <p:scale>
        <a:sx n="100" d="100"/>
        <a:sy n="100" d="100"/>
      </p:scale>
      <p:origin x="0" y="0"/>
    </p:cViewPr>
  </p:notesTextViewPr>
  <p:sorterViewPr>
    <p:cViewPr>
      <p:scale>
        <a:sx n="102" d="100"/>
        <a:sy n="102" d="100"/>
      </p:scale>
      <p:origin x="0" y="216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handoutMaster" Target="handoutMasters/handoutMaster1.xml"/><Relationship Id="rId51" Type="http://schemas.openxmlformats.org/officeDocument/2006/relationships/printerSettings" Target="printerSettings/printerSettings1.bin"/><Relationship Id="rId52" Type="http://schemas.openxmlformats.org/officeDocument/2006/relationships/presProps" Target="presProps.xml"/><Relationship Id="rId53" Type="http://schemas.openxmlformats.org/officeDocument/2006/relationships/viewProps" Target="viewProps.xml"/><Relationship Id="rId54" Type="http://schemas.openxmlformats.org/officeDocument/2006/relationships/theme" Target="theme/theme1.xml"/><Relationship Id="rId55"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09F45F-652C-E54F-88C3-37BEA4C4077A}" type="doc">
      <dgm:prSet loTypeId="urn:microsoft.com/office/officeart/2005/8/layout/gear1" loCatId="" qsTypeId="urn:microsoft.com/office/officeart/2005/8/quickstyle/simple4" qsCatId="simple" csTypeId="urn:microsoft.com/office/officeart/2005/8/colors/accent1_2" csCatId="accent1" phldr="1"/>
      <dgm:spPr/>
      <dgm:t>
        <a:bodyPr/>
        <a:lstStyle/>
        <a:p>
          <a:endParaRPr lang="en-US"/>
        </a:p>
      </dgm:t>
    </dgm:pt>
    <dgm:pt modelId="{767BE9D8-3A8A-A845-8EC6-11011E2E5B97}">
      <dgm:prSet/>
      <dgm:spPr/>
      <dgm:t>
        <a:bodyPr/>
        <a:lstStyle/>
        <a:p>
          <a:pPr rtl="0"/>
          <a:r>
            <a:rPr lang="en-US" dirty="0" smtClean="0"/>
            <a:t>Aims</a:t>
          </a:r>
          <a:br>
            <a:rPr lang="en-US" dirty="0" smtClean="0"/>
          </a:br>
          <a:r>
            <a:rPr lang="en-US" dirty="0" smtClean="0"/>
            <a:t>Learning Outcomes</a:t>
          </a:r>
          <a:br>
            <a:rPr lang="en-US" dirty="0" smtClean="0"/>
          </a:br>
          <a:r>
            <a:rPr lang="en-US" dirty="0" smtClean="0"/>
            <a:t>Competencies</a:t>
          </a:r>
          <a:endParaRPr lang="en-US" dirty="0"/>
        </a:p>
      </dgm:t>
    </dgm:pt>
    <dgm:pt modelId="{85D89763-9348-1A41-93FC-A502A9D94E89}" type="parTrans" cxnId="{1248F6EC-0696-5149-9A0D-ECAE4EFED7C9}">
      <dgm:prSet/>
      <dgm:spPr/>
      <dgm:t>
        <a:bodyPr/>
        <a:lstStyle/>
        <a:p>
          <a:endParaRPr lang="en-US"/>
        </a:p>
      </dgm:t>
    </dgm:pt>
    <dgm:pt modelId="{B028A6F9-9D1C-214F-8C33-70CC65B5010C}" type="sibTrans" cxnId="{1248F6EC-0696-5149-9A0D-ECAE4EFED7C9}">
      <dgm:prSet/>
      <dgm:spPr/>
      <dgm:t>
        <a:bodyPr/>
        <a:lstStyle/>
        <a:p>
          <a:endParaRPr lang="en-US"/>
        </a:p>
      </dgm:t>
    </dgm:pt>
    <dgm:pt modelId="{4616CA5D-53F2-5542-BDDB-1A4A1D37643B}">
      <dgm:prSet/>
      <dgm:spPr/>
      <dgm:t>
        <a:bodyPr/>
        <a:lstStyle/>
        <a:p>
          <a:r>
            <a:rPr lang="en-US" dirty="0" smtClean="0"/>
            <a:t>Assessment Strategies</a:t>
          </a:r>
          <a:endParaRPr lang="en-US" dirty="0"/>
        </a:p>
      </dgm:t>
    </dgm:pt>
    <dgm:pt modelId="{441A02D1-0B2C-1E45-9C1D-08A083C4BB27}" type="parTrans" cxnId="{477BEC23-6D32-7F46-AB00-D90F18A77787}">
      <dgm:prSet/>
      <dgm:spPr/>
      <dgm:t>
        <a:bodyPr/>
        <a:lstStyle/>
        <a:p>
          <a:endParaRPr lang="en-US"/>
        </a:p>
      </dgm:t>
    </dgm:pt>
    <dgm:pt modelId="{22A31F6A-4E02-0741-993C-8A24004040F5}" type="sibTrans" cxnId="{477BEC23-6D32-7F46-AB00-D90F18A77787}">
      <dgm:prSet/>
      <dgm:spPr/>
      <dgm:t>
        <a:bodyPr/>
        <a:lstStyle/>
        <a:p>
          <a:endParaRPr lang="en-US"/>
        </a:p>
      </dgm:t>
    </dgm:pt>
    <dgm:pt modelId="{E5DC79B0-AD6B-6544-B52C-6B8C5BC5B2D4}">
      <dgm:prSet/>
      <dgm:spPr/>
      <dgm:t>
        <a:bodyPr/>
        <a:lstStyle/>
        <a:p>
          <a:r>
            <a:rPr lang="en-US" dirty="0" smtClean="0"/>
            <a:t>Teaching and Learning Activities</a:t>
          </a:r>
          <a:endParaRPr lang="en-US" dirty="0"/>
        </a:p>
      </dgm:t>
    </dgm:pt>
    <dgm:pt modelId="{F991F32A-B375-8B41-AB12-5CE7DCB93D5A}" type="parTrans" cxnId="{C95F30C0-F5B8-7F45-B9A0-DA3D7010E3F6}">
      <dgm:prSet/>
      <dgm:spPr/>
      <dgm:t>
        <a:bodyPr/>
        <a:lstStyle/>
        <a:p>
          <a:endParaRPr lang="en-US"/>
        </a:p>
      </dgm:t>
    </dgm:pt>
    <dgm:pt modelId="{E7457DB8-526B-1E42-A24A-EDD4A7CA93CA}" type="sibTrans" cxnId="{C95F30C0-F5B8-7F45-B9A0-DA3D7010E3F6}">
      <dgm:prSet/>
      <dgm:spPr/>
      <dgm:t>
        <a:bodyPr/>
        <a:lstStyle/>
        <a:p>
          <a:endParaRPr lang="en-US"/>
        </a:p>
      </dgm:t>
    </dgm:pt>
    <dgm:pt modelId="{D1428A57-950A-C148-BADA-09A998EAECF5}" type="pres">
      <dgm:prSet presAssocID="{F609F45F-652C-E54F-88C3-37BEA4C4077A}" presName="composite" presStyleCnt="0">
        <dgm:presLayoutVars>
          <dgm:chMax val="3"/>
          <dgm:animLvl val="lvl"/>
          <dgm:resizeHandles val="exact"/>
        </dgm:presLayoutVars>
      </dgm:prSet>
      <dgm:spPr/>
      <dgm:t>
        <a:bodyPr/>
        <a:lstStyle/>
        <a:p>
          <a:endParaRPr lang="en-US"/>
        </a:p>
      </dgm:t>
    </dgm:pt>
    <dgm:pt modelId="{97B5CC2A-03E5-2545-9EE7-59C0C1198A29}" type="pres">
      <dgm:prSet presAssocID="{767BE9D8-3A8A-A845-8EC6-11011E2E5B97}" presName="gear1" presStyleLbl="node1" presStyleIdx="0" presStyleCnt="3">
        <dgm:presLayoutVars>
          <dgm:chMax val="1"/>
          <dgm:bulletEnabled val="1"/>
        </dgm:presLayoutVars>
      </dgm:prSet>
      <dgm:spPr/>
      <dgm:t>
        <a:bodyPr/>
        <a:lstStyle/>
        <a:p>
          <a:endParaRPr lang="en-US"/>
        </a:p>
      </dgm:t>
    </dgm:pt>
    <dgm:pt modelId="{6DAB43EC-D5F6-6F45-B8BC-A259AAA29E14}" type="pres">
      <dgm:prSet presAssocID="{767BE9D8-3A8A-A845-8EC6-11011E2E5B97}" presName="gear1srcNode" presStyleLbl="node1" presStyleIdx="0" presStyleCnt="3"/>
      <dgm:spPr/>
      <dgm:t>
        <a:bodyPr/>
        <a:lstStyle/>
        <a:p>
          <a:endParaRPr lang="en-US"/>
        </a:p>
      </dgm:t>
    </dgm:pt>
    <dgm:pt modelId="{2443945F-D9A8-A14D-90AE-50DD46F1DDA4}" type="pres">
      <dgm:prSet presAssocID="{767BE9D8-3A8A-A845-8EC6-11011E2E5B97}" presName="gear1dstNode" presStyleLbl="node1" presStyleIdx="0" presStyleCnt="3"/>
      <dgm:spPr/>
      <dgm:t>
        <a:bodyPr/>
        <a:lstStyle/>
        <a:p>
          <a:endParaRPr lang="en-US"/>
        </a:p>
      </dgm:t>
    </dgm:pt>
    <dgm:pt modelId="{3C99BC25-16BE-DC41-BB1D-D98E5358B72B}" type="pres">
      <dgm:prSet presAssocID="{4616CA5D-53F2-5542-BDDB-1A4A1D37643B}" presName="gear2" presStyleLbl="node1" presStyleIdx="1" presStyleCnt="3">
        <dgm:presLayoutVars>
          <dgm:chMax val="1"/>
          <dgm:bulletEnabled val="1"/>
        </dgm:presLayoutVars>
      </dgm:prSet>
      <dgm:spPr/>
      <dgm:t>
        <a:bodyPr/>
        <a:lstStyle/>
        <a:p>
          <a:endParaRPr lang="en-US"/>
        </a:p>
      </dgm:t>
    </dgm:pt>
    <dgm:pt modelId="{F22DFA08-8B58-974C-B055-9171264B72FF}" type="pres">
      <dgm:prSet presAssocID="{4616CA5D-53F2-5542-BDDB-1A4A1D37643B}" presName="gear2srcNode" presStyleLbl="node1" presStyleIdx="1" presStyleCnt="3"/>
      <dgm:spPr/>
      <dgm:t>
        <a:bodyPr/>
        <a:lstStyle/>
        <a:p>
          <a:endParaRPr lang="en-US"/>
        </a:p>
      </dgm:t>
    </dgm:pt>
    <dgm:pt modelId="{2B1C0189-B6E1-5549-840B-B5570365F799}" type="pres">
      <dgm:prSet presAssocID="{4616CA5D-53F2-5542-BDDB-1A4A1D37643B}" presName="gear2dstNode" presStyleLbl="node1" presStyleIdx="1" presStyleCnt="3"/>
      <dgm:spPr/>
      <dgm:t>
        <a:bodyPr/>
        <a:lstStyle/>
        <a:p>
          <a:endParaRPr lang="en-US"/>
        </a:p>
      </dgm:t>
    </dgm:pt>
    <dgm:pt modelId="{09FEE6D9-5CDF-0D4B-8A49-12AD8210169B}" type="pres">
      <dgm:prSet presAssocID="{E5DC79B0-AD6B-6544-B52C-6B8C5BC5B2D4}" presName="gear3" presStyleLbl="node1" presStyleIdx="2" presStyleCnt="3"/>
      <dgm:spPr/>
      <dgm:t>
        <a:bodyPr/>
        <a:lstStyle/>
        <a:p>
          <a:endParaRPr lang="en-US"/>
        </a:p>
      </dgm:t>
    </dgm:pt>
    <dgm:pt modelId="{73E6AA17-1E2B-3547-8977-19AD87A55F3B}" type="pres">
      <dgm:prSet presAssocID="{E5DC79B0-AD6B-6544-B52C-6B8C5BC5B2D4}" presName="gear3tx" presStyleLbl="node1" presStyleIdx="2" presStyleCnt="3">
        <dgm:presLayoutVars>
          <dgm:chMax val="1"/>
          <dgm:bulletEnabled val="1"/>
        </dgm:presLayoutVars>
      </dgm:prSet>
      <dgm:spPr/>
      <dgm:t>
        <a:bodyPr/>
        <a:lstStyle/>
        <a:p>
          <a:endParaRPr lang="en-US"/>
        </a:p>
      </dgm:t>
    </dgm:pt>
    <dgm:pt modelId="{24BF1A30-77B6-6942-A578-D220CC9B7936}" type="pres">
      <dgm:prSet presAssocID="{E5DC79B0-AD6B-6544-B52C-6B8C5BC5B2D4}" presName="gear3srcNode" presStyleLbl="node1" presStyleIdx="2" presStyleCnt="3"/>
      <dgm:spPr/>
      <dgm:t>
        <a:bodyPr/>
        <a:lstStyle/>
        <a:p>
          <a:endParaRPr lang="en-US"/>
        </a:p>
      </dgm:t>
    </dgm:pt>
    <dgm:pt modelId="{39A0A89A-96B1-4D46-AFA2-EF0DA25476E5}" type="pres">
      <dgm:prSet presAssocID="{E5DC79B0-AD6B-6544-B52C-6B8C5BC5B2D4}" presName="gear3dstNode" presStyleLbl="node1" presStyleIdx="2" presStyleCnt="3"/>
      <dgm:spPr/>
      <dgm:t>
        <a:bodyPr/>
        <a:lstStyle/>
        <a:p>
          <a:endParaRPr lang="en-US"/>
        </a:p>
      </dgm:t>
    </dgm:pt>
    <dgm:pt modelId="{BD4C1F4F-686F-464A-9EFD-2893E32F235E}" type="pres">
      <dgm:prSet presAssocID="{B028A6F9-9D1C-214F-8C33-70CC65B5010C}" presName="connector1" presStyleLbl="sibTrans2D1" presStyleIdx="0" presStyleCnt="3"/>
      <dgm:spPr/>
      <dgm:t>
        <a:bodyPr/>
        <a:lstStyle/>
        <a:p>
          <a:endParaRPr lang="en-US"/>
        </a:p>
      </dgm:t>
    </dgm:pt>
    <dgm:pt modelId="{A124656B-2E54-5D44-A468-20C8DAFBA5B4}" type="pres">
      <dgm:prSet presAssocID="{22A31F6A-4E02-0741-993C-8A24004040F5}" presName="connector2" presStyleLbl="sibTrans2D1" presStyleIdx="1" presStyleCnt="3"/>
      <dgm:spPr/>
      <dgm:t>
        <a:bodyPr/>
        <a:lstStyle/>
        <a:p>
          <a:endParaRPr lang="en-US"/>
        </a:p>
      </dgm:t>
    </dgm:pt>
    <dgm:pt modelId="{BEA83198-7296-2248-A41F-9372F50E48E4}" type="pres">
      <dgm:prSet presAssocID="{E7457DB8-526B-1E42-A24A-EDD4A7CA93CA}" presName="connector3" presStyleLbl="sibTrans2D1" presStyleIdx="2" presStyleCnt="3"/>
      <dgm:spPr/>
      <dgm:t>
        <a:bodyPr/>
        <a:lstStyle/>
        <a:p>
          <a:endParaRPr lang="en-US"/>
        </a:p>
      </dgm:t>
    </dgm:pt>
  </dgm:ptLst>
  <dgm:cxnLst>
    <dgm:cxn modelId="{69F76D1B-FA16-3947-8F73-BC4AE7FC4477}" type="presOf" srcId="{E7457DB8-526B-1E42-A24A-EDD4A7CA93CA}" destId="{BEA83198-7296-2248-A41F-9372F50E48E4}" srcOrd="0" destOrd="0" presId="urn:microsoft.com/office/officeart/2005/8/layout/gear1"/>
    <dgm:cxn modelId="{477BEC23-6D32-7F46-AB00-D90F18A77787}" srcId="{F609F45F-652C-E54F-88C3-37BEA4C4077A}" destId="{4616CA5D-53F2-5542-BDDB-1A4A1D37643B}" srcOrd="1" destOrd="0" parTransId="{441A02D1-0B2C-1E45-9C1D-08A083C4BB27}" sibTransId="{22A31F6A-4E02-0741-993C-8A24004040F5}"/>
    <dgm:cxn modelId="{1A0A152A-9EC1-A243-8408-C0DAD2E898FA}" type="presOf" srcId="{4616CA5D-53F2-5542-BDDB-1A4A1D37643B}" destId="{2B1C0189-B6E1-5549-840B-B5570365F799}" srcOrd="2" destOrd="0" presId="urn:microsoft.com/office/officeart/2005/8/layout/gear1"/>
    <dgm:cxn modelId="{3EAA0DEA-0A40-F446-815A-47D3C9C63629}" type="presOf" srcId="{767BE9D8-3A8A-A845-8EC6-11011E2E5B97}" destId="{6DAB43EC-D5F6-6F45-B8BC-A259AAA29E14}" srcOrd="1" destOrd="0" presId="urn:microsoft.com/office/officeart/2005/8/layout/gear1"/>
    <dgm:cxn modelId="{7846519F-4F95-5145-963C-D0952BD9AD18}" type="presOf" srcId="{4616CA5D-53F2-5542-BDDB-1A4A1D37643B}" destId="{F22DFA08-8B58-974C-B055-9171264B72FF}" srcOrd="1" destOrd="0" presId="urn:microsoft.com/office/officeart/2005/8/layout/gear1"/>
    <dgm:cxn modelId="{45B6FE29-F01F-F04B-8EC5-82EBC3D33965}" type="presOf" srcId="{767BE9D8-3A8A-A845-8EC6-11011E2E5B97}" destId="{97B5CC2A-03E5-2545-9EE7-59C0C1198A29}" srcOrd="0" destOrd="0" presId="urn:microsoft.com/office/officeart/2005/8/layout/gear1"/>
    <dgm:cxn modelId="{0847F8C9-47F4-184C-BE5C-FEEB369D9B94}" type="presOf" srcId="{E5DC79B0-AD6B-6544-B52C-6B8C5BC5B2D4}" destId="{39A0A89A-96B1-4D46-AFA2-EF0DA25476E5}" srcOrd="3" destOrd="0" presId="urn:microsoft.com/office/officeart/2005/8/layout/gear1"/>
    <dgm:cxn modelId="{C3D92D96-25DF-5B43-9191-61F44B14D7A0}" type="presOf" srcId="{4616CA5D-53F2-5542-BDDB-1A4A1D37643B}" destId="{3C99BC25-16BE-DC41-BB1D-D98E5358B72B}" srcOrd="0" destOrd="0" presId="urn:microsoft.com/office/officeart/2005/8/layout/gear1"/>
    <dgm:cxn modelId="{1248F6EC-0696-5149-9A0D-ECAE4EFED7C9}" srcId="{F609F45F-652C-E54F-88C3-37BEA4C4077A}" destId="{767BE9D8-3A8A-A845-8EC6-11011E2E5B97}" srcOrd="0" destOrd="0" parTransId="{85D89763-9348-1A41-93FC-A502A9D94E89}" sibTransId="{B028A6F9-9D1C-214F-8C33-70CC65B5010C}"/>
    <dgm:cxn modelId="{6CFA5182-78B1-8A4E-9D3F-D69DD578843D}" type="presOf" srcId="{22A31F6A-4E02-0741-993C-8A24004040F5}" destId="{A124656B-2E54-5D44-A468-20C8DAFBA5B4}" srcOrd="0" destOrd="0" presId="urn:microsoft.com/office/officeart/2005/8/layout/gear1"/>
    <dgm:cxn modelId="{85F04F44-FE56-3545-83C9-67379B01FE0E}" type="presOf" srcId="{767BE9D8-3A8A-A845-8EC6-11011E2E5B97}" destId="{2443945F-D9A8-A14D-90AE-50DD46F1DDA4}" srcOrd="2" destOrd="0" presId="urn:microsoft.com/office/officeart/2005/8/layout/gear1"/>
    <dgm:cxn modelId="{03347E86-767B-6944-B698-6244B391E259}" type="presOf" srcId="{B028A6F9-9D1C-214F-8C33-70CC65B5010C}" destId="{BD4C1F4F-686F-464A-9EFD-2893E32F235E}" srcOrd="0" destOrd="0" presId="urn:microsoft.com/office/officeart/2005/8/layout/gear1"/>
    <dgm:cxn modelId="{8DEDFBBE-B8C8-E24E-8CF8-D403A20D7D2C}" type="presOf" srcId="{E5DC79B0-AD6B-6544-B52C-6B8C5BC5B2D4}" destId="{24BF1A30-77B6-6942-A578-D220CC9B7936}" srcOrd="2" destOrd="0" presId="urn:microsoft.com/office/officeart/2005/8/layout/gear1"/>
    <dgm:cxn modelId="{14779FF4-5C43-604B-9E5E-A01F4BE242AE}" type="presOf" srcId="{F609F45F-652C-E54F-88C3-37BEA4C4077A}" destId="{D1428A57-950A-C148-BADA-09A998EAECF5}" srcOrd="0" destOrd="0" presId="urn:microsoft.com/office/officeart/2005/8/layout/gear1"/>
    <dgm:cxn modelId="{D366A961-C2C0-0447-8A9D-F3DBD9AA8F1B}" type="presOf" srcId="{E5DC79B0-AD6B-6544-B52C-6B8C5BC5B2D4}" destId="{09FEE6D9-5CDF-0D4B-8A49-12AD8210169B}" srcOrd="0" destOrd="0" presId="urn:microsoft.com/office/officeart/2005/8/layout/gear1"/>
    <dgm:cxn modelId="{C95F30C0-F5B8-7F45-B9A0-DA3D7010E3F6}" srcId="{F609F45F-652C-E54F-88C3-37BEA4C4077A}" destId="{E5DC79B0-AD6B-6544-B52C-6B8C5BC5B2D4}" srcOrd="2" destOrd="0" parTransId="{F991F32A-B375-8B41-AB12-5CE7DCB93D5A}" sibTransId="{E7457DB8-526B-1E42-A24A-EDD4A7CA93CA}"/>
    <dgm:cxn modelId="{B34E45AB-EA4A-FC48-8CA8-2080AA10FC7C}" type="presOf" srcId="{E5DC79B0-AD6B-6544-B52C-6B8C5BC5B2D4}" destId="{73E6AA17-1E2B-3547-8977-19AD87A55F3B}" srcOrd="1" destOrd="0" presId="urn:microsoft.com/office/officeart/2005/8/layout/gear1"/>
    <dgm:cxn modelId="{E93CB092-34F1-F946-845D-2A158FFB848B}" type="presParOf" srcId="{D1428A57-950A-C148-BADA-09A998EAECF5}" destId="{97B5CC2A-03E5-2545-9EE7-59C0C1198A29}" srcOrd="0" destOrd="0" presId="urn:microsoft.com/office/officeart/2005/8/layout/gear1"/>
    <dgm:cxn modelId="{F2C5D694-BF62-F449-9608-0EAF41AC1172}" type="presParOf" srcId="{D1428A57-950A-C148-BADA-09A998EAECF5}" destId="{6DAB43EC-D5F6-6F45-B8BC-A259AAA29E14}" srcOrd="1" destOrd="0" presId="urn:microsoft.com/office/officeart/2005/8/layout/gear1"/>
    <dgm:cxn modelId="{4CC0D768-1FC0-9C47-B2AF-6D45A87DA31C}" type="presParOf" srcId="{D1428A57-950A-C148-BADA-09A998EAECF5}" destId="{2443945F-D9A8-A14D-90AE-50DD46F1DDA4}" srcOrd="2" destOrd="0" presId="urn:microsoft.com/office/officeart/2005/8/layout/gear1"/>
    <dgm:cxn modelId="{B50F0995-ED58-084D-AEAE-22ADDF8D2209}" type="presParOf" srcId="{D1428A57-950A-C148-BADA-09A998EAECF5}" destId="{3C99BC25-16BE-DC41-BB1D-D98E5358B72B}" srcOrd="3" destOrd="0" presId="urn:microsoft.com/office/officeart/2005/8/layout/gear1"/>
    <dgm:cxn modelId="{5F2D6A49-9B99-B746-8A5C-76F7A6F5C55F}" type="presParOf" srcId="{D1428A57-950A-C148-BADA-09A998EAECF5}" destId="{F22DFA08-8B58-974C-B055-9171264B72FF}" srcOrd="4" destOrd="0" presId="urn:microsoft.com/office/officeart/2005/8/layout/gear1"/>
    <dgm:cxn modelId="{78312E90-3167-4F4A-A183-871D74EB72FE}" type="presParOf" srcId="{D1428A57-950A-C148-BADA-09A998EAECF5}" destId="{2B1C0189-B6E1-5549-840B-B5570365F799}" srcOrd="5" destOrd="0" presId="urn:microsoft.com/office/officeart/2005/8/layout/gear1"/>
    <dgm:cxn modelId="{BFDA66E3-C185-9747-B50A-D67C43756F5C}" type="presParOf" srcId="{D1428A57-950A-C148-BADA-09A998EAECF5}" destId="{09FEE6D9-5CDF-0D4B-8A49-12AD8210169B}" srcOrd="6" destOrd="0" presId="urn:microsoft.com/office/officeart/2005/8/layout/gear1"/>
    <dgm:cxn modelId="{0AAA0019-DCA0-5845-AE6A-294128227064}" type="presParOf" srcId="{D1428A57-950A-C148-BADA-09A998EAECF5}" destId="{73E6AA17-1E2B-3547-8977-19AD87A55F3B}" srcOrd="7" destOrd="0" presId="urn:microsoft.com/office/officeart/2005/8/layout/gear1"/>
    <dgm:cxn modelId="{EFBC33C9-CA5E-2646-A18B-5CC337CF3A2C}" type="presParOf" srcId="{D1428A57-950A-C148-BADA-09A998EAECF5}" destId="{24BF1A30-77B6-6942-A578-D220CC9B7936}" srcOrd="8" destOrd="0" presId="urn:microsoft.com/office/officeart/2005/8/layout/gear1"/>
    <dgm:cxn modelId="{61C08E46-9EE6-9C42-878B-EEE81DA85128}" type="presParOf" srcId="{D1428A57-950A-C148-BADA-09A998EAECF5}" destId="{39A0A89A-96B1-4D46-AFA2-EF0DA25476E5}" srcOrd="9" destOrd="0" presId="urn:microsoft.com/office/officeart/2005/8/layout/gear1"/>
    <dgm:cxn modelId="{D0469FED-A6F6-514C-BFFD-8DDBC9364527}" type="presParOf" srcId="{D1428A57-950A-C148-BADA-09A998EAECF5}" destId="{BD4C1F4F-686F-464A-9EFD-2893E32F235E}" srcOrd="10" destOrd="0" presId="urn:microsoft.com/office/officeart/2005/8/layout/gear1"/>
    <dgm:cxn modelId="{4AA456D2-C5CF-1343-A4CA-7D538AEE6731}" type="presParOf" srcId="{D1428A57-950A-C148-BADA-09A998EAECF5}" destId="{A124656B-2E54-5D44-A468-20C8DAFBA5B4}" srcOrd="11" destOrd="0" presId="urn:microsoft.com/office/officeart/2005/8/layout/gear1"/>
    <dgm:cxn modelId="{067DBFA8-E3F7-FF49-B467-CE6C6A466A61}" type="presParOf" srcId="{D1428A57-950A-C148-BADA-09A998EAECF5}" destId="{BEA83198-7296-2248-A41F-9372F50E48E4}"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B5CC2A-03E5-2545-9EE7-59C0C1198A29}">
      <dsp:nvSpPr>
        <dsp:cNvPr id="0" name=""/>
        <dsp:cNvSpPr/>
      </dsp:nvSpPr>
      <dsp:spPr>
        <a:xfrm>
          <a:off x="3607752" y="2506027"/>
          <a:ext cx="3062923" cy="3062923"/>
        </a:xfrm>
        <a:prstGeom prst="gear9">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rtl="0">
            <a:lnSpc>
              <a:spcPct val="90000"/>
            </a:lnSpc>
            <a:spcBef>
              <a:spcPct val="0"/>
            </a:spcBef>
            <a:spcAft>
              <a:spcPct val="35000"/>
            </a:spcAft>
          </a:pPr>
          <a:r>
            <a:rPr lang="en-US" sz="1700" kern="1200" dirty="0" smtClean="0"/>
            <a:t>Aims</a:t>
          </a:r>
          <a:br>
            <a:rPr lang="en-US" sz="1700" kern="1200" dirty="0" smtClean="0"/>
          </a:br>
          <a:r>
            <a:rPr lang="en-US" sz="1700" kern="1200" dirty="0" smtClean="0"/>
            <a:t>Learning Outcomes</a:t>
          </a:r>
          <a:br>
            <a:rPr lang="en-US" sz="1700" kern="1200" dirty="0" smtClean="0"/>
          </a:br>
          <a:r>
            <a:rPr lang="en-US" sz="1700" kern="1200" dirty="0" smtClean="0"/>
            <a:t>Competencies</a:t>
          </a:r>
          <a:endParaRPr lang="en-US" sz="1700" kern="1200" dirty="0"/>
        </a:p>
      </dsp:txBody>
      <dsp:txXfrm>
        <a:off x="4223536" y="3223502"/>
        <a:ext cx="1831355" cy="1574406"/>
      </dsp:txXfrm>
    </dsp:sp>
    <dsp:sp modelId="{3C99BC25-16BE-DC41-BB1D-D98E5358B72B}">
      <dsp:nvSpPr>
        <dsp:cNvPr id="0" name=""/>
        <dsp:cNvSpPr/>
      </dsp:nvSpPr>
      <dsp:spPr>
        <a:xfrm>
          <a:off x="1825688" y="1782064"/>
          <a:ext cx="2227580" cy="2227580"/>
        </a:xfrm>
        <a:prstGeom prst="gear6">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smtClean="0"/>
            <a:t>Assessment Strategies</a:t>
          </a:r>
          <a:endParaRPr lang="en-US" sz="1700" kern="1200" dirty="0"/>
        </a:p>
      </dsp:txBody>
      <dsp:txXfrm>
        <a:off x="2386488" y="2346253"/>
        <a:ext cx="1105980" cy="1099202"/>
      </dsp:txXfrm>
    </dsp:sp>
    <dsp:sp modelId="{09FEE6D9-5CDF-0D4B-8A49-12AD8210169B}">
      <dsp:nvSpPr>
        <dsp:cNvPr id="0" name=""/>
        <dsp:cNvSpPr/>
      </dsp:nvSpPr>
      <dsp:spPr>
        <a:xfrm rot="20700000">
          <a:off x="3073360" y="245261"/>
          <a:ext cx="2182574" cy="2182574"/>
        </a:xfrm>
        <a:prstGeom prst="gear6">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smtClean="0"/>
            <a:t>Teaching and Learning Activities</a:t>
          </a:r>
          <a:endParaRPr lang="en-US" sz="1700" kern="1200" dirty="0"/>
        </a:p>
      </dsp:txBody>
      <dsp:txXfrm rot="-20700000">
        <a:off x="3552062" y="723963"/>
        <a:ext cx="1225169" cy="1225169"/>
      </dsp:txXfrm>
    </dsp:sp>
    <dsp:sp modelId="{BD4C1F4F-686F-464A-9EFD-2893E32F235E}">
      <dsp:nvSpPr>
        <dsp:cNvPr id="0" name=""/>
        <dsp:cNvSpPr/>
      </dsp:nvSpPr>
      <dsp:spPr>
        <a:xfrm>
          <a:off x="3387614" y="2035038"/>
          <a:ext cx="3920541" cy="3920541"/>
        </a:xfrm>
        <a:prstGeom prst="circularArrow">
          <a:avLst>
            <a:gd name="adj1" fmla="val 4687"/>
            <a:gd name="adj2" fmla="val 299029"/>
            <a:gd name="adj3" fmla="val 2541496"/>
            <a:gd name="adj4" fmla="val 15807750"/>
            <a:gd name="adj5" fmla="val 5469"/>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124656B-2E54-5D44-A468-20C8DAFBA5B4}">
      <dsp:nvSpPr>
        <dsp:cNvPr id="0" name=""/>
        <dsp:cNvSpPr/>
      </dsp:nvSpPr>
      <dsp:spPr>
        <a:xfrm>
          <a:off x="1431187" y="1283285"/>
          <a:ext cx="2848518" cy="2848518"/>
        </a:xfrm>
        <a:prstGeom prst="leftCircularArrow">
          <a:avLst>
            <a:gd name="adj1" fmla="val 6452"/>
            <a:gd name="adj2" fmla="val 429999"/>
            <a:gd name="adj3" fmla="val 10489124"/>
            <a:gd name="adj4" fmla="val 14837806"/>
            <a:gd name="adj5" fmla="val 7527"/>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BEA83198-7296-2248-A41F-9372F50E48E4}">
      <dsp:nvSpPr>
        <dsp:cNvPr id="0" name=""/>
        <dsp:cNvSpPr/>
      </dsp:nvSpPr>
      <dsp:spPr>
        <a:xfrm>
          <a:off x="2568508" y="-238703"/>
          <a:ext cx="3071276" cy="3071276"/>
        </a:xfrm>
        <a:prstGeom prst="circularArrow">
          <a:avLst>
            <a:gd name="adj1" fmla="val 5984"/>
            <a:gd name="adj2" fmla="val 394124"/>
            <a:gd name="adj3" fmla="val 13313824"/>
            <a:gd name="adj4" fmla="val 10508221"/>
            <a:gd name="adj5" fmla="val 6981"/>
          </a:avLst>
        </a:prstGeom>
        <a:gradFill rotWithShape="0">
          <a:gsLst>
            <a:gs pos="0">
              <a:schemeClr val="accent1">
                <a:tint val="60000"/>
                <a:hueOff val="0"/>
                <a:satOff val="0"/>
                <a:lumOff val="0"/>
                <a:alphaOff val="0"/>
                <a:tint val="100000"/>
                <a:shade val="100000"/>
                <a:satMod val="130000"/>
              </a:schemeClr>
            </a:gs>
            <a:gs pos="100000">
              <a:schemeClr val="accent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48B4E0A-7FC5-D141-94C0-82C95EF73E94}" type="datetimeFigureOut">
              <a:rPr lang="en-US" smtClean="0"/>
              <a:t>16-02-07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3C59BDA-C4EA-CC45-BAB7-1BBA1D15DAD5}" type="slidenum">
              <a:rPr lang="en-US" smtClean="0"/>
              <a:t>‹#›</a:t>
            </a:fld>
            <a:endParaRPr lang="en-US"/>
          </a:p>
        </p:txBody>
      </p:sp>
    </p:spTree>
    <p:extLst>
      <p:ext uri="{BB962C8B-B14F-4D97-AF65-F5344CB8AC3E}">
        <p14:creationId xmlns:p14="http://schemas.microsoft.com/office/powerpoint/2010/main" val="378365604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019EA5-ACD8-C24C-8206-1711A4576ABF}" type="datetimeFigureOut">
              <a:rPr lang="en-US" smtClean="0"/>
              <a:t>16-02-07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9C8428-8B09-904F-A511-056634849F27}" type="slidenum">
              <a:rPr lang="en-US" smtClean="0"/>
              <a:t>‹#›</a:t>
            </a:fld>
            <a:endParaRPr lang="en-US"/>
          </a:p>
        </p:txBody>
      </p:sp>
    </p:spTree>
    <p:extLst>
      <p:ext uri="{BB962C8B-B14F-4D97-AF65-F5344CB8AC3E}">
        <p14:creationId xmlns:p14="http://schemas.microsoft.com/office/powerpoint/2010/main" val="138424089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7</a:t>
            </a:fld>
            <a:endParaRPr lang="en-US"/>
          </a:p>
        </p:txBody>
      </p:sp>
    </p:spTree>
    <p:extLst>
      <p:ext uri="{BB962C8B-B14F-4D97-AF65-F5344CB8AC3E}">
        <p14:creationId xmlns:p14="http://schemas.microsoft.com/office/powerpoint/2010/main" val="1370421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Before</a:t>
            </a:r>
            <a:r>
              <a:rPr lang="en-US" baseline="0" dirty="0" smtClean="0"/>
              <a:t> we do a learning outcome writing activity</a:t>
            </a:r>
          </a:p>
          <a:p>
            <a:endParaRPr lang="en-US" baseline="0" dirty="0" smtClean="0"/>
          </a:p>
          <a:p>
            <a:r>
              <a:rPr lang="en-US" dirty="0" smtClean="0"/>
              <a:t>4-8 per module</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25</a:t>
            </a:fld>
            <a:endParaRPr lang="en-US"/>
          </a:p>
        </p:txBody>
      </p:sp>
    </p:spTree>
    <p:extLst>
      <p:ext uri="{BB962C8B-B14F-4D97-AF65-F5344CB8AC3E}">
        <p14:creationId xmlns:p14="http://schemas.microsoft.com/office/powerpoint/2010/main" val="26534812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26</a:t>
            </a:fld>
            <a:endParaRPr lang="en-US"/>
          </a:p>
        </p:txBody>
      </p:sp>
    </p:spTree>
    <p:extLst>
      <p:ext uri="{BB962C8B-B14F-4D97-AF65-F5344CB8AC3E}">
        <p14:creationId xmlns:p14="http://schemas.microsoft.com/office/powerpoint/2010/main" val="33541945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Using your selected course module continue the completion of the LO worksheet. Develop Learning Outcomes/Objectives for your module. If possible focus objectives on concrete action that show us the students know the abstract concept, rather than abstract concept directly. Objectives that focus more on concrete action are more readily turned into activities and assessments.</a:t>
            </a:r>
            <a:endParaRPr lang="en-CA"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27</a:t>
            </a:fld>
            <a:endParaRPr lang="en-US"/>
          </a:p>
        </p:txBody>
      </p:sp>
    </p:spTree>
    <p:extLst>
      <p:ext uri="{BB962C8B-B14F-4D97-AF65-F5344CB8AC3E}">
        <p14:creationId xmlns:p14="http://schemas.microsoft.com/office/powerpoint/2010/main" val="33541945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Granularity can lead to less meaningful LO</a:t>
            </a:r>
          </a:p>
          <a:p>
            <a:endParaRPr lang="en-US" dirty="0" smtClean="0"/>
          </a:p>
          <a:p>
            <a:r>
              <a:rPr lang="en-US" dirty="0" smtClean="0"/>
              <a:t>We often</a:t>
            </a:r>
            <a:r>
              <a:rPr lang="en-US" baseline="0" dirty="0" smtClean="0"/>
              <a:t> don’t include Affective Domain LO’s because they can be difficult the measure/assess</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29</a:t>
            </a:fld>
            <a:endParaRPr lang="en-US"/>
          </a:p>
        </p:txBody>
      </p:sp>
    </p:spTree>
    <p:extLst>
      <p:ext uri="{BB962C8B-B14F-4D97-AF65-F5344CB8AC3E}">
        <p14:creationId xmlns:p14="http://schemas.microsoft.com/office/powerpoint/2010/main" val="21566800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Simplifies</a:t>
            </a:r>
            <a:r>
              <a:rPr lang="en-US" baseline="0" dirty="0" smtClean="0"/>
              <a:t> Assessment and selection of appropriate T &amp; L activities, supports a consistent predictable experience for students, makes the accreditor happy</a:t>
            </a:r>
          </a:p>
          <a:p>
            <a:endParaRPr lang="en-US" baseline="0" dirty="0" smtClean="0"/>
          </a:p>
          <a:p>
            <a:r>
              <a:rPr lang="en-US" sz="1200" b="1" kern="1200" dirty="0" smtClean="0">
                <a:solidFill>
                  <a:schemeClr val="tx1"/>
                </a:solidFill>
                <a:effectLst/>
                <a:latin typeface="+mn-lt"/>
                <a:ea typeface="+mn-ea"/>
                <a:cs typeface="+mn-cs"/>
              </a:rPr>
              <a:t>Why go to the trouble of building objectives/outcomes:</a:t>
            </a:r>
            <a:endParaRPr lang="en-CA" sz="1200" b="1" kern="1200" dirty="0" smtClean="0">
              <a:solidFill>
                <a:schemeClr val="tx1"/>
              </a:solidFill>
              <a:effectLst/>
              <a:latin typeface="+mn-lt"/>
              <a:ea typeface="+mn-ea"/>
              <a:cs typeface="+mn-cs"/>
            </a:endParaRPr>
          </a:p>
          <a:p>
            <a:pPr lvl="1"/>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Make clear what is going to be covered</a:t>
            </a:r>
          </a:p>
          <a:p>
            <a:pPr lvl="0"/>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Say what participants will be able to do as a result of the lesson</a:t>
            </a:r>
          </a:p>
          <a:p>
            <a:pPr lvl="0"/>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When presented at the start they point to learning goals and act as a learning contract</a:t>
            </a:r>
          </a:p>
          <a:p>
            <a:pPr lvl="0"/>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Provide a benchmark against which learning can be assessed</a:t>
            </a:r>
            <a:endParaRPr lang="en-CA"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30</a:t>
            </a:fld>
            <a:endParaRPr lang="en-US"/>
          </a:p>
        </p:txBody>
      </p:sp>
    </p:spTree>
    <p:extLst>
      <p:ext uri="{BB962C8B-B14F-4D97-AF65-F5344CB8AC3E}">
        <p14:creationId xmlns:p14="http://schemas.microsoft.com/office/powerpoint/2010/main" val="21566800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Slightly </a:t>
            </a:r>
            <a:r>
              <a:rPr lang="en-US" smtClean="0"/>
              <a:t>more satisfying</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34</a:t>
            </a:fld>
            <a:endParaRPr lang="en-US"/>
          </a:p>
        </p:txBody>
      </p:sp>
    </p:spTree>
    <p:extLst>
      <p:ext uri="{BB962C8B-B14F-4D97-AF65-F5344CB8AC3E}">
        <p14:creationId xmlns:p14="http://schemas.microsoft.com/office/powerpoint/2010/main" val="15511639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present in most</a:t>
            </a:r>
            <a:r>
              <a:rPr lang="en-US" baseline="0" dirty="0" smtClean="0"/>
              <a:t> accreditation standards</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37</a:t>
            </a:fld>
            <a:endParaRPr lang="en-US"/>
          </a:p>
        </p:txBody>
      </p:sp>
    </p:spTree>
    <p:extLst>
      <p:ext uri="{BB962C8B-B14F-4D97-AF65-F5344CB8AC3E}">
        <p14:creationId xmlns:p14="http://schemas.microsoft.com/office/powerpoint/2010/main" val="70797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one of the competency domains we often have lots of data for</a:t>
            </a:r>
          </a:p>
          <a:p>
            <a:endParaRPr lang="en-US" dirty="0" smtClean="0"/>
          </a:p>
          <a:p>
            <a:r>
              <a:rPr lang="en-US" dirty="0" smtClean="0"/>
              <a:t>Difference</a:t>
            </a:r>
            <a:r>
              <a:rPr lang="en-US" baseline="0" dirty="0" smtClean="0"/>
              <a:t> between inert knowledge and activated knowledge</a:t>
            </a:r>
            <a:endParaRPr lang="en-US" dirty="0" smtClean="0"/>
          </a:p>
        </p:txBody>
      </p:sp>
      <p:sp>
        <p:nvSpPr>
          <p:cNvPr id="4" name="Slide Number Placeholder 3"/>
          <p:cNvSpPr>
            <a:spLocks noGrp="1"/>
          </p:cNvSpPr>
          <p:nvPr>
            <p:ph type="sldNum" sz="quarter" idx="10"/>
          </p:nvPr>
        </p:nvSpPr>
        <p:spPr/>
        <p:txBody>
          <a:bodyPr/>
          <a:lstStyle/>
          <a:p>
            <a:fld id="{599C8428-8B09-904F-A511-056634849F27}" type="slidenum">
              <a:rPr lang="en-US" smtClean="0"/>
              <a:t>38</a:t>
            </a:fld>
            <a:endParaRPr lang="en-US"/>
          </a:p>
        </p:txBody>
      </p:sp>
    </p:spTree>
    <p:extLst>
      <p:ext uri="{BB962C8B-B14F-4D97-AF65-F5344CB8AC3E}">
        <p14:creationId xmlns:p14="http://schemas.microsoft.com/office/powerpoint/2010/main" val="13245974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big one….and the breadth of the view is somewhat discipline</a:t>
            </a:r>
            <a:r>
              <a:rPr lang="en-US" baseline="0" dirty="0" smtClean="0"/>
              <a:t> specific </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44</a:t>
            </a:fld>
            <a:endParaRPr lang="en-US"/>
          </a:p>
        </p:txBody>
      </p:sp>
    </p:spTree>
    <p:extLst>
      <p:ext uri="{BB962C8B-B14F-4D97-AF65-F5344CB8AC3E}">
        <p14:creationId xmlns:p14="http://schemas.microsoft.com/office/powerpoint/2010/main" val="298160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8</a:t>
            </a:fld>
            <a:endParaRPr lang="en-US"/>
          </a:p>
        </p:txBody>
      </p:sp>
    </p:spTree>
    <p:extLst>
      <p:ext uri="{BB962C8B-B14F-4D97-AF65-F5344CB8AC3E}">
        <p14:creationId xmlns:p14="http://schemas.microsoft.com/office/powerpoint/2010/main" val="137042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Hopes and Dreams statements</a:t>
            </a:r>
            <a:r>
              <a:rPr lang="en-US" baseline="0" dirty="0" smtClean="0"/>
              <a:t> – can be powerfully structured around Fink’s taxonomy and the 6 domains of Significant Learning</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10</a:t>
            </a:fld>
            <a:endParaRPr lang="en-US"/>
          </a:p>
        </p:txBody>
      </p:sp>
    </p:spTree>
    <p:extLst>
      <p:ext uri="{BB962C8B-B14F-4D97-AF65-F5344CB8AC3E}">
        <p14:creationId xmlns:p14="http://schemas.microsoft.com/office/powerpoint/2010/main" val="459392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Interesting</a:t>
            </a:r>
            <a:r>
              <a:rPr lang="en-US" baseline="0" dirty="0" smtClean="0"/>
              <a:t> that Aims often describe hopes, feeling and appreciation in contrast to the know, understand, apply focus that we often view the academic </a:t>
            </a:r>
            <a:r>
              <a:rPr lang="en-US" baseline="0" smtClean="0"/>
              <a:t>world through</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11</a:t>
            </a:fld>
            <a:endParaRPr lang="en-US"/>
          </a:p>
        </p:txBody>
      </p:sp>
    </p:spTree>
    <p:extLst>
      <p:ext uri="{BB962C8B-B14F-4D97-AF65-F5344CB8AC3E}">
        <p14:creationId xmlns:p14="http://schemas.microsoft.com/office/powerpoint/2010/main" val="22202953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Hierarchal building</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14</a:t>
            </a:fld>
            <a:endParaRPr lang="en-US"/>
          </a:p>
        </p:txBody>
      </p:sp>
    </p:spTree>
    <p:extLst>
      <p:ext uri="{BB962C8B-B14F-4D97-AF65-F5344CB8AC3E}">
        <p14:creationId xmlns:p14="http://schemas.microsoft.com/office/powerpoint/2010/main" val="19970893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Hierarchal building</a:t>
            </a:r>
          </a:p>
          <a:p>
            <a:endParaRPr lang="en-US" dirty="0" smtClean="0"/>
          </a:p>
          <a:p>
            <a:endParaRPr lang="en-US" dirty="0" smtClean="0"/>
          </a:p>
          <a:p>
            <a:r>
              <a:rPr lang="en-US" dirty="0" smtClean="0"/>
              <a:t>Time to read bloom’s handout</a:t>
            </a:r>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16</a:t>
            </a:fld>
            <a:endParaRPr lang="en-US"/>
          </a:p>
        </p:txBody>
      </p:sp>
    </p:spTree>
    <p:extLst>
      <p:ext uri="{BB962C8B-B14F-4D97-AF65-F5344CB8AC3E}">
        <p14:creationId xmlns:p14="http://schemas.microsoft.com/office/powerpoint/2010/main" val="12991463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Learning Outcomes are always described in term of the learner and highlight the end state – the result of the lesson, module, course, or program. </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Observable and measurable</a:t>
            </a:r>
          </a:p>
          <a:p>
            <a:pPr lvl="0"/>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Results oriented / clearly written / specific</a:t>
            </a:r>
          </a:p>
          <a:p>
            <a:pPr lvl="0"/>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Communicates what a successful learning performance look like</a:t>
            </a:r>
          </a:p>
          <a:p>
            <a:pPr lvl="0"/>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There can be different levels of LO’s</a:t>
            </a:r>
            <a:endParaRPr lang="en-CA"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Individual activity objectives</a:t>
            </a:r>
            <a:endParaRPr lang="en-CA"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Larger terminal objectives (module, course, program)</a:t>
            </a:r>
            <a:endParaRPr lang="en-CA"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Enabling objectives (necessary prior knowledge or skills to be successful at next level of learning)</a:t>
            </a:r>
            <a:endParaRPr lang="en-CA"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18</a:t>
            </a:fld>
            <a:endParaRPr lang="en-US"/>
          </a:p>
        </p:txBody>
      </p:sp>
    </p:spTree>
    <p:extLst>
      <p:ext uri="{BB962C8B-B14F-4D97-AF65-F5344CB8AC3E}">
        <p14:creationId xmlns:p14="http://schemas.microsoft.com/office/powerpoint/2010/main" val="32180517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21</a:t>
            </a:fld>
            <a:endParaRPr lang="en-US"/>
          </a:p>
        </p:txBody>
      </p:sp>
    </p:spTree>
    <p:extLst>
      <p:ext uri="{BB962C8B-B14F-4D97-AF65-F5344CB8AC3E}">
        <p14:creationId xmlns:p14="http://schemas.microsoft.com/office/powerpoint/2010/main" val="39989484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We will use the ABCD model to construct objectives/outcomes. ABCD objectives/outcomes should include 4 distinct components: Audience, Behavior, Condition, and Degree. </a:t>
            </a:r>
            <a:endParaRPr lang="en-CA" sz="1200" kern="1200" dirty="0" smtClean="0">
              <a:solidFill>
                <a:schemeClr val="tx1"/>
              </a:solidFill>
              <a:effectLst/>
              <a:latin typeface="+mn-lt"/>
              <a:ea typeface="+mn-ea"/>
              <a:cs typeface="+mn-cs"/>
            </a:endParaRPr>
          </a:p>
          <a:p>
            <a:endParaRPr lang="en-US" sz="1200" b="1" u="sng" kern="1200" dirty="0" smtClean="0">
              <a:solidFill>
                <a:schemeClr val="tx1"/>
              </a:solidFill>
              <a:effectLst/>
              <a:latin typeface="+mn-lt"/>
              <a:ea typeface="+mn-ea"/>
              <a:cs typeface="+mn-cs"/>
            </a:endParaRPr>
          </a:p>
          <a:p>
            <a:r>
              <a:rPr lang="en-US" sz="1200" b="1" u="sng" kern="1200" dirty="0" smtClean="0">
                <a:solidFill>
                  <a:schemeClr val="tx1"/>
                </a:solidFill>
                <a:effectLst/>
                <a:latin typeface="+mn-lt"/>
                <a:ea typeface="+mn-ea"/>
                <a:cs typeface="+mn-cs"/>
              </a:rPr>
              <a:t>Audience</a:t>
            </a:r>
            <a:endParaRPr lang="en-CA"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Describe the intended learner or end user of the instruction</a:t>
            </a:r>
            <a:endParaRPr lang="en-CA"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Examples </a:t>
            </a:r>
            <a:endParaRPr lang="en-CA"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The paramedic refresher participant…</a:t>
            </a:r>
            <a:endParaRPr lang="en-CA"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The EMT-B student…</a:t>
            </a:r>
            <a:endParaRPr lang="en-CA"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The </a:t>
            </a:r>
            <a:r>
              <a:rPr lang="en-US" sz="1200" kern="1200" dirty="0" err="1" smtClean="0">
                <a:solidFill>
                  <a:schemeClr val="tx1"/>
                </a:solidFill>
                <a:effectLst/>
                <a:latin typeface="+mn-lt"/>
                <a:ea typeface="+mn-ea"/>
                <a:cs typeface="+mn-cs"/>
              </a:rPr>
              <a:t>prehospital</a:t>
            </a:r>
            <a:r>
              <a:rPr lang="en-US" sz="1200" kern="1200" dirty="0" smtClean="0">
                <a:solidFill>
                  <a:schemeClr val="tx1"/>
                </a:solidFill>
                <a:effectLst/>
                <a:latin typeface="+mn-lt"/>
                <a:ea typeface="+mn-ea"/>
                <a:cs typeface="+mn-cs"/>
              </a:rPr>
              <a:t> care provider attending this seminar… </a:t>
            </a:r>
            <a:endParaRPr lang="en-CA"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en-US" sz="1200" b="1" u="sng" kern="1200" dirty="0" smtClean="0">
                <a:solidFill>
                  <a:schemeClr val="tx1"/>
                </a:solidFill>
                <a:effectLst/>
                <a:latin typeface="+mn-lt"/>
                <a:ea typeface="+mn-ea"/>
                <a:cs typeface="+mn-cs"/>
              </a:rPr>
              <a:t>Behaviour</a:t>
            </a:r>
            <a:endParaRPr lang="en-CA"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Describes learner capability</a:t>
            </a:r>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Must be observable and measurable </a:t>
            </a:r>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If it is a skill, it should be a real world skill</a:t>
            </a:r>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The “behavior” can include demonstration of knowledge or skills in any of the domains of learning: cognitive, psychomotor, affective, or interpersonal </a:t>
            </a:r>
            <a:endParaRPr lang="en-CA"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Examples </a:t>
            </a:r>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should be able to write a report…</a:t>
            </a:r>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should be able to describe the steps…</a:t>
            </a:r>
            <a:endParaRPr lang="en-CA"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en-US" sz="1200" b="1" u="sng" kern="1200" dirty="0" smtClean="0">
                <a:solidFill>
                  <a:schemeClr val="tx1"/>
                </a:solidFill>
                <a:effectLst/>
                <a:latin typeface="+mn-lt"/>
                <a:ea typeface="+mn-ea"/>
                <a:cs typeface="+mn-cs"/>
              </a:rPr>
              <a:t>Condition</a:t>
            </a:r>
            <a:endParaRPr lang="en-CA"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Equipment or tools that may (or may not) be utilized in completion of the behavior </a:t>
            </a:r>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Environmental conditions may also be included </a:t>
            </a:r>
            <a:endParaRPr lang="en-CA"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Examples</a:t>
            </a:r>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given an oxygen wrench, regulator and D tank with oxygen…</a:t>
            </a:r>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given the complete works of William Shakespeare…</a:t>
            </a:r>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given the following environment: 10PM, snowing, temperature 0 degrees C…</a:t>
            </a:r>
            <a:endParaRPr lang="en-CA"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en-US" sz="1200" b="1" u="sng" kern="1200" dirty="0" smtClean="0">
                <a:solidFill>
                  <a:schemeClr val="tx1"/>
                </a:solidFill>
                <a:effectLst/>
                <a:latin typeface="+mn-lt"/>
                <a:ea typeface="+mn-ea"/>
                <a:cs typeface="+mn-cs"/>
              </a:rPr>
              <a:t>Degree</a:t>
            </a:r>
            <a:endParaRPr lang="en-CA"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States the standard for acceptable performance (time, accuracy, proportion, quality, </a:t>
            </a:r>
            <a:r>
              <a:rPr lang="en-US" sz="1200" kern="1200" dirty="0" err="1" smtClean="0">
                <a:solidFill>
                  <a:schemeClr val="tx1"/>
                </a:solidFill>
                <a:effectLst/>
                <a:latin typeface="+mn-lt"/>
                <a:ea typeface="+mn-ea"/>
                <a:cs typeface="+mn-cs"/>
              </a:rPr>
              <a:t>etc</a:t>
            </a:r>
            <a:r>
              <a:rPr lang="en-US" sz="1200" kern="1200" dirty="0" smtClean="0">
                <a:solidFill>
                  <a:schemeClr val="tx1"/>
                </a:solidFill>
                <a:effectLst/>
                <a:latin typeface="+mn-lt"/>
                <a:ea typeface="+mn-ea"/>
                <a:cs typeface="+mn-cs"/>
              </a:rPr>
              <a:t>)</a:t>
            </a:r>
            <a:endParaRPr lang="en-CA"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CA"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Examples</a:t>
            </a:r>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without error.</a:t>
            </a:r>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9 out of 10 times.</a:t>
            </a:r>
            <a:endParaRPr lang="en-CA"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within 60 seconds.</a:t>
            </a:r>
            <a:endParaRPr lang="en-CA"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99C8428-8B09-904F-A511-056634849F27}" type="slidenum">
              <a:rPr lang="en-US" smtClean="0"/>
              <a:t>22</a:t>
            </a:fld>
            <a:endParaRPr lang="en-US"/>
          </a:p>
        </p:txBody>
      </p:sp>
    </p:spTree>
    <p:extLst>
      <p:ext uri="{BB962C8B-B14F-4D97-AF65-F5344CB8AC3E}">
        <p14:creationId xmlns:p14="http://schemas.microsoft.com/office/powerpoint/2010/main" val="32563403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CA"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a:p>
        </p:txBody>
      </p:sp>
      <p:sp>
        <p:nvSpPr>
          <p:cNvPr id="4" name="Date Placeholder 3"/>
          <p:cNvSpPr>
            <a:spLocks noGrp="1"/>
          </p:cNvSpPr>
          <p:nvPr>
            <p:ph type="dt" sz="half" idx="10"/>
          </p:nvPr>
        </p:nvSpPr>
        <p:spPr/>
        <p:txBody>
          <a:bodyPr/>
          <a:lstStyle/>
          <a:p>
            <a:fld id="{A7468AC8-708B-254D-8B8F-781431A55DDD}" type="datetime1">
              <a:rPr lang="en-CA" smtClean="0"/>
              <a:t>16-02-07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184198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005196B8-684E-4A40-B8A7-E5655DAD0CF0}" type="datetime1">
              <a:rPr lang="en-CA" smtClean="0"/>
              <a:t>16-02-07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866830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5C61C624-D8EF-0C45-9938-1DA6E170205C}" type="datetime1">
              <a:rPr lang="en-CA" smtClean="0"/>
              <a:t>16-02-07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2900320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D0975604-D274-B145-BE88-B5F746054C8C}" type="datetime1">
              <a:rPr lang="en-CA" smtClean="0"/>
              <a:t>16-02-07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254847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D6816C70-B70F-0B4B-84BA-11A2A9CCC1FD}" type="datetime1">
              <a:rPr lang="en-CA" smtClean="0"/>
              <a:t>16-02-07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287722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Date Placeholder 4"/>
          <p:cNvSpPr>
            <a:spLocks noGrp="1"/>
          </p:cNvSpPr>
          <p:nvPr>
            <p:ph type="dt" sz="half" idx="10"/>
          </p:nvPr>
        </p:nvSpPr>
        <p:spPr/>
        <p:txBody>
          <a:bodyPr/>
          <a:lstStyle/>
          <a:p>
            <a:fld id="{34A53C35-44DC-4340-A88B-B7C2D70BCD46}" type="datetime1">
              <a:rPr lang="en-CA" smtClean="0"/>
              <a:t>16-02-07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2884688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Date Placeholder 6"/>
          <p:cNvSpPr>
            <a:spLocks noGrp="1"/>
          </p:cNvSpPr>
          <p:nvPr>
            <p:ph type="dt" sz="half" idx="10"/>
          </p:nvPr>
        </p:nvSpPr>
        <p:spPr/>
        <p:txBody>
          <a:bodyPr/>
          <a:lstStyle/>
          <a:p>
            <a:fld id="{981472EB-6149-9243-AA79-2ADAEFCC3F2C}" type="datetime1">
              <a:rPr lang="en-CA" smtClean="0"/>
              <a:t>16-02-07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932453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p:txBody>
          <a:bodyPr/>
          <a:lstStyle/>
          <a:p>
            <a:fld id="{501422BD-FF52-DA49-93E1-B439BD20F47F}" type="datetime1">
              <a:rPr lang="en-CA" smtClean="0"/>
              <a:t>16-02-07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3625754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01266B-E083-9246-A49A-402501A39F1F}" type="datetime1">
              <a:rPr lang="en-CA" smtClean="0"/>
              <a:t>16-02-07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3272995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9E9490F7-E51B-8441-B4F0-470A056352A7}" type="datetime1">
              <a:rPr lang="en-CA" smtClean="0"/>
              <a:t>16-02-07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4049643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905617C7-334A-D041-8E5D-D85135C2B509}" type="datetime1">
              <a:rPr lang="en-CA" smtClean="0"/>
              <a:t>16-02-07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E297EE-DE81-484C-9366-B1080BE8B75B}" type="slidenum">
              <a:rPr lang="en-US" smtClean="0"/>
              <a:t>‹#›</a:t>
            </a:fld>
            <a:endParaRPr lang="en-US"/>
          </a:p>
        </p:txBody>
      </p:sp>
    </p:spTree>
    <p:extLst>
      <p:ext uri="{BB962C8B-B14F-4D97-AF65-F5344CB8AC3E}">
        <p14:creationId xmlns:p14="http://schemas.microsoft.com/office/powerpoint/2010/main" val="124230321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50000"/>
                <a:alpha val="62000"/>
              </a:schemeClr>
            </a:gs>
            <a:gs pos="100000">
              <a:srgbClr val="FFFFFF">
                <a:alpha val="62000"/>
              </a:srgbClr>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CA"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2B114E-4F70-E141-A824-2ECCF194AC57}" type="datetime1">
              <a:rPr lang="en-CA" smtClean="0"/>
              <a:t>16-02-07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E297EE-DE81-484C-9366-B1080BE8B75B}" type="slidenum">
              <a:rPr lang="en-US" smtClean="0"/>
              <a:t>‹#›</a:t>
            </a:fld>
            <a:endParaRPr lang="en-US"/>
          </a:p>
        </p:txBody>
      </p:sp>
    </p:spTree>
    <p:extLst>
      <p:ext uri="{BB962C8B-B14F-4D97-AF65-F5344CB8AC3E}">
        <p14:creationId xmlns:p14="http://schemas.microsoft.com/office/powerpoint/2010/main" val="1848706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1.xml"/><Relationship Id="rId2"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Aims, Intentions, Goals, Objectives, Outcomes, and Competencies</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1</a:t>
            </a:fld>
            <a:endParaRPr lang="en-US"/>
          </a:p>
        </p:txBody>
      </p:sp>
    </p:spTree>
    <p:extLst>
      <p:ext uri="{BB962C8B-B14F-4D97-AF65-F5344CB8AC3E}">
        <p14:creationId xmlns:p14="http://schemas.microsoft.com/office/powerpoint/2010/main" val="236601032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Aims Writing Activity</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10</a:t>
            </a:fld>
            <a:endParaRPr lang="en-US"/>
          </a:p>
        </p:txBody>
      </p:sp>
    </p:spTree>
    <p:extLst>
      <p:ext uri="{BB962C8B-B14F-4D97-AF65-F5344CB8AC3E}">
        <p14:creationId xmlns:p14="http://schemas.microsoft.com/office/powerpoint/2010/main" val="317345091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Aims Activity </a:t>
            </a:r>
            <a:br>
              <a:rPr lang="en-US" dirty="0" smtClean="0"/>
            </a:br>
            <a:r>
              <a:rPr lang="en-US" dirty="0" smtClean="0"/>
              <a:t>Debrief</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11</a:t>
            </a:fld>
            <a:endParaRPr lang="en-US"/>
          </a:p>
        </p:txBody>
      </p:sp>
    </p:spTree>
    <p:extLst>
      <p:ext uri="{BB962C8B-B14F-4D97-AF65-F5344CB8AC3E}">
        <p14:creationId xmlns:p14="http://schemas.microsoft.com/office/powerpoint/2010/main" val="417281022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06676"/>
            <a:ext cx="7772400" cy="1470025"/>
          </a:xfrm>
        </p:spPr>
        <p:txBody>
          <a:bodyPr>
            <a:normAutofit fontScale="90000"/>
          </a:bodyPr>
          <a:lstStyle/>
          <a:p>
            <a:r>
              <a:rPr lang="en-US" sz="6000" b="1" dirty="0" smtClean="0"/>
              <a:t>Benjamin Bloom</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12</a:t>
            </a:fld>
            <a:endParaRPr lang="en-US"/>
          </a:p>
        </p:txBody>
      </p:sp>
    </p:spTree>
    <p:extLst>
      <p:ext uri="{BB962C8B-B14F-4D97-AF65-F5344CB8AC3E}">
        <p14:creationId xmlns:p14="http://schemas.microsoft.com/office/powerpoint/2010/main" val="40380565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Benjamin Bloom</a:t>
            </a:r>
            <a:r>
              <a:rPr lang="en-US" dirty="0" smtClean="0"/>
              <a:t/>
            </a:r>
            <a:br>
              <a:rPr lang="en-US" dirty="0" smtClean="0"/>
            </a:br>
            <a:r>
              <a:rPr lang="en-US" dirty="0"/>
              <a:t/>
            </a:r>
            <a:br>
              <a:rPr lang="en-US" dirty="0"/>
            </a:br>
            <a:r>
              <a:rPr lang="en-US" dirty="0" smtClean="0"/>
              <a:t> Cognitive, Affective, and Psychomotor Domains</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13</a:t>
            </a:fld>
            <a:endParaRPr lang="en-US"/>
          </a:p>
        </p:txBody>
      </p:sp>
    </p:spTree>
    <p:extLst>
      <p:ext uri="{BB962C8B-B14F-4D97-AF65-F5344CB8AC3E}">
        <p14:creationId xmlns:p14="http://schemas.microsoft.com/office/powerpoint/2010/main" val="400604848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38967" y="220508"/>
            <a:ext cx="7772400" cy="1470025"/>
          </a:xfrm>
        </p:spPr>
        <p:txBody>
          <a:bodyPr>
            <a:normAutofit/>
          </a:bodyPr>
          <a:lstStyle/>
          <a:p>
            <a:pPr algn="l"/>
            <a:r>
              <a:rPr lang="en-US" sz="3200" b="1" dirty="0" smtClean="0"/>
              <a:t>Cognitive Domain (1956)</a:t>
            </a:r>
            <a:endParaRPr lang="en-US" sz="3200" b="1" dirty="0"/>
          </a:p>
        </p:txBody>
      </p:sp>
      <p:sp>
        <p:nvSpPr>
          <p:cNvPr id="3" name="Slide Number Placeholder 2"/>
          <p:cNvSpPr>
            <a:spLocks noGrp="1"/>
          </p:cNvSpPr>
          <p:nvPr>
            <p:ph type="sldNum" sz="quarter" idx="12"/>
          </p:nvPr>
        </p:nvSpPr>
        <p:spPr/>
        <p:txBody>
          <a:bodyPr/>
          <a:lstStyle/>
          <a:p>
            <a:fld id="{C0E297EE-DE81-484C-9366-B1080BE8B75B}" type="slidenum">
              <a:rPr lang="en-US" smtClean="0"/>
              <a:t>14</a:t>
            </a:fld>
            <a:endParaRPr lang="en-US"/>
          </a:p>
        </p:txBody>
      </p:sp>
      <p:sp>
        <p:nvSpPr>
          <p:cNvPr id="5" name="Rectangle 4"/>
          <p:cNvSpPr/>
          <p:nvPr/>
        </p:nvSpPr>
        <p:spPr>
          <a:xfrm>
            <a:off x="1798638" y="4926709"/>
            <a:ext cx="5580062" cy="590549"/>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2127248" y="4337765"/>
            <a:ext cx="4897437" cy="590549"/>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2420935" y="3742468"/>
            <a:ext cx="4270375" cy="590549"/>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2770192" y="3148763"/>
            <a:ext cx="3516314" cy="590549"/>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3103559" y="2566171"/>
            <a:ext cx="2746375" cy="590549"/>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p:nvSpPr>
        <p:spPr>
          <a:xfrm>
            <a:off x="3397253" y="1961647"/>
            <a:ext cx="2087563" cy="590549"/>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3008303" y="2009885"/>
            <a:ext cx="2857500" cy="461665"/>
          </a:xfrm>
          <a:prstGeom prst="rect">
            <a:avLst/>
          </a:prstGeom>
          <a:noFill/>
        </p:spPr>
        <p:txBody>
          <a:bodyPr wrap="square" rtlCol="0">
            <a:spAutoFit/>
          </a:bodyPr>
          <a:lstStyle/>
          <a:p>
            <a:pPr algn="ctr"/>
            <a:r>
              <a:rPr lang="en-US" sz="2400" b="1" dirty="0" smtClean="0"/>
              <a:t>Create</a:t>
            </a:r>
            <a:endParaRPr lang="en-US" sz="2400" b="1" dirty="0"/>
          </a:p>
        </p:txBody>
      </p:sp>
      <p:sp>
        <p:nvSpPr>
          <p:cNvPr id="12" name="TextBox 11"/>
          <p:cNvSpPr txBox="1"/>
          <p:nvPr/>
        </p:nvSpPr>
        <p:spPr>
          <a:xfrm>
            <a:off x="3103557" y="2614468"/>
            <a:ext cx="2857500" cy="461665"/>
          </a:xfrm>
          <a:prstGeom prst="rect">
            <a:avLst/>
          </a:prstGeom>
          <a:noFill/>
        </p:spPr>
        <p:txBody>
          <a:bodyPr wrap="square" rtlCol="0">
            <a:spAutoFit/>
          </a:bodyPr>
          <a:lstStyle/>
          <a:p>
            <a:pPr algn="ctr"/>
            <a:r>
              <a:rPr lang="en-US" sz="2400" b="1" dirty="0" smtClean="0"/>
              <a:t>Evaluate</a:t>
            </a:r>
            <a:endParaRPr lang="en-US" sz="2400" b="1" dirty="0"/>
          </a:p>
        </p:txBody>
      </p:sp>
      <p:sp>
        <p:nvSpPr>
          <p:cNvPr id="13" name="TextBox 12"/>
          <p:cNvSpPr txBox="1"/>
          <p:nvPr/>
        </p:nvSpPr>
        <p:spPr>
          <a:xfrm>
            <a:off x="3095628" y="3212286"/>
            <a:ext cx="2857500" cy="461665"/>
          </a:xfrm>
          <a:prstGeom prst="rect">
            <a:avLst/>
          </a:prstGeom>
          <a:noFill/>
        </p:spPr>
        <p:txBody>
          <a:bodyPr wrap="square" rtlCol="0">
            <a:spAutoFit/>
          </a:bodyPr>
          <a:lstStyle/>
          <a:p>
            <a:pPr algn="ctr"/>
            <a:r>
              <a:rPr lang="en-US" sz="2400" b="1" dirty="0" smtClean="0"/>
              <a:t>Analyze</a:t>
            </a:r>
            <a:endParaRPr lang="en-US" sz="2400" b="1" dirty="0"/>
          </a:p>
        </p:txBody>
      </p:sp>
      <p:sp>
        <p:nvSpPr>
          <p:cNvPr id="14" name="TextBox 13"/>
          <p:cNvSpPr txBox="1"/>
          <p:nvPr/>
        </p:nvSpPr>
        <p:spPr>
          <a:xfrm>
            <a:off x="3103559" y="3784090"/>
            <a:ext cx="2857500" cy="461665"/>
          </a:xfrm>
          <a:prstGeom prst="rect">
            <a:avLst/>
          </a:prstGeom>
          <a:noFill/>
        </p:spPr>
        <p:txBody>
          <a:bodyPr wrap="square" rtlCol="0">
            <a:spAutoFit/>
          </a:bodyPr>
          <a:lstStyle/>
          <a:p>
            <a:pPr algn="ctr"/>
            <a:r>
              <a:rPr lang="en-US" sz="2400" b="1" dirty="0" smtClean="0"/>
              <a:t>Apply</a:t>
            </a:r>
            <a:endParaRPr lang="en-US" sz="2400" b="1" dirty="0"/>
          </a:p>
        </p:txBody>
      </p:sp>
      <p:sp>
        <p:nvSpPr>
          <p:cNvPr id="15" name="TextBox 14"/>
          <p:cNvSpPr txBox="1"/>
          <p:nvPr/>
        </p:nvSpPr>
        <p:spPr>
          <a:xfrm>
            <a:off x="3167667" y="4367330"/>
            <a:ext cx="2857500" cy="461665"/>
          </a:xfrm>
          <a:prstGeom prst="rect">
            <a:avLst/>
          </a:prstGeom>
          <a:noFill/>
        </p:spPr>
        <p:txBody>
          <a:bodyPr wrap="square" rtlCol="0">
            <a:spAutoFit/>
          </a:bodyPr>
          <a:lstStyle/>
          <a:p>
            <a:pPr algn="ctr"/>
            <a:r>
              <a:rPr lang="en-US" sz="2400" b="1" dirty="0" smtClean="0"/>
              <a:t>Understand</a:t>
            </a:r>
            <a:endParaRPr lang="en-US" sz="2400" b="1" dirty="0"/>
          </a:p>
        </p:txBody>
      </p:sp>
      <p:sp>
        <p:nvSpPr>
          <p:cNvPr id="16" name="TextBox 15"/>
          <p:cNvSpPr txBox="1"/>
          <p:nvPr/>
        </p:nvSpPr>
        <p:spPr>
          <a:xfrm>
            <a:off x="3167061" y="4975589"/>
            <a:ext cx="2857500" cy="461665"/>
          </a:xfrm>
          <a:prstGeom prst="rect">
            <a:avLst/>
          </a:prstGeom>
          <a:noFill/>
        </p:spPr>
        <p:txBody>
          <a:bodyPr wrap="square" rtlCol="0">
            <a:spAutoFit/>
          </a:bodyPr>
          <a:lstStyle/>
          <a:p>
            <a:pPr algn="ctr"/>
            <a:r>
              <a:rPr lang="en-US" sz="2400" b="1" dirty="0" smtClean="0"/>
              <a:t>Remember</a:t>
            </a:r>
            <a:endParaRPr lang="en-US" sz="2400" b="1" dirty="0"/>
          </a:p>
        </p:txBody>
      </p:sp>
      <p:cxnSp>
        <p:nvCxnSpPr>
          <p:cNvPr id="18" name="Straight Arrow Connector 17"/>
          <p:cNvCxnSpPr/>
          <p:nvPr/>
        </p:nvCxnSpPr>
        <p:spPr>
          <a:xfrm flipH="1" flipV="1">
            <a:off x="967491" y="1905000"/>
            <a:ext cx="56447" cy="3612259"/>
          </a:xfrm>
          <a:prstGeom prst="straightConnector1">
            <a:avLst/>
          </a:prstGeom>
          <a:ln w="76200" cmpd="sng">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5708800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0910" y="-82636"/>
            <a:ext cx="7772400" cy="1470025"/>
          </a:xfrm>
        </p:spPr>
        <p:txBody>
          <a:bodyPr>
            <a:normAutofit/>
          </a:bodyPr>
          <a:lstStyle/>
          <a:p>
            <a:r>
              <a:rPr lang="en-US" sz="3200" b="1" dirty="0" smtClean="0"/>
              <a:t>Affective Domain (1973)</a:t>
            </a:r>
            <a:endParaRPr lang="en-US" sz="3200" b="1" dirty="0"/>
          </a:p>
        </p:txBody>
      </p:sp>
      <p:sp>
        <p:nvSpPr>
          <p:cNvPr id="3" name="Slide Number Placeholder 2"/>
          <p:cNvSpPr>
            <a:spLocks noGrp="1"/>
          </p:cNvSpPr>
          <p:nvPr>
            <p:ph type="sldNum" sz="quarter" idx="12"/>
          </p:nvPr>
        </p:nvSpPr>
        <p:spPr/>
        <p:txBody>
          <a:bodyPr/>
          <a:lstStyle/>
          <a:p>
            <a:fld id="{C0E297EE-DE81-484C-9366-B1080BE8B75B}" type="slidenum">
              <a:rPr lang="en-US" smtClean="0"/>
              <a:t>15</a:t>
            </a:fld>
            <a:endParaRPr lang="en-US"/>
          </a:p>
        </p:txBody>
      </p:sp>
      <p:sp>
        <p:nvSpPr>
          <p:cNvPr id="5" name="Rectangle 4"/>
          <p:cNvSpPr/>
          <p:nvPr/>
        </p:nvSpPr>
        <p:spPr>
          <a:xfrm>
            <a:off x="2730500" y="5068106"/>
            <a:ext cx="3238502" cy="59054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2730500" y="4177518"/>
            <a:ext cx="3238501" cy="59054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2730501" y="3272639"/>
            <a:ext cx="3238501" cy="59054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2730502" y="2361414"/>
            <a:ext cx="3238500" cy="59054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2730501" y="1469240"/>
            <a:ext cx="3238500" cy="59054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2857508" y="1525905"/>
            <a:ext cx="2857500" cy="461665"/>
          </a:xfrm>
          <a:prstGeom prst="rect">
            <a:avLst/>
          </a:prstGeom>
          <a:noFill/>
        </p:spPr>
        <p:txBody>
          <a:bodyPr wrap="square" rtlCol="0">
            <a:spAutoFit/>
          </a:bodyPr>
          <a:lstStyle/>
          <a:p>
            <a:pPr algn="ctr"/>
            <a:r>
              <a:rPr lang="en-US" sz="2400" b="1" dirty="0" smtClean="0"/>
              <a:t>Acting on Values</a:t>
            </a:r>
            <a:endParaRPr lang="en-US" sz="2400" b="1" dirty="0"/>
          </a:p>
        </p:txBody>
      </p:sp>
      <p:sp>
        <p:nvSpPr>
          <p:cNvPr id="13" name="TextBox 12"/>
          <p:cNvSpPr txBox="1"/>
          <p:nvPr/>
        </p:nvSpPr>
        <p:spPr>
          <a:xfrm>
            <a:off x="2810935" y="2404231"/>
            <a:ext cx="2857500" cy="461665"/>
          </a:xfrm>
          <a:prstGeom prst="rect">
            <a:avLst/>
          </a:prstGeom>
          <a:noFill/>
        </p:spPr>
        <p:txBody>
          <a:bodyPr wrap="square" rtlCol="0">
            <a:spAutoFit/>
          </a:bodyPr>
          <a:lstStyle/>
          <a:p>
            <a:pPr algn="ctr"/>
            <a:r>
              <a:rPr lang="en-US" sz="2400" b="1" dirty="0" smtClean="0"/>
              <a:t>Organization</a:t>
            </a:r>
            <a:endParaRPr lang="en-US" sz="2400" b="1" dirty="0"/>
          </a:p>
        </p:txBody>
      </p:sp>
      <p:sp>
        <p:nvSpPr>
          <p:cNvPr id="14" name="TextBox 13"/>
          <p:cNvSpPr txBox="1"/>
          <p:nvPr/>
        </p:nvSpPr>
        <p:spPr>
          <a:xfrm>
            <a:off x="2857508" y="3335195"/>
            <a:ext cx="2857500" cy="461665"/>
          </a:xfrm>
          <a:prstGeom prst="rect">
            <a:avLst/>
          </a:prstGeom>
          <a:noFill/>
        </p:spPr>
        <p:txBody>
          <a:bodyPr wrap="square" rtlCol="0">
            <a:spAutoFit/>
          </a:bodyPr>
          <a:lstStyle/>
          <a:p>
            <a:pPr algn="ctr"/>
            <a:r>
              <a:rPr lang="en-US" sz="2400" b="1" dirty="0" smtClean="0"/>
              <a:t>Valuing</a:t>
            </a:r>
            <a:endParaRPr lang="en-US" sz="2400" b="1" dirty="0"/>
          </a:p>
        </p:txBody>
      </p:sp>
      <p:sp>
        <p:nvSpPr>
          <p:cNvPr id="15" name="TextBox 14"/>
          <p:cNvSpPr txBox="1"/>
          <p:nvPr/>
        </p:nvSpPr>
        <p:spPr>
          <a:xfrm>
            <a:off x="2937483" y="4222612"/>
            <a:ext cx="2857500" cy="461665"/>
          </a:xfrm>
          <a:prstGeom prst="rect">
            <a:avLst/>
          </a:prstGeom>
          <a:noFill/>
        </p:spPr>
        <p:txBody>
          <a:bodyPr wrap="square" rtlCol="0">
            <a:spAutoFit/>
          </a:bodyPr>
          <a:lstStyle/>
          <a:p>
            <a:pPr algn="ctr"/>
            <a:r>
              <a:rPr lang="en-US" sz="2400" b="1" dirty="0" smtClean="0"/>
              <a:t>Responding</a:t>
            </a:r>
            <a:endParaRPr lang="en-US" sz="2400" b="1" dirty="0"/>
          </a:p>
        </p:txBody>
      </p:sp>
      <p:sp>
        <p:nvSpPr>
          <p:cNvPr id="16" name="TextBox 15"/>
          <p:cNvSpPr txBox="1"/>
          <p:nvPr/>
        </p:nvSpPr>
        <p:spPr>
          <a:xfrm>
            <a:off x="2960688" y="5101741"/>
            <a:ext cx="2857500" cy="461665"/>
          </a:xfrm>
          <a:prstGeom prst="rect">
            <a:avLst/>
          </a:prstGeom>
          <a:noFill/>
        </p:spPr>
        <p:txBody>
          <a:bodyPr wrap="square" rtlCol="0">
            <a:spAutoFit/>
          </a:bodyPr>
          <a:lstStyle/>
          <a:p>
            <a:pPr algn="ctr"/>
            <a:r>
              <a:rPr lang="en-US" sz="2400" b="1" dirty="0" smtClean="0"/>
              <a:t>Receiving</a:t>
            </a:r>
            <a:endParaRPr lang="en-US" sz="2400" b="1" dirty="0"/>
          </a:p>
        </p:txBody>
      </p:sp>
    </p:spTree>
    <p:extLst>
      <p:ext uri="{BB962C8B-B14F-4D97-AF65-F5344CB8AC3E}">
        <p14:creationId xmlns:p14="http://schemas.microsoft.com/office/powerpoint/2010/main" val="124111190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0910" y="38014"/>
            <a:ext cx="7772400" cy="1470025"/>
          </a:xfrm>
        </p:spPr>
        <p:txBody>
          <a:bodyPr>
            <a:normAutofit/>
          </a:bodyPr>
          <a:lstStyle/>
          <a:p>
            <a:r>
              <a:rPr lang="en-US" sz="3200" b="1" dirty="0" smtClean="0"/>
              <a:t>Psychomotor Domain (1972)</a:t>
            </a:r>
            <a:endParaRPr lang="en-US" sz="3200" b="1" dirty="0"/>
          </a:p>
        </p:txBody>
      </p:sp>
      <p:sp>
        <p:nvSpPr>
          <p:cNvPr id="3" name="Slide Number Placeholder 2"/>
          <p:cNvSpPr>
            <a:spLocks noGrp="1"/>
          </p:cNvSpPr>
          <p:nvPr>
            <p:ph type="sldNum" sz="quarter" idx="12"/>
          </p:nvPr>
        </p:nvSpPr>
        <p:spPr/>
        <p:txBody>
          <a:bodyPr/>
          <a:lstStyle/>
          <a:p>
            <a:fld id="{C0E297EE-DE81-484C-9366-B1080BE8B75B}" type="slidenum">
              <a:rPr lang="en-US" smtClean="0"/>
              <a:t>16</a:t>
            </a:fld>
            <a:endParaRPr lang="en-US"/>
          </a:p>
        </p:txBody>
      </p:sp>
      <p:sp>
        <p:nvSpPr>
          <p:cNvPr id="5" name="Rectangle 4"/>
          <p:cNvSpPr/>
          <p:nvPr/>
        </p:nvSpPr>
        <p:spPr>
          <a:xfrm>
            <a:off x="3127374" y="4321979"/>
            <a:ext cx="2166941" cy="59054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3127376" y="3455205"/>
            <a:ext cx="2166939" cy="59054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3127377" y="2550326"/>
            <a:ext cx="2166938" cy="59054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3127376" y="1639101"/>
            <a:ext cx="2166938" cy="59054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2755369" y="1681918"/>
            <a:ext cx="2857500" cy="461665"/>
          </a:xfrm>
          <a:prstGeom prst="rect">
            <a:avLst/>
          </a:prstGeom>
          <a:noFill/>
        </p:spPr>
        <p:txBody>
          <a:bodyPr wrap="square" rtlCol="0">
            <a:spAutoFit/>
          </a:bodyPr>
          <a:lstStyle/>
          <a:p>
            <a:pPr algn="ctr"/>
            <a:r>
              <a:rPr lang="en-US" sz="2400" b="1" dirty="0" smtClean="0"/>
              <a:t>Adapting</a:t>
            </a:r>
            <a:endParaRPr lang="en-US" sz="2400" b="1" dirty="0"/>
          </a:p>
        </p:txBody>
      </p:sp>
      <p:sp>
        <p:nvSpPr>
          <p:cNvPr id="14" name="TextBox 13"/>
          <p:cNvSpPr txBox="1"/>
          <p:nvPr/>
        </p:nvSpPr>
        <p:spPr>
          <a:xfrm>
            <a:off x="2778123" y="2549386"/>
            <a:ext cx="2857500" cy="461665"/>
          </a:xfrm>
          <a:prstGeom prst="rect">
            <a:avLst/>
          </a:prstGeom>
          <a:noFill/>
        </p:spPr>
        <p:txBody>
          <a:bodyPr wrap="square" rtlCol="0">
            <a:spAutoFit/>
          </a:bodyPr>
          <a:lstStyle/>
          <a:p>
            <a:pPr algn="ctr"/>
            <a:r>
              <a:rPr lang="en-US" sz="2400" b="1" dirty="0" smtClean="0"/>
              <a:t>Practicing</a:t>
            </a:r>
            <a:endParaRPr lang="en-US" sz="2400" b="1" dirty="0"/>
          </a:p>
        </p:txBody>
      </p:sp>
      <p:sp>
        <p:nvSpPr>
          <p:cNvPr id="15" name="TextBox 14"/>
          <p:cNvSpPr txBox="1"/>
          <p:nvPr/>
        </p:nvSpPr>
        <p:spPr>
          <a:xfrm>
            <a:off x="2786661" y="3516175"/>
            <a:ext cx="2857500" cy="461665"/>
          </a:xfrm>
          <a:prstGeom prst="rect">
            <a:avLst/>
          </a:prstGeom>
          <a:noFill/>
        </p:spPr>
        <p:txBody>
          <a:bodyPr wrap="square" rtlCol="0">
            <a:spAutoFit/>
          </a:bodyPr>
          <a:lstStyle/>
          <a:p>
            <a:pPr algn="ctr"/>
            <a:r>
              <a:rPr lang="en-US" sz="2400" b="1" dirty="0" smtClean="0"/>
              <a:t>Imitating</a:t>
            </a:r>
            <a:endParaRPr lang="en-US" sz="2400" b="1" dirty="0"/>
          </a:p>
        </p:txBody>
      </p:sp>
      <p:sp>
        <p:nvSpPr>
          <p:cNvPr id="16" name="TextBox 15"/>
          <p:cNvSpPr txBox="1"/>
          <p:nvPr/>
        </p:nvSpPr>
        <p:spPr>
          <a:xfrm>
            <a:off x="2786661" y="4369616"/>
            <a:ext cx="2857500" cy="461665"/>
          </a:xfrm>
          <a:prstGeom prst="rect">
            <a:avLst/>
          </a:prstGeom>
          <a:noFill/>
        </p:spPr>
        <p:txBody>
          <a:bodyPr wrap="square" rtlCol="0">
            <a:spAutoFit/>
          </a:bodyPr>
          <a:lstStyle/>
          <a:p>
            <a:pPr algn="ctr"/>
            <a:r>
              <a:rPr lang="en-US" sz="2400" b="1" dirty="0" smtClean="0"/>
              <a:t>Observing</a:t>
            </a:r>
            <a:endParaRPr lang="en-US" sz="2400" b="1" dirty="0"/>
          </a:p>
        </p:txBody>
      </p:sp>
      <p:cxnSp>
        <p:nvCxnSpPr>
          <p:cNvPr id="17" name="Straight Arrow Connector 16"/>
          <p:cNvCxnSpPr/>
          <p:nvPr/>
        </p:nvCxnSpPr>
        <p:spPr>
          <a:xfrm flipH="1" flipV="1">
            <a:off x="2261304" y="1639102"/>
            <a:ext cx="56446" cy="3273426"/>
          </a:xfrm>
          <a:prstGeom prst="straightConnector1">
            <a:avLst/>
          </a:prstGeom>
          <a:ln w="76200" cmpd="sng">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2822697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Bloom’s Level </a:t>
            </a:r>
            <a:br>
              <a:rPr lang="en-US" dirty="0" smtClean="0"/>
            </a:br>
            <a:r>
              <a:rPr lang="en-US" dirty="0" smtClean="0"/>
              <a:t>Matching Activity</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17</a:t>
            </a:fld>
            <a:endParaRPr lang="en-US"/>
          </a:p>
        </p:txBody>
      </p:sp>
    </p:spTree>
    <p:extLst>
      <p:ext uri="{BB962C8B-B14F-4D97-AF65-F5344CB8AC3E}">
        <p14:creationId xmlns:p14="http://schemas.microsoft.com/office/powerpoint/2010/main" val="3257088001"/>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0515" y="2130425"/>
            <a:ext cx="7772400" cy="1470025"/>
          </a:xfrm>
        </p:spPr>
        <p:txBody>
          <a:bodyPr>
            <a:normAutofit/>
          </a:bodyPr>
          <a:lstStyle/>
          <a:p>
            <a:r>
              <a:rPr lang="en-US" dirty="0" smtClean="0"/>
              <a:t>Introduction to </a:t>
            </a:r>
            <a:br>
              <a:rPr lang="en-US" dirty="0" smtClean="0"/>
            </a:br>
            <a:r>
              <a:rPr lang="en-US" dirty="0" smtClean="0"/>
              <a:t>Learning</a:t>
            </a:r>
            <a:r>
              <a:rPr lang="en-US" dirty="0"/>
              <a:t> </a:t>
            </a:r>
            <a:r>
              <a:rPr lang="en-US" dirty="0" smtClean="0"/>
              <a:t>Outcomes</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18</a:t>
            </a:fld>
            <a:endParaRPr lang="en-US"/>
          </a:p>
        </p:txBody>
      </p:sp>
    </p:spTree>
    <p:extLst>
      <p:ext uri="{BB962C8B-B14F-4D97-AF65-F5344CB8AC3E}">
        <p14:creationId xmlns:p14="http://schemas.microsoft.com/office/powerpoint/2010/main" val="173793401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6700" b="1" dirty="0" smtClean="0"/>
              <a:t>Robert </a:t>
            </a:r>
            <a:r>
              <a:rPr lang="en-US" sz="6700" b="1" dirty="0" err="1" smtClean="0"/>
              <a:t>Mager</a:t>
            </a:r>
            <a:r>
              <a:rPr lang="en-US" sz="6700" dirty="0" smtClean="0"/>
              <a:t/>
            </a:r>
            <a:br>
              <a:rPr lang="en-US" sz="6700" dirty="0" smtClean="0"/>
            </a:br>
            <a:r>
              <a:rPr lang="en-US" dirty="0"/>
              <a:t/>
            </a:r>
            <a:br>
              <a:rPr lang="en-US" dirty="0"/>
            </a:br>
            <a:r>
              <a:rPr lang="en-US" dirty="0" smtClean="0"/>
              <a:t> 3 component </a:t>
            </a:r>
            <a:r>
              <a:rPr lang="en-US" strike="sngStrike" dirty="0" smtClean="0"/>
              <a:t>Objectives</a:t>
            </a:r>
            <a:r>
              <a:rPr lang="en-US" dirty="0" smtClean="0"/>
              <a:t/>
            </a:r>
            <a:br>
              <a:rPr lang="en-US" dirty="0" smtClean="0"/>
            </a:br>
            <a:r>
              <a:rPr lang="en-US" dirty="0" smtClean="0"/>
              <a:t>Outcomes Observable and Assessable</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19</a:t>
            </a:fld>
            <a:endParaRPr lang="en-US"/>
          </a:p>
        </p:txBody>
      </p:sp>
    </p:spTree>
    <p:extLst>
      <p:ext uri="{BB962C8B-B14F-4D97-AF65-F5344CB8AC3E}">
        <p14:creationId xmlns:p14="http://schemas.microsoft.com/office/powerpoint/2010/main" val="364733657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Making Sense of all the Terms</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2</a:t>
            </a:fld>
            <a:endParaRPr lang="en-US"/>
          </a:p>
        </p:txBody>
      </p:sp>
    </p:spTree>
    <p:extLst>
      <p:ext uri="{BB962C8B-B14F-4D97-AF65-F5344CB8AC3E}">
        <p14:creationId xmlns:p14="http://schemas.microsoft.com/office/powerpoint/2010/main" val="49079805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87363"/>
            <a:ext cx="7772400" cy="1470025"/>
          </a:xfrm>
        </p:spPr>
        <p:txBody>
          <a:bodyPr>
            <a:normAutofit/>
          </a:bodyPr>
          <a:lstStyle/>
          <a:p>
            <a:r>
              <a:rPr lang="en-US" b="1" dirty="0" smtClean="0"/>
              <a:t>Robert </a:t>
            </a:r>
            <a:r>
              <a:rPr lang="en-US" b="1" dirty="0" err="1" smtClean="0"/>
              <a:t>Mager</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20</a:t>
            </a:fld>
            <a:endParaRPr lang="en-US"/>
          </a:p>
        </p:txBody>
      </p:sp>
      <p:sp>
        <p:nvSpPr>
          <p:cNvPr id="4" name="TextBox 3"/>
          <p:cNvSpPr txBox="1"/>
          <p:nvPr/>
        </p:nvSpPr>
        <p:spPr>
          <a:xfrm>
            <a:off x="971550" y="1957388"/>
            <a:ext cx="7886701" cy="2246769"/>
          </a:xfrm>
          <a:prstGeom prst="rect">
            <a:avLst/>
          </a:prstGeom>
          <a:noFill/>
        </p:spPr>
        <p:txBody>
          <a:bodyPr wrap="square" rtlCol="0">
            <a:spAutoFit/>
          </a:bodyPr>
          <a:lstStyle/>
          <a:p>
            <a:pPr marL="285750" indent="-285750">
              <a:buFont typeface="Arial"/>
              <a:buChar char="•"/>
            </a:pPr>
            <a:r>
              <a:rPr lang="en-US" sz="2800" dirty="0"/>
              <a:t>A</a:t>
            </a:r>
            <a:r>
              <a:rPr lang="en-US" sz="2800" dirty="0" smtClean="0"/>
              <a:t>ction verb – What will the learner be doing?</a:t>
            </a:r>
            <a:br>
              <a:rPr lang="en-US" sz="2800" dirty="0" smtClean="0"/>
            </a:br>
            <a:endParaRPr lang="en-US" sz="2800" dirty="0" smtClean="0"/>
          </a:p>
          <a:p>
            <a:pPr marL="285750" indent="-285750">
              <a:buFont typeface="Arial"/>
              <a:buChar char="•"/>
            </a:pPr>
            <a:r>
              <a:rPr lang="en-US" sz="2800" dirty="0" smtClean="0"/>
              <a:t>Condition – What conditions will you impose?</a:t>
            </a:r>
            <a:br>
              <a:rPr lang="en-US" sz="2800" dirty="0" smtClean="0"/>
            </a:br>
            <a:endParaRPr lang="en-US" sz="2800" dirty="0" smtClean="0"/>
          </a:p>
          <a:p>
            <a:pPr marL="285750" indent="-285750">
              <a:buFont typeface="Arial"/>
              <a:buChar char="•"/>
            </a:pPr>
            <a:r>
              <a:rPr lang="en-US" sz="2800" dirty="0" smtClean="0"/>
              <a:t>Criteria – How will you recognize success?</a:t>
            </a:r>
            <a:endParaRPr lang="en-US" sz="2800" dirty="0"/>
          </a:p>
        </p:txBody>
      </p:sp>
    </p:spTree>
    <p:extLst>
      <p:ext uri="{BB962C8B-B14F-4D97-AF65-F5344CB8AC3E}">
        <p14:creationId xmlns:p14="http://schemas.microsoft.com/office/powerpoint/2010/main" val="3457598764"/>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W</a:t>
            </a:r>
            <a:r>
              <a:rPr lang="en-US" dirty="0" smtClean="0"/>
              <a:t>rite a business letter, </a:t>
            </a:r>
            <a:br>
              <a:rPr lang="en-US" dirty="0" smtClean="0"/>
            </a:br>
            <a:r>
              <a:rPr lang="en-US" dirty="0" smtClean="0"/>
              <a:t>in 20 minutes, </a:t>
            </a:r>
            <a:br>
              <a:rPr lang="en-US" dirty="0" smtClean="0"/>
            </a:br>
            <a:r>
              <a:rPr lang="en-US" dirty="0" smtClean="0"/>
              <a:t>with less than 3 errors</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21</a:t>
            </a:fld>
            <a:endParaRPr lang="en-US"/>
          </a:p>
        </p:txBody>
      </p:sp>
      <p:sp>
        <p:nvSpPr>
          <p:cNvPr id="5" name="Rectangle 4"/>
          <p:cNvSpPr/>
          <p:nvPr/>
        </p:nvSpPr>
        <p:spPr>
          <a:xfrm>
            <a:off x="2119313" y="1976438"/>
            <a:ext cx="4976812" cy="642937"/>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2849563" y="2619375"/>
            <a:ext cx="3238500" cy="574675"/>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1976438" y="3194050"/>
            <a:ext cx="5119687" cy="642937"/>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889000" y="3307835"/>
            <a:ext cx="976312" cy="369332"/>
          </a:xfrm>
          <a:prstGeom prst="rect">
            <a:avLst/>
          </a:prstGeom>
          <a:noFill/>
        </p:spPr>
        <p:txBody>
          <a:bodyPr wrap="square" rtlCol="0">
            <a:spAutoFit/>
          </a:bodyPr>
          <a:lstStyle/>
          <a:p>
            <a:r>
              <a:rPr lang="en-US" b="1" dirty="0" smtClean="0">
                <a:solidFill>
                  <a:srgbClr val="FF0000"/>
                </a:solidFill>
              </a:rPr>
              <a:t>Criteria</a:t>
            </a:r>
            <a:endParaRPr lang="en-US" b="1" dirty="0">
              <a:solidFill>
                <a:srgbClr val="FF0000"/>
              </a:solidFill>
            </a:endParaRPr>
          </a:p>
        </p:txBody>
      </p:sp>
      <p:sp>
        <p:nvSpPr>
          <p:cNvPr id="9" name="TextBox 8"/>
          <p:cNvSpPr txBox="1"/>
          <p:nvPr/>
        </p:nvSpPr>
        <p:spPr>
          <a:xfrm>
            <a:off x="685800" y="2079070"/>
            <a:ext cx="1331912" cy="369332"/>
          </a:xfrm>
          <a:prstGeom prst="rect">
            <a:avLst/>
          </a:prstGeom>
          <a:noFill/>
        </p:spPr>
        <p:txBody>
          <a:bodyPr wrap="square" rtlCol="0">
            <a:spAutoFit/>
          </a:bodyPr>
          <a:lstStyle/>
          <a:p>
            <a:r>
              <a:rPr lang="en-US" b="1" dirty="0" smtClean="0">
                <a:solidFill>
                  <a:srgbClr val="FF0000"/>
                </a:solidFill>
              </a:rPr>
              <a:t>Action Verb</a:t>
            </a:r>
            <a:endParaRPr lang="en-US" b="1" dirty="0">
              <a:solidFill>
                <a:srgbClr val="FF0000"/>
              </a:solidFill>
            </a:endParaRPr>
          </a:p>
        </p:txBody>
      </p:sp>
      <p:sp>
        <p:nvSpPr>
          <p:cNvPr id="10" name="TextBox 9"/>
          <p:cNvSpPr txBox="1"/>
          <p:nvPr/>
        </p:nvSpPr>
        <p:spPr>
          <a:xfrm>
            <a:off x="1557338" y="2733675"/>
            <a:ext cx="1123949" cy="369332"/>
          </a:xfrm>
          <a:prstGeom prst="rect">
            <a:avLst/>
          </a:prstGeom>
          <a:noFill/>
        </p:spPr>
        <p:txBody>
          <a:bodyPr wrap="square" rtlCol="0">
            <a:spAutoFit/>
          </a:bodyPr>
          <a:lstStyle/>
          <a:p>
            <a:r>
              <a:rPr lang="en-US" b="1" dirty="0" smtClean="0">
                <a:solidFill>
                  <a:srgbClr val="FF0000"/>
                </a:solidFill>
              </a:rPr>
              <a:t>Condition</a:t>
            </a:r>
            <a:endParaRPr lang="en-US" b="1" dirty="0">
              <a:solidFill>
                <a:srgbClr val="FF0000"/>
              </a:solidFill>
            </a:endParaRPr>
          </a:p>
        </p:txBody>
      </p:sp>
    </p:spTree>
    <p:extLst>
      <p:ext uri="{BB962C8B-B14F-4D97-AF65-F5344CB8AC3E}">
        <p14:creationId xmlns:p14="http://schemas.microsoft.com/office/powerpoint/2010/main" val="32570880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p:bldP spid="9" grpId="0"/>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41363"/>
            <a:ext cx="7772400" cy="1470025"/>
          </a:xfrm>
        </p:spPr>
        <p:txBody>
          <a:bodyPr>
            <a:normAutofit/>
          </a:bodyPr>
          <a:lstStyle/>
          <a:p>
            <a:r>
              <a:rPr lang="en-US" dirty="0" smtClean="0"/>
              <a:t>ABCD model</a:t>
            </a:r>
            <a:endParaRPr lang="en-US" dirty="0"/>
          </a:p>
        </p:txBody>
      </p:sp>
      <p:sp>
        <p:nvSpPr>
          <p:cNvPr id="4" name="TextBox 3"/>
          <p:cNvSpPr txBox="1"/>
          <p:nvPr/>
        </p:nvSpPr>
        <p:spPr>
          <a:xfrm>
            <a:off x="2262187" y="2079625"/>
            <a:ext cx="4516437" cy="3005951"/>
          </a:xfrm>
          <a:prstGeom prst="rect">
            <a:avLst/>
          </a:prstGeom>
          <a:noFill/>
        </p:spPr>
        <p:txBody>
          <a:bodyPr wrap="square" rtlCol="0">
            <a:spAutoFit/>
          </a:bodyPr>
          <a:lstStyle/>
          <a:p>
            <a:pPr marL="285750" indent="-285750">
              <a:lnSpc>
                <a:spcPct val="150000"/>
              </a:lnSpc>
              <a:buFont typeface="Arial"/>
              <a:buChar char="•"/>
            </a:pPr>
            <a:r>
              <a:rPr lang="en-US" sz="3200" b="1" dirty="0" smtClean="0">
                <a:solidFill>
                  <a:srgbClr val="FF0000"/>
                </a:solidFill>
              </a:rPr>
              <a:t>A</a:t>
            </a:r>
            <a:r>
              <a:rPr lang="en-US" sz="3200" b="1" dirty="0" smtClean="0"/>
              <a:t>udience</a:t>
            </a:r>
          </a:p>
          <a:p>
            <a:pPr marL="285750" indent="-285750">
              <a:lnSpc>
                <a:spcPct val="150000"/>
              </a:lnSpc>
              <a:buFont typeface="Arial"/>
              <a:buChar char="•"/>
            </a:pPr>
            <a:r>
              <a:rPr lang="en-US" sz="3200" b="1" dirty="0" smtClean="0">
                <a:solidFill>
                  <a:srgbClr val="FF0000"/>
                </a:solidFill>
              </a:rPr>
              <a:t>B</a:t>
            </a:r>
            <a:r>
              <a:rPr lang="en-US" sz="3200" b="1" dirty="0" smtClean="0"/>
              <a:t>ehaviour</a:t>
            </a:r>
          </a:p>
          <a:p>
            <a:pPr marL="285750" indent="-285750">
              <a:lnSpc>
                <a:spcPct val="150000"/>
              </a:lnSpc>
              <a:buFont typeface="Arial"/>
              <a:buChar char="•"/>
            </a:pPr>
            <a:r>
              <a:rPr lang="en-US" sz="3200" b="1" dirty="0" smtClean="0">
                <a:solidFill>
                  <a:srgbClr val="FF0000"/>
                </a:solidFill>
              </a:rPr>
              <a:t>C</a:t>
            </a:r>
            <a:r>
              <a:rPr lang="en-US" sz="3200" b="1" dirty="0" smtClean="0"/>
              <a:t>ondition</a:t>
            </a:r>
          </a:p>
          <a:p>
            <a:pPr marL="285750" indent="-285750">
              <a:lnSpc>
                <a:spcPct val="150000"/>
              </a:lnSpc>
              <a:buFont typeface="Arial"/>
              <a:buChar char="•"/>
            </a:pPr>
            <a:r>
              <a:rPr lang="en-US" sz="3200" b="1" dirty="0" smtClean="0">
                <a:solidFill>
                  <a:srgbClr val="FF0000"/>
                </a:solidFill>
              </a:rPr>
              <a:t>D</a:t>
            </a:r>
            <a:r>
              <a:rPr lang="en-US" sz="3200" b="1" dirty="0" smtClean="0"/>
              <a:t>egree</a:t>
            </a:r>
            <a:endParaRPr lang="en-US" sz="3200" b="1" dirty="0"/>
          </a:p>
        </p:txBody>
      </p:sp>
      <p:sp>
        <p:nvSpPr>
          <p:cNvPr id="3" name="Slide Number Placeholder 2"/>
          <p:cNvSpPr>
            <a:spLocks noGrp="1"/>
          </p:cNvSpPr>
          <p:nvPr>
            <p:ph type="sldNum" sz="quarter" idx="12"/>
          </p:nvPr>
        </p:nvSpPr>
        <p:spPr/>
        <p:txBody>
          <a:bodyPr/>
          <a:lstStyle/>
          <a:p>
            <a:fld id="{C0E297EE-DE81-484C-9366-B1080BE8B75B}" type="slidenum">
              <a:rPr lang="en-US" smtClean="0"/>
              <a:t>22</a:t>
            </a:fld>
            <a:endParaRPr lang="en-US"/>
          </a:p>
        </p:txBody>
      </p:sp>
    </p:spTree>
    <p:extLst>
      <p:ext uri="{BB962C8B-B14F-4D97-AF65-F5344CB8AC3E}">
        <p14:creationId xmlns:p14="http://schemas.microsoft.com/office/powerpoint/2010/main" val="40060484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lvl="0"/>
            <a:r>
              <a:rPr lang="en-US" dirty="0"/>
              <a:t>Given a standard sentence, the English 101 student should be able to identify the noun and verb without error.</a:t>
            </a:r>
            <a:endParaRPr lang="en-CA" dirty="0"/>
          </a:p>
        </p:txBody>
      </p:sp>
      <p:sp>
        <p:nvSpPr>
          <p:cNvPr id="3" name="Slide Number Placeholder 2"/>
          <p:cNvSpPr>
            <a:spLocks noGrp="1"/>
          </p:cNvSpPr>
          <p:nvPr>
            <p:ph type="sldNum" sz="quarter" idx="12"/>
          </p:nvPr>
        </p:nvSpPr>
        <p:spPr/>
        <p:txBody>
          <a:bodyPr/>
          <a:lstStyle/>
          <a:p>
            <a:fld id="{C0E297EE-DE81-484C-9366-B1080BE8B75B}" type="slidenum">
              <a:rPr lang="en-US" smtClean="0"/>
              <a:t>23</a:t>
            </a:fld>
            <a:endParaRPr lang="en-US"/>
          </a:p>
        </p:txBody>
      </p:sp>
      <p:sp>
        <p:nvSpPr>
          <p:cNvPr id="5" name="TextBox 4"/>
          <p:cNvSpPr txBox="1"/>
          <p:nvPr/>
        </p:nvSpPr>
        <p:spPr>
          <a:xfrm>
            <a:off x="404019" y="2071689"/>
            <a:ext cx="388937" cy="1015663"/>
          </a:xfrm>
          <a:prstGeom prst="rect">
            <a:avLst/>
          </a:prstGeom>
          <a:noFill/>
        </p:spPr>
        <p:txBody>
          <a:bodyPr wrap="square" rtlCol="0">
            <a:spAutoFit/>
          </a:bodyPr>
          <a:lstStyle/>
          <a:p>
            <a:r>
              <a:rPr lang="en-US" sz="6000" b="1" dirty="0" smtClean="0">
                <a:solidFill>
                  <a:srgbClr val="FF0000"/>
                </a:solidFill>
              </a:rPr>
              <a:t>A</a:t>
            </a:r>
            <a:endParaRPr lang="en-US" sz="6000" b="1" dirty="0">
              <a:solidFill>
                <a:srgbClr val="FF0000"/>
              </a:solidFill>
            </a:endParaRPr>
          </a:p>
        </p:txBody>
      </p:sp>
      <p:sp>
        <p:nvSpPr>
          <p:cNvPr id="6" name="TextBox 5"/>
          <p:cNvSpPr txBox="1"/>
          <p:nvPr/>
        </p:nvSpPr>
        <p:spPr>
          <a:xfrm>
            <a:off x="880268" y="2699088"/>
            <a:ext cx="388937" cy="1015663"/>
          </a:xfrm>
          <a:prstGeom prst="rect">
            <a:avLst/>
          </a:prstGeom>
          <a:noFill/>
        </p:spPr>
        <p:txBody>
          <a:bodyPr wrap="square" rtlCol="0">
            <a:spAutoFit/>
          </a:bodyPr>
          <a:lstStyle/>
          <a:p>
            <a:r>
              <a:rPr lang="en-US" sz="6000" b="1" dirty="0" smtClean="0">
                <a:solidFill>
                  <a:srgbClr val="FF0000"/>
                </a:solidFill>
              </a:rPr>
              <a:t>B</a:t>
            </a:r>
            <a:endParaRPr lang="en-US" sz="6000" b="1" dirty="0">
              <a:solidFill>
                <a:srgbClr val="FF0000"/>
              </a:solidFill>
            </a:endParaRPr>
          </a:p>
        </p:txBody>
      </p:sp>
      <p:sp>
        <p:nvSpPr>
          <p:cNvPr id="7" name="TextBox 6"/>
          <p:cNvSpPr txBox="1"/>
          <p:nvPr/>
        </p:nvSpPr>
        <p:spPr>
          <a:xfrm>
            <a:off x="880268" y="1367929"/>
            <a:ext cx="388937" cy="1015663"/>
          </a:xfrm>
          <a:prstGeom prst="rect">
            <a:avLst/>
          </a:prstGeom>
          <a:noFill/>
        </p:spPr>
        <p:txBody>
          <a:bodyPr wrap="square" rtlCol="0">
            <a:spAutoFit/>
          </a:bodyPr>
          <a:lstStyle/>
          <a:p>
            <a:r>
              <a:rPr lang="en-US" sz="6000" b="1" dirty="0" smtClean="0">
                <a:solidFill>
                  <a:srgbClr val="FF0000"/>
                </a:solidFill>
              </a:rPr>
              <a:t>C</a:t>
            </a:r>
            <a:endParaRPr lang="en-US" sz="6000" b="1" dirty="0">
              <a:solidFill>
                <a:srgbClr val="FF0000"/>
              </a:solidFill>
            </a:endParaRPr>
          </a:p>
        </p:txBody>
      </p:sp>
      <p:sp>
        <p:nvSpPr>
          <p:cNvPr id="8" name="TextBox 7"/>
          <p:cNvSpPr txBox="1"/>
          <p:nvPr/>
        </p:nvSpPr>
        <p:spPr>
          <a:xfrm>
            <a:off x="2513006" y="3318420"/>
            <a:ext cx="388937" cy="1015663"/>
          </a:xfrm>
          <a:prstGeom prst="rect">
            <a:avLst/>
          </a:prstGeom>
          <a:noFill/>
        </p:spPr>
        <p:txBody>
          <a:bodyPr wrap="square" rtlCol="0">
            <a:spAutoFit/>
          </a:bodyPr>
          <a:lstStyle/>
          <a:p>
            <a:r>
              <a:rPr lang="en-US" sz="6000" b="1" dirty="0">
                <a:solidFill>
                  <a:srgbClr val="FF0000"/>
                </a:solidFill>
              </a:rPr>
              <a:t>D</a:t>
            </a:r>
          </a:p>
        </p:txBody>
      </p:sp>
      <p:cxnSp>
        <p:nvCxnSpPr>
          <p:cNvPr id="10" name="Straight Connector 9"/>
          <p:cNvCxnSpPr/>
          <p:nvPr/>
        </p:nvCxnSpPr>
        <p:spPr>
          <a:xfrm>
            <a:off x="1476375" y="2222500"/>
            <a:ext cx="5326063" cy="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3192463" y="4081463"/>
            <a:ext cx="2808287" cy="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2122487" y="3463925"/>
            <a:ext cx="1536701" cy="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1004888" y="2838450"/>
            <a:ext cx="3987800" cy="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2719381" y="4334083"/>
            <a:ext cx="3281369" cy="2554545"/>
          </a:xfrm>
          <a:prstGeom prst="rect">
            <a:avLst/>
          </a:prstGeom>
          <a:noFill/>
        </p:spPr>
        <p:txBody>
          <a:bodyPr wrap="square" rtlCol="0">
            <a:spAutoFit/>
          </a:bodyPr>
          <a:lstStyle/>
          <a:p>
            <a:pPr algn="ctr"/>
            <a:r>
              <a:rPr lang="en-US" sz="3200" b="1" dirty="0" smtClean="0">
                <a:solidFill>
                  <a:srgbClr val="FF0000"/>
                </a:solidFill>
              </a:rPr>
              <a:t>Audience</a:t>
            </a:r>
          </a:p>
          <a:p>
            <a:pPr algn="ctr"/>
            <a:r>
              <a:rPr lang="en-US" sz="3200" b="1" dirty="0" smtClean="0">
                <a:solidFill>
                  <a:srgbClr val="FF0000"/>
                </a:solidFill>
              </a:rPr>
              <a:t>Behavior</a:t>
            </a:r>
          </a:p>
          <a:p>
            <a:pPr algn="ctr"/>
            <a:r>
              <a:rPr lang="en-US" sz="3200" b="1" dirty="0" smtClean="0">
                <a:solidFill>
                  <a:srgbClr val="FF0000"/>
                </a:solidFill>
              </a:rPr>
              <a:t>Condition</a:t>
            </a:r>
          </a:p>
          <a:p>
            <a:pPr algn="ctr"/>
            <a:r>
              <a:rPr lang="en-US" sz="3200" b="1" dirty="0" smtClean="0">
                <a:solidFill>
                  <a:srgbClr val="FF0000"/>
                </a:solidFill>
              </a:rPr>
              <a:t>Degree</a:t>
            </a:r>
          </a:p>
          <a:p>
            <a:endParaRPr lang="en-US" sz="3200" b="1" dirty="0"/>
          </a:p>
        </p:txBody>
      </p:sp>
    </p:spTree>
    <p:extLst>
      <p:ext uri="{BB962C8B-B14F-4D97-AF65-F5344CB8AC3E}">
        <p14:creationId xmlns:p14="http://schemas.microsoft.com/office/powerpoint/2010/main" val="32570880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xEl>
                                              <p:pRg st="0" end="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0268" y="2352339"/>
            <a:ext cx="7772400" cy="1470025"/>
          </a:xfrm>
        </p:spPr>
        <p:txBody>
          <a:bodyPr>
            <a:normAutofit fontScale="90000"/>
          </a:bodyPr>
          <a:lstStyle/>
          <a:p>
            <a:pPr algn="l"/>
            <a:r>
              <a:rPr lang="en-US" dirty="0"/>
              <a:t>Given an assortment of EMS equipment to pick from, the paramedic should be able to identify all of the equipment necessary to perform rapid sequence intubation without error.</a:t>
            </a:r>
            <a:r>
              <a:rPr lang="en-CA" dirty="0"/>
              <a:t/>
            </a:r>
            <a:br>
              <a:rPr lang="en-CA" dirty="0"/>
            </a:br>
            <a:endParaRPr lang="en-CA" dirty="0"/>
          </a:p>
        </p:txBody>
      </p:sp>
      <p:sp>
        <p:nvSpPr>
          <p:cNvPr id="3" name="Slide Number Placeholder 2"/>
          <p:cNvSpPr>
            <a:spLocks noGrp="1"/>
          </p:cNvSpPr>
          <p:nvPr>
            <p:ph type="sldNum" sz="quarter" idx="12"/>
          </p:nvPr>
        </p:nvSpPr>
        <p:spPr/>
        <p:txBody>
          <a:bodyPr/>
          <a:lstStyle/>
          <a:p>
            <a:fld id="{C0E297EE-DE81-484C-9366-B1080BE8B75B}" type="slidenum">
              <a:rPr lang="en-US" smtClean="0"/>
              <a:t>24</a:t>
            </a:fld>
            <a:endParaRPr lang="en-US"/>
          </a:p>
        </p:txBody>
      </p:sp>
      <p:sp>
        <p:nvSpPr>
          <p:cNvPr id="5" name="TextBox 4"/>
          <p:cNvSpPr txBox="1"/>
          <p:nvPr/>
        </p:nvSpPr>
        <p:spPr>
          <a:xfrm>
            <a:off x="332577" y="2000247"/>
            <a:ext cx="388937" cy="1015663"/>
          </a:xfrm>
          <a:prstGeom prst="rect">
            <a:avLst/>
          </a:prstGeom>
          <a:noFill/>
        </p:spPr>
        <p:txBody>
          <a:bodyPr wrap="square" rtlCol="0">
            <a:spAutoFit/>
          </a:bodyPr>
          <a:lstStyle/>
          <a:p>
            <a:r>
              <a:rPr lang="en-US" sz="6000" b="1" dirty="0" smtClean="0">
                <a:solidFill>
                  <a:srgbClr val="FF0000"/>
                </a:solidFill>
              </a:rPr>
              <a:t>A</a:t>
            </a:r>
            <a:endParaRPr lang="en-US" sz="6000" b="1" dirty="0">
              <a:solidFill>
                <a:srgbClr val="FF0000"/>
              </a:solidFill>
            </a:endParaRPr>
          </a:p>
        </p:txBody>
      </p:sp>
      <p:sp>
        <p:nvSpPr>
          <p:cNvPr id="6" name="TextBox 5"/>
          <p:cNvSpPr txBox="1"/>
          <p:nvPr/>
        </p:nvSpPr>
        <p:spPr>
          <a:xfrm>
            <a:off x="7429498" y="1516059"/>
            <a:ext cx="388937" cy="1015663"/>
          </a:xfrm>
          <a:prstGeom prst="rect">
            <a:avLst/>
          </a:prstGeom>
          <a:noFill/>
        </p:spPr>
        <p:txBody>
          <a:bodyPr wrap="square" rtlCol="0">
            <a:spAutoFit/>
          </a:bodyPr>
          <a:lstStyle/>
          <a:p>
            <a:r>
              <a:rPr lang="en-US" sz="6000" b="1" dirty="0" smtClean="0">
                <a:solidFill>
                  <a:srgbClr val="FF0000"/>
                </a:solidFill>
              </a:rPr>
              <a:t>B</a:t>
            </a:r>
            <a:endParaRPr lang="en-US" sz="6000" b="1" dirty="0">
              <a:solidFill>
                <a:srgbClr val="FF0000"/>
              </a:solidFill>
            </a:endParaRPr>
          </a:p>
        </p:txBody>
      </p:sp>
      <p:sp>
        <p:nvSpPr>
          <p:cNvPr id="7" name="TextBox 6"/>
          <p:cNvSpPr txBox="1"/>
          <p:nvPr/>
        </p:nvSpPr>
        <p:spPr>
          <a:xfrm>
            <a:off x="344490" y="714716"/>
            <a:ext cx="388937" cy="1015663"/>
          </a:xfrm>
          <a:prstGeom prst="rect">
            <a:avLst/>
          </a:prstGeom>
          <a:noFill/>
        </p:spPr>
        <p:txBody>
          <a:bodyPr wrap="square" rtlCol="0">
            <a:spAutoFit/>
          </a:bodyPr>
          <a:lstStyle/>
          <a:p>
            <a:r>
              <a:rPr lang="en-US" sz="6000" b="1" dirty="0" smtClean="0">
                <a:solidFill>
                  <a:srgbClr val="FF0000"/>
                </a:solidFill>
              </a:rPr>
              <a:t>C</a:t>
            </a:r>
            <a:endParaRPr lang="en-US" sz="6000" b="1" dirty="0">
              <a:solidFill>
                <a:srgbClr val="FF0000"/>
              </a:solidFill>
            </a:endParaRPr>
          </a:p>
        </p:txBody>
      </p:sp>
      <p:sp>
        <p:nvSpPr>
          <p:cNvPr id="8" name="TextBox 7"/>
          <p:cNvSpPr txBox="1"/>
          <p:nvPr/>
        </p:nvSpPr>
        <p:spPr>
          <a:xfrm>
            <a:off x="341307" y="3770860"/>
            <a:ext cx="388937" cy="1015663"/>
          </a:xfrm>
          <a:prstGeom prst="rect">
            <a:avLst/>
          </a:prstGeom>
          <a:noFill/>
        </p:spPr>
        <p:txBody>
          <a:bodyPr wrap="square" rtlCol="0">
            <a:spAutoFit/>
          </a:bodyPr>
          <a:lstStyle/>
          <a:p>
            <a:r>
              <a:rPr lang="en-US" sz="6000" b="1" dirty="0">
                <a:solidFill>
                  <a:srgbClr val="FF0000"/>
                </a:solidFill>
              </a:rPr>
              <a:t>D</a:t>
            </a:r>
          </a:p>
        </p:txBody>
      </p:sp>
      <p:cxnSp>
        <p:nvCxnSpPr>
          <p:cNvPr id="10" name="Straight Connector 9"/>
          <p:cNvCxnSpPr/>
          <p:nvPr/>
        </p:nvCxnSpPr>
        <p:spPr>
          <a:xfrm flipV="1">
            <a:off x="1004888" y="1563688"/>
            <a:ext cx="5797550" cy="7937"/>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1004888" y="4597401"/>
            <a:ext cx="2808287" cy="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6956424" y="2765425"/>
            <a:ext cx="1536701" cy="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1004888" y="2838450"/>
            <a:ext cx="2185987" cy="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5405431" y="4303455"/>
            <a:ext cx="3281369" cy="2554545"/>
          </a:xfrm>
          <a:prstGeom prst="rect">
            <a:avLst/>
          </a:prstGeom>
          <a:noFill/>
        </p:spPr>
        <p:txBody>
          <a:bodyPr wrap="square" rtlCol="0">
            <a:spAutoFit/>
          </a:bodyPr>
          <a:lstStyle/>
          <a:p>
            <a:pPr algn="ctr"/>
            <a:r>
              <a:rPr lang="en-US" sz="3200" b="1" dirty="0" smtClean="0">
                <a:solidFill>
                  <a:srgbClr val="FF0000"/>
                </a:solidFill>
              </a:rPr>
              <a:t>Audience</a:t>
            </a:r>
          </a:p>
          <a:p>
            <a:pPr algn="ctr"/>
            <a:r>
              <a:rPr lang="en-US" sz="3200" b="1" dirty="0" smtClean="0">
                <a:solidFill>
                  <a:srgbClr val="FF0000"/>
                </a:solidFill>
              </a:rPr>
              <a:t>Behavior</a:t>
            </a:r>
          </a:p>
          <a:p>
            <a:pPr algn="ctr"/>
            <a:r>
              <a:rPr lang="en-US" sz="3200" b="1" dirty="0" smtClean="0">
                <a:solidFill>
                  <a:srgbClr val="FF0000"/>
                </a:solidFill>
              </a:rPr>
              <a:t>Condition</a:t>
            </a:r>
          </a:p>
          <a:p>
            <a:pPr algn="ctr"/>
            <a:r>
              <a:rPr lang="en-US" sz="3200" b="1" dirty="0" smtClean="0">
                <a:solidFill>
                  <a:srgbClr val="FF0000"/>
                </a:solidFill>
              </a:rPr>
              <a:t>Degree</a:t>
            </a:r>
          </a:p>
          <a:p>
            <a:endParaRPr lang="en-US" sz="3200" b="1" dirty="0"/>
          </a:p>
        </p:txBody>
      </p:sp>
      <p:cxnSp>
        <p:nvCxnSpPr>
          <p:cNvPr id="15" name="Straight Connector 14"/>
          <p:cNvCxnSpPr/>
          <p:nvPr/>
        </p:nvCxnSpPr>
        <p:spPr>
          <a:xfrm>
            <a:off x="1004888" y="2163762"/>
            <a:ext cx="2185987" cy="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662163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1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Program, Course, and </a:t>
            </a:r>
            <a:br>
              <a:rPr lang="en-US" dirty="0" smtClean="0"/>
            </a:br>
            <a:r>
              <a:rPr lang="en-US" dirty="0" smtClean="0"/>
              <a:t>Module Outcomes</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25</a:t>
            </a:fld>
            <a:endParaRPr lang="en-US"/>
          </a:p>
        </p:txBody>
      </p:sp>
    </p:spTree>
    <p:extLst>
      <p:ext uri="{BB962C8B-B14F-4D97-AF65-F5344CB8AC3E}">
        <p14:creationId xmlns:p14="http://schemas.microsoft.com/office/powerpoint/2010/main" val="3257088001"/>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5300" y="566737"/>
            <a:ext cx="7772400" cy="1470025"/>
          </a:xfrm>
        </p:spPr>
        <p:txBody>
          <a:bodyPr>
            <a:normAutofit/>
          </a:bodyPr>
          <a:lstStyle/>
          <a:p>
            <a:pPr algn="l"/>
            <a:r>
              <a:rPr lang="en-US" sz="3600" dirty="0"/>
              <a:t>At the end of this module participants will be able </a:t>
            </a:r>
            <a:r>
              <a:rPr lang="en-US" sz="3600" dirty="0" smtClean="0"/>
              <a:t>to</a:t>
            </a:r>
            <a:r>
              <a:rPr lang="en-CA" sz="3600" dirty="0" smtClean="0"/>
              <a:t>:</a:t>
            </a:r>
            <a:endParaRPr lang="en-CA" sz="3600" dirty="0"/>
          </a:p>
        </p:txBody>
      </p:sp>
      <p:sp>
        <p:nvSpPr>
          <p:cNvPr id="3" name="Slide Number Placeholder 2"/>
          <p:cNvSpPr>
            <a:spLocks noGrp="1"/>
          </p:cNvSpPr>
          <p:nvPr>
            <p:ph type="sldNum" sz="quarter" idx="12"/>
          </p:nvPr>
        </p:nvSpPr>
        <p:spPr/>
        <p:txBody>
          <a:bodyPr/>
          <a:lstStyle/>
          <a:p>
            <a:fld id="{C0E297EE-DE81-484C-9366-B1080BE8B75B}" type="slidenum">
              <a:rPr lang="en-US" smtClean="0"/>
              <a:t>26</a:t>
            </a:fld>
            <a:endParaRPr lang="en-US"/>
          </a:p>
        </p:txBody>
      </p:sp>
      <p:sp>
        <p:nvSpPr>
          <p:cNvPr id="4" name="TextBox 3"/>
          <p:cNvSpPr txBox="1"/>
          <p:nvPr/>
        </p:nvSpPr>
        <p:spPr>
          <a:xfrm>
            <a:off x="279399" y="2151063"/>
            <a:ext cx="7988301" cy="3280385"/>
          </a:xfrm>
          <a:prstGeom prst="rect">
            <a:avLst/>
          </a:prstGeom>
          <a:noFill/>
        </p:spPr>
        <p:txBody>
          <a:bodyPr wrap="square" rtlCol="0">
            <a:spAutoFit/>
          </a:bodyPr>
          <a:lstStyle/>
          <a:p>
            <a:pPr marL="742950" lvl="1" indent="-285750">
              <a:lnSpc>
                <a:spcPts val="4540"/>
              </a:lnSpc>
              <a:buFont typeface="Arial"/>
              <a:buChar char="•"/>
            </a:pPr>
            <a:r>
              <a:rPr lang="en-US" sz="3200" dirty="0" smtClean="0"/>
              <a:t>Appreciate </a:t>
            </a:r>
            <a:r>
              <a:rPr lang="en-US" sz="3200" dirty="0"/>
              <a:t>the benefits of </a:t>
            </a:r>
            <a:r>
              <a:rPr lang="en-US" sz="3200" dirty="0" smtClean="0"/>
              <a:t>creating learning outcomes </a:t>
            </a:r>
            <a:r>
              <a:rPr lang="en-US" sz="3200" dirty="0"/>
              <a:t>for a module</a:t>
            </a:r>
            <a:endParaRPr lang="en-CA" sz="3200" dirty="0"/>
          </a:p>
          <a:p>
            <a:pPr marL="742950" lvl="1" indent="-285750">
              <a:lnSpc>
                <a:spcPts val="4540"/>
              </a:lnSpc>
              <a:buFont typeface="Arial"/>
              <a:buChar char="•"/>
            </a:pPr>
            <a:r>
              <a:rPr lang="en-US" sz="3200" dirty="0"/>
              <a:t>List four elements of a well designed </a:t>
            </a:r>
            <a:r>
              <a:rPr lang="en-CA" sz="3200" dirty="0" smtClean="0"/>
              <a:t>learning outcome</a:t>
            </a:r>
            <a:endParaRPr lang="en-CA" sz="3200" dirty="0"/>
          </a:p>
          <a:p>
            <a:pPr marL="742950" lvl="1" indent="-285750">
              <a:lnSpc>
                <a:spcPts val="4540"/>
              </a:lnSpc>
              <a:buFont typeface="Arial"/>
              <a:buChar char="•"/>
            </a:pPr>
            <a:r>
              <a:rPr lang="en-US" sz="3200" dirty="0"/>
              <a:t>Recognize these elements in an example</a:t>
            </a:r>
            <a:endParaRPr lang="en-CA" sz="3200" dirty="0"/>
          </a:p>
          <a:p>
            <a:endParaRPr lang="en-US" dirty="0"/>
          </a:p>
        </p:txBody>
      </p:sp>
    </p:spTree>
    <p:extLst>
      <p:ext uri="{BB962C8B-B14F-4D97-AF65-F5344CB8AC3E}">
        <p14:creationId xmlns:p14="http://schemas.microsoft.com/office/powerpoint/2010/main" val="3141310360"/>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Learning Outcomes</a:t>
            </a:r>
            <a:br>
              <a:rPr lang="en-US" dirty="0" smtClean="0"/>
            </a:br>
            <a:r>
              <a:rPr lang="en-US" dirty="0" smtClean="0"/>
              <a:t> Writing Activity</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27</a:t>
            </a:fld>
            <a:endParaRPr lang="en-US"/>
          </a:p>
        </p:txBody>
      </p:sp>
    </p:spTree>
    <p:extLst>
      <p:ext uri="{BB962C8B-B14F-4D97-AF65-F5344CB8AC3E}">
        <p14:creationId xmlns:p14="http://schemas.microsoft.com/office/powerpoint/2010/main" val="3141310360"/>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Learning Outcomes Writing</a:t>
            </a:r>
            <a:br>
              <a:rPr lang="en-US" dirty="0" smtClean="0"/>
            </a:br>
            <a:r>
              <a:rPr lang="en-US" dirty="0" smtClean="0"/>
              <a:t> Activity Debrief</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28</a:t>
            </a:fld>
            <a:endParaRPr lang="en-US"/>
          </a:p>
        </p:txBody>
      </p:sp>
    </p:spTree>
    <p:extLst>
      <p:ext uri="{BB962C8B-B14F-4D97-AF65-F5344CB8AC3E}">
        <p14:creationId xmlns:p14="http://schemas.microsoft.com/office/powerpoint/2010/main" val="3092460460"/>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Some difficulties with </a:t>
            </a:r>
            <a:br>
              <a:rPr lang="en-US" dirty="0" smtClean="0"/>
            </a:br>
            <a:r>
              <a:rPr lang="en-US" dirty="0" smtClean="0"/>
              <a:t>Learning Outcomes</a:t>
            </a:r>
            <a:endParaRPr lang="en-US" dirty="0"/>
          </a:p>
        </p:txBody>
      </p:sp>
      <p:sp>
        <p:nvSpPr>
          <p:cNvPr id="3" name="Slide Number Placeholder 2"/>
          <p:cNvSpPr>
            <a:spLocks noGrp="1"/>
          </p:cNvSpPr>
          <p:nvPr>
            <p:ph type="sldNum" sz="quarter" idx="12"/>
          </p:nvPr>
        </p:nvSpPr>
        <p:spPr>
          <a:xfrm>
            <a:off x="6324600" y="6173787"/>
            <a:ext cx="2133600" cy="365125"/>
          </a:xfrm>
        </p:spPr>
        <p:txBody>
          <a:bodyPr/>
          <a:lstStyle/>
          <a:p>
            <a:fld id="{C0E297EE-DE81-484C-9366-B1080BE8B75B}" type="slidenum">
              <a:rPr lang="en-US" smtClean="0"/>
              <a:t>29</a:t>
            </a:fld>
            <a:endParaRPr lang="en-US"/>
          </a:p>
        </p:txBody>
      </p:sp>
    </p:spTree>
    <p:extLst>
      <p:ext uri="{BB962C8B-B14F-4D97-AF65-F5344CB8AC3E}">
        <p14:creationId xmlns:p14="http://schemas.microsoft.com/office/powerpoint/2010/main" val="325708800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Aims</a:t>
            </a:r>
            <a:br>
              <a:rPr lang="en-US" dirty="0" smtClean="0"/>
            </a:br>
            <a:r>
              <a:rPr lang="en-US" dirty="0" smtClean="0"/>
              <a:t>Learning Outcomes</a:t>
            </a:r>
            <a:br>
              <a:rPr lang="en-US" dirty="0" smtClean="0"/>
            </a:br>
            <a:r>
              <a:rPr lang="en-US" dirty="0" smtClean="0"/>
              <a:t>Competencies</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3</a:t>
            </a:fld>
            <a:endParaRPr lang="en-US"/>
          </a:p>
        </p:txBody>
      </p:sp>
    </p:spTree>
    <p:extLst>
      <p:ext uri="{BB962C8B-B14F-4D97-AF65-F5344CB8AC3E}">
        <p14:creationId xmlns:p14="http://schemas.microsoft.com/office/powerpoint/2010/main" val="3268755745"/>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22425" y="2535237"/>
            <a:ext cx="5918200" cy="1470025"/>
          </a:xfrm>
        </p:spPr>
        <p:txBody>
          <a:bodyPr>
            <a:normAutofit fontScale="90000"/>
          </a:bodyPr>
          <a:lstStyle/>
          <a:p>
            <a:r>
              <a:rPr lang="en-US" dirty="0" smtClean="0"/>
              <a:t>Why creating Learning Outcomes is worth </a:t>
            </a:r>
            <a:br>
              <a:rPr lang="en-US" dirty="0" smtClean="0"/>
            </a:br>
            <a:r>
              <a:rPr lang="en-US" dirty="0" smtClean="0"/>
              <a:t>your time and effort</a:t>
            </a:r>
            <a:endParaRPr lang="en-US" dirty="0"/>
          </a:p>
        </p:txBody>
      </p:sp>
      <p:sp>
        <p:nvSpPr>
          <p:cNvPr id="3" name="Slide Number Placeholder 2"/>
          <p:cNvSpPr>
            <a:spLocks noGrp="1"/>
          </p:cNvSpPr>
          <p:nvPr>
            <p:ph type="sldNum" sz="quarter" idx="12"/>
          </p:nvPr>
        </p:nvSpPr>
        <p:spPr>
          <a:xfrm>
            <a:off x="6324600" y="6173787"/>
            <a:ext cx="2133600" cy="365125"/>
          </a:xfrm>
        </p:spPr>
        <p:txBody>
          <a:bodyPr/>
          <a:lstStyle/>
          <a:p>
            <a:fld id="{C0E297EE-DE81-484C-9366-B1080BE8B75B}" type="slidenum">
              <a:rPr lang="en-US" smtClean="0"/>
              <a:t>30</a:t>
            </a:fld>
            <a:endParaRPr lang="en-US"/>
          </a:p>
        </p:txBody>
      </p:sp>
    </p:spTree>
    <p:extLst>
      <p:ext uri="{BB962C8B-B14F-4D97-AF65-F5344CB8AC3E}">
        <p14:creationId xmlns:p14="http://schemas.microsoft.com/office/powerpoint/2010/main" val="2322161963"/>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Lunch</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31</a:t>
            </a:fld>
            <a:endParaRPr lang="en-US"/>
          </a:p>
        </p:txBody>
      </p:sp>
    </p:spTree>
    <p:extLst>
      <p:ext uri="{BB962C8B-B14F-4D97-AF65-F5344CB8AC3E}">
        <p14:creationId xmlns:p14="http://schemas.microsoft.com/office/powerpoint/2010/main" val="1413003997"/>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Competencies</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32</a:t>
            </a:fld>
            <a:endParaRPr lang="en-US"/>
          </a:p>
        </p:txBody>
      </p:sp>
    </p:spTree>
    <p:extLst>
      <p:ext uri="{BB962C8B-B14F-4D97-AF65-F5344CB8AC3E}">
        <p14:creationId xmlns:p14="http://schemas.microsoft.com/office/powerpoint/2010/main" val="2147522021"/>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0237" y="2765425"/>
            <a:ext cx="7772400" cy="1470025"/>
          </a:xfrm>
        </p:spPr>
        <p:txBody>
          <a:bodyPr>
            <a:normAutofit fontScale="90000"/>
          </a:bodyPr>
          <a:lstStyle/>
          <a:p>
            <a:r>
              <a:rPr lang="en-US" dirty="0" smtClean="0"/>
              <a:t>Discussion Question: What do competencies mean to you?</a:t>
            </a:r>
            <a:br>
              <a:rPr lang="en-US" dirty="0" smtClean="0"/>
            </a:br>
            <a:r>
              <a:rPr lang="en-US" dirty="0"/>
              <a:t/>
            </a:r>
            <a:br>
              <a:rPr lang="en-US" dirty="0"/>
            </a:br>
            <a:r>
              <a:rPr lang="en-US" dirty="0" smtClean="0"/>
              <a:t>Create a 2-3 sentence definition</a:t>
            </a:r>
            <a:br>
              <a:rPr lang="en-US" dirty="0" smtClean="0"/>
            </a:br>
            <a:r>
              <a:rPr lang="en-US" dirty="0" smtClean="0"/>
              <a:t>(10 minutes)</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33</a:t>
            </a:fld>
            <a:endParaRPr lang="en-US"/>
          </a:p>
        </p:txBody>
      </p:sp>
    </p:spTree>
    <p:extLst>
      <p:ext uri="{BB962C8B-B14F-4D97-AF65-F5344CB8AC3E}">
        <p14:creationId xmlns:p14="http://schemas.microsoft.com/office/powerpoint/2010/main" val="785935975"/>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4606" y="2503740"/>
            <a:ext cx="7092119" cy="1470025"/>
          </a:xfrm>
        </p:spPr>
        <p:txBody>
          <a:bodyPr>
            <a:noAutofit/>
          </a:bodyPr>
          <a:lstStyle/>
          <a:p>
            <a:pPr algn="just"/>
            <a:r>
              <a:rPr lang="en-US" sz="3200" dirty="0"/>
              <a:t>Competency </a:t>
            </a:r>
            <a:r>
              <a:rPr lang="en-US" sz="3200" dirty="0" smtClean="0"/>
              <a:t>represent a combination of attributes (with respect to knowledge and its application, skills, responsibilities, and attitudes) and are used describe the level or extent to which a person is capable of performing them. </a:t>
            </a:r>
            <a:endParaRPr lang="en-US" sz="3200" dirty="0"/>
          </a:p>
        </p:txBody>
      </p:sp>
      <p:sp>
        <p:nvSpPr>
          <p:cNvPr id="3" name="Slide Number Placeholder 2"/>
          <p:cNvSpPr>
            <a:spLocks noGrp="1"/>
          </p:cNvSpPr>
          <p:nvPr>
            <p:ph type="sldNum" sz="quarter" idx="12"/>
          </p:nvPr>
        </p:nvSpPr>
        <p:spPr/>
        <p:txBody>
          <a:bodyPr/>
          <a:lstStyle/>
          <a:p>
            <a:fld id="{C0E297EE-DE81-484C-9366-B1080BE8B75B}" type="slidenum">
              <a:rPr lang="en-US" smtClean="0"/>
              <a:t>34</a:t>
            </a:fld>
            <a:endParaRPr lang="en-US"/>
          </a:p>
        </p:txBody>
      </p:sp>
      <p:sp>
        <p:nvSpPr>
          <p:cNvPr id="6" name="TextBox 5"/>
          <p:cNvSpPr txBox="1"/>
          <p:nvPr/>
        </p:nvSpPr>
        <p:spPr>
          <a:xfrm>
            <a:off x="3116920" y="5601629"/>
            <a:ext cx="5508687" cy="369332"/>
          </a:xfrm>
          <a:prstGeom prst="rect">
            <a:avLst/>
          </a:prstGeom>
          <a:noFill/>
        </p:spPr>
        <p:txBody>
          <a:bodyPr wrap="square" rtlCol="0">
            <a:spAutoFit/>
          </a:bodyPr>
          <a:lstStyle/>
          <a:p>
            <a:pPr algn="r"/>
            <a:r>
              <a:rPr lang="en-US" dirty="0" smtClean="0">
                <a:solidFill>
                  <a:schemeClr val="tx1">
                    <a:lumMod val="50000"/>
                    <a:lumOff val="50000"/>
                  </a:schemeClr>
                </a:solidFill>
              </a:rPr>
              <a:t>From Introducing Bologna Objectives and Tools</a:t>
            </a:r>
            <a:endParaRPr lang="en-US" dirty="0">
              <a:solidFill>
                <a:schemeClr val="tx1">
                  <a:lumMod val="50000"/>
                  <a:lumOff val="50000"/>
                </a:schemeClr>
              </a:solidFill>
            </a:endParaRPr>
          </a:p>
        </p:txBody>
      </p:sp>
    </p:spTree>
    <p:extLst>
      <p:ext uri="{BB962C8B-B14F-4D97-AF65-F5344CB8AC3E}">
        <p14:creationId xmlns:p14="http://schemas.microsoft.com/office/powerpoint/2010/main" val="1263062489"/>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6425" y="2709863"/>
            <a:ext cx="7772400" cy="1470025"/>
          </a:xfrm>
        </p:spPr>
        <p:txBody>
          <a:bodyPr>
            <a:normAutofit fontScale="90000"/>
          </a:bodyPr>
          <a:lstStyle/>
          <a:p>
            <a:r>
              <a:rPr lang="en-US" dirty="0" smtClean="0"/>
              <a:t>Accreditors not just interested in Competencies – but whole system that develops</a:t>
            </a:r>
            <a:r>
              <a:rPr lang="en-US" dirty="0"/>
              <a:t> </a:t>
            </a:r>
            <a:r>
              <a:rPr lang="en-US" dirty="0" smtClean="0"/>
              <a:t>and assesses them</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35</a:t>
            </a:fld>
            <a:endParaRPr lang="en-US"/>
          </a:p>
        </p:txBody>
      </p:sp>
    </p:spTree>
    <p:extLst>
      <p:ext uri="{BB962C8B-B14F-4D97-AF65-F5344CB8AC3E}">
        <p14:creationId xmlns:p14="http://schemas.microsoft.com/office/powerpoint/2010/main" val="3268755745"/>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2425" y="717550"/>
            <a:ext cx="7772400" cy="1020763"/>
          </a:xfrm>
        </p:spPr>
        <p:txBody>
          <a:bodyPr>
            <a:noAutofit/>
          </a:bodyPr>
          <a:lstStyle/>
          <a:p>
            <a:pPr algn="l"/>
            <a:r>
              <a:rPr lang="en-US" sz="2000" dirty="0"/>
              <a:t> </a:t>
            </a:r>
            <a:r>
              <a:rPr lang="en-CA" sz="2000" dirty="0"/>
              <a:t/>
            </a:r>
            <a:br>
              <a:rPr lang="en-CA" sz="2000" dirty="0"/>
            </a:br>
            <a:r>
              <a:rPr lang="en-CA" sz="2400" b="1" dirty="0"/>
              <a:t>O</a:t>
            </a:r>
            <a:r>
              <a:rPr lang="en-CA" sz="2400" b="1" dirty="0" smtClean="0"/>
              <a:t>utcomes </a:t>
            </a:r>
            <a:r>
              <a:rPr lang="en-CA" sz="2400" b="1" dirty="0"/>
              <a:t>assessment process </a:t>
            </a:r>
            <a:r>
              <a:rPr lang="en-CA" sz="2400" b="1" dirty="0" smtClean="0"/>
              <a:t>in plain language: </a:t>
            </a:r>
            <a:r>
              <a:rPr lang="en-CA" sz="2400" b="1" dirty="0"/>
              <a:t/>
            </a:r>
            <a:br>
              <a:rPr lang="en-CA" sz="2400" b="1" dirty="0"/>
            </a:br>
            <a:endParaRPr lang="en-US" sz="2400" b="1" dirty="0"/>
          </a:p>
        </p:txBody>
      </p:sp>
      <p:sp>
        <p:nvSpPr>
          <p:cNvPr id="3" name="Slide Number Placeholder 2"/>
          <p:cNvSpPr>
            <a:spLocks noGrp="1"/>
          </p:cNvSpPr>
          <p:nvPr>
            <p:ph type="sldNum" sz="quarter" idx="12"/>
          </p:nvPr>
        </p:nvSpPr>
        <p:spPr/>
        <p:txBody>
          <a:bodyPr/>
          <a:lstStyle/>
          <a:p>
            <a:fld id="{C0E297EE-DE81-484C-9366-B1080BE8B75B}" type="slidenum">
              <a:rPr lang="en-US" smtClean="0"/>
              <a:t>36</a:t>
            </a:fld>
            <a:endParaRPr lang="en-US"/>
          </a:p>
        </p:txBody>
      </p:sp>
      <p:sp>
        <p:nvSpPr>
          <p:cNvPr id="5" name="TextBox 4"/>
          <p:cNvSpPr txBox="1"/>
          <p:nvPr/>
        </p:nvSpPr>
        <p:spPr>
          <a:xfrm>
            <a:off x="1190624" y="1738313"/>
            <a:ext cx="6524625" cy="2831544"/>
          </a:xfrm>
          <a:prstGeom prst="rect">
            <a:avLst/>
          </a:prstGeom>
          <a:noFill/>
        </p:spPr>
        <p:txBody>
          <a:bodyPr wrap="square" rtlCol="0">
            <a:spAutoFit/>
          </a:bodyPr>
          <a:lstStyle/>
          <a:p>
            <a:pPr marL="285750" indent="-285750">
              <a:lnSpc>
                <a:spcPct val="150000"/>
              </a:lnSpc>
              <a:buFont typeface="Arial"/>
              <a:buChar char="•"/>
            </a:pPr>
            <a:r>
              <a:rPr lang="en-CA" sz="2400" dirty="0" smtClean="0"/>
              <a:t>Define Learning Outcomes </a:t>
            </a:r>
          </a:p>
          <a:p>
            <a:pPr marL="285750" indent="-285750">
              <a:lnSpc>
                <a:spcPct val="150000"/>
              </a:lnSpc>
              <a:buFont typeface="Arial"/>
              <a:buChar char="•"/>
            </a:pPr>
            <a:r>
              <a:rPr lang="en-CA" sz="2400" dirty="0" smtClean="0"/>
              <a:t>Align curricula </a:t>
            </a:r>
            <a:r>
              <a:rPr lang="en-CA" sz="2400" dirty="0"/>
              <a:t>with </a:t>
            </a:r>
            <a:r>
              <a:rPr lang="en-CA" sz="2400" dirty="0" smtClean="0"/>
              <a:t>Learning Outcomes</a:t>
            </a:r>
          </a:p>
          <a:p>
            <a:pPr marL="285750" indent="-285750">
              <a:lnSpc>
                <a:spcPct val="150000"/>
              </a:lnSpc>
              <a:buFont typeface="Arial"/>
              <a:buChar char="•"/>
            </a:pPr>
            <a:r>
              <a:rPr lang="en-CA" sz="2400" dirty="0" smtClean="0"/>
              <a:t>Figure out how to measure Outcomes</a:t>
            </a:r>
          </a:p>
          <a:p>
            <a:pPr marL="285750" indent="-285750">
              <a:lnSpc>
                <a:spcPct val="150000"/>
              </a:lnSpc>
              <a:buFont typeface="Arial"/>
              <a:buChar char="•"/>
            </a:pPr>
            <a:r>
              <a:rPr lang="en-CA" sz="2400" dirty="0" smtClean="0"/>
              <a:t>Measure, analyze and disseminate</a:t>
            </a:r>
          </a:p>
          <a:p>
            <a:pPr marL="285750" indent="-285750">
              <a:lnSpc>
                <a:spcPct val="150000"/>
              </a:lnSpc>
              <a:buFont typeface="Arial"/>
              <a:buChar char="•"/>
            </a:pPr>
            <a:r>
              <a:rPr lang="en-CA" sz="2400" dirty="0" smtClean="0"/>
              <a:t>Create a continuous improvement plan</a:t>
            </a:r>
            <a:endParaRPr lang="en-US" sz="2400" dirty="0"/>
          </a:p>
        </p:txBody>
      </p:sp>
      <p:sp>
        <p:nvSpPr>
          <p:cNvPr id="6" name="TextBox 5"/>
          <p:cNvSpPr txBox="1"/>
          <p:nvPr/>
        </p:nvSpPr>
        <p:spPr>
          <a:xfrm>
            <a:off x="5040312" y="5556250"/>
            <a:ext cx="3587750" cy="369332"/>
          </a:xfrm>
          <a:prstGeom prst="rect">
            <a:avLst/>
          </a:prstGeom>
          <a:noFill/>
        </p:spPr>
        <p:txBody>
          <a:bodyPr wrap="square" rtlCol="0">
            <a:spAutoFit/>
          </a:bodyPr>
          <a:lstStyle/>
          <a:p>
            <a:pPr algn="r"/>
            <a:r>
              <a:rPr lang="en-US" dirty="0" smtClean="0"/>
              <a:t>Based on AACSB</a:t>
            </a:r>
            <a:endParaRPr lang="en-US" dirty="0"/>
          </a:p>
        </p:txBody>
      </p:sp>
    </p:spTree>
    <p:extLst>
      <p:ext uri="{BB962C8B-B14F-4D97-AF65-F5344CB8AC3E}">
        <p14:creationId xmlns:p14="http://schemas.microsoft.com/office/powerpoint/2010/main" val="785935975"/>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7987" y="328613"/>
            <a:ext cx="7772400" cy="1470025"/>
          </a:xfrm>
        </p:spPr>
        <p:txBody>
          <a:bodyPr>
            <a:normAutofit/>
          </a:bodyPr>
          <a:lstStyle/>
          <a:p>
            <a:r>
              <a:rPr lang="en-US" dirty="0" smtClean="0"/>
              <a:t>Generic Set of Competencies</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37</a:t>
            </a:fld>
            <a:endParaRPr lang="en-US"/>
          </a:p>
        </p:txBody>
      </p:sp>
      <p:sp>
        <p:nvSpPr>
          <p:cNvPr id="5" name="TextBox 4"/>
          <p:cNvSpPr txBox="1"/>
          <p:nvPr/>
        </p:nvSpPr>
        <p:spPr>
          <a:xfrm>
            <a:off x="1552575" y="1508125"/>
            <a:ext cx="5000625" cy="4462760"/>
          </a:xfrm>
          <a:prstGeom prst="rect">
            <a:avLst/>
          </a:prstGeom>
          <a:noFill/>
        </p:spPr>
        <p:txBody>
          <a:bodyPr wrap="square" rtlCol="0">
            <a:spAutoFit/>
          </a:bodyPr>
          <a:lstStyle/>
          <a:p>
            <a:pPr marL="285750" lvl="0" indent="-285750">
              <a:lnSpc>
                <a:spcPct val="150000"/>
              </a:lnSpc>
              <a:buFont typeface="Arial"/>
              <a:buChar char="•"/>
            </a:pPr>
            <a:r>
              <a:rPr lang="en-US" sz="2800" dirty="0"/>
              <a:t>Knowledge base</a:t>
            </a:r>
            <a:endParaRPr lang="en-CA" sz="2800" dirty="0"/>
          </a:p>
          <a:p>
            <a:pPr marL="285750" lvl="0" indent="-285750">
              <a:buFont typeface="Arial"/>
              <a:buChar char="•"/>
            </a:pPr>
            <a:r>
              <a:rPr lang="en-US" sz="2800" dirty="0"/>
              <a:t>Disciplinary techniques</a:t>
            </a:r>
            <a:endParaRPr lang="en-CA" sz="2800" dirty="0"/>
          </a:p>
          <a:p>
            <a:pPr marL="285750" lvl="0" indent="-285750">
              <a:buFont typeface="Arial"/>
              <a:buChar char="•"/>
            </a:pPr>
            <a:r>
              <a:rPr lang="en-US" sz="2800" dirty="0"/>
              <a:t>Critical Thinking/Problem Solving</a:t>
            </a:r>
            <a:endParaRPr lang="en-CA" sz="2800" dirty="0"/>
          </a:p>
          <a:p>
            <a:pPr marL="285750" lvl="0" indent="-285750">
              <a:buFont typeface="Arial"/>
              <a:buChar char="•"/>
            </a:pPr>
            <a:r>
              <a:rPr lang="en-US" sz="2800" dirty="0"/>
              <a:t>Ethics and Professionalism</a:t>
            </a:r>
            <a:endParaRPr lang="en-CA" sz="2800" dirty="0"/>
          </a:p>
          <a:p>
            <a:pPr marL="285750" lvl="0" indent="-285750">
              <a:buFont typeface="Arial"/>
              <a:buChar char="•"/>
            </a:pPr>
            <a:r>
              <a:rPr lang="en-US" sz="2800" dirty="0" smtClean="0"/>
              <a:t>Teams</a:t>
            </a:r>
            <a:endParaRPr lang="en-CA" sz="2800" dirty="0"/>
          </a:p>
          <a:p>
            <a:pPr marL="285750" lvl="0" indent="-285750">
              <a:buFont typeface="Arial"/>
              <a:buChar char="•"/>
            </a:pPr>
            <a:r>
              <a:rPr lang="en-US" sz="2800" dirty="0" smtClean="0"/>
              <a:t>Communication</a:t>
            </a:r>
            <a:endParaRPr lang="en-CA" sz="2800" dirty="0"/>
          </a:p>
          <a:p>
            <a:pPr marL="285750" lvl="0" indent="-285750">
              <a:buFont typeface="Arial"/>
              <a:buChar char="•"/>
            </a:pPr>
            <a:r>
              <a:rPr lang="en-US" sz="2800" dirty="0"/>
              <a:t>World view</a:t>
            </a:r>
            <a:endParaRPr lang="en-CA" sz="2800" dirty="0"/>
          </a:p>
          <a:p>
            <a:pPr marL="285750" lvl="0" indent="-285750">
              <a:buFont typeface="Arial"/>
              <a:buChar char="•"/>
            </a:pPr>
            <a:r>
              <a:rPr lang="en-US" sz="2800" dirty="0"/>
              <a:t>Life-long Learning</a:t>
            </a:r>
            <a:endParaRPr lang="en-CA" sz="2800" dirty="0"/>
          </a:p>
          <a:p>
            <a:endParaRPr lang="en-US" dirty="0"/>
          </a:p>
        </p:txBody>
      </p:sp>
    </p:spTree>
    <p:extLst>
      <p:ext uri="{BB962C8B-B14F-4D97-AF65-F5344CB8AC3E}">
        <p14:creationId xmlns:p14="http://schemas.microsoft.com/office/powerpoint/2010/main" val="3268755745"/>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66750" y="1235069"/>
            <a:ext cx="7977187" cy="4832093"/>
          </a:xfrm>
          <a:prstGeom prst="rect">
            <a:avLst/>
          </a:prstGeom>
        </p:spPr>
        <p:txBody>
          <a:bodyPr wrap="square">
            <a:spAutoFit/>
          </a:bodyPr>
          <a:lstStyle/>
          <a:p>
            <a:pPr marL="285750" lvl="0" indent="-285750">
              <a:buFont typeface="Arial"/>
              <a:buChar char="•"/>
            </a:pPr>
            <a:r>
              <a:rPr lang="en-US" sz="2800" b="1" dirty="0" smtClean="0"/>
              <a:t>Individuals </a:t>
            </a:r>
            <a:r>
              <a:rPr lang="en-US" sz="2800" dirty="0" smtClean="0"/>
              <a:t>– List 5 things you expect students to know at the end of your course. How are you currently assessing that they know these things</a:t>
            </a:r>
            <a:br>
              <a:rPr lang="en-US" sz="2800" dirty="0" smtClean="0"/>
            </a:br>
            <a:endParaRPr lang="en-US" sz="2800" dirty="0" smtClean="0"/>
          </a:p>
          <a:p>
            <a:pPr marL="285750" lvl="0" indent="-285750">
              <a:buFont typeface="Arial"/>
              <a:buChar char="•"/>
            </a:pPr>
            <a:r>
              <a:rPr lang="en-US" sz="2800" b="1" dirty="0" smtClean="0"/>
              <a:t>Teams</a:t>
            </a:r>
            <a:r>
              <a:rPr lang="en-US" sz="2800" dirty="0" smtClean="0"/>
              <a:t> – compare lists and strategies for assessment – Are there other ways we could measure knowledge?</a:t>
            </a:r>
            <a:br>
              <a:rPr lang="en-US" sz="2800" dirty="0" smtClean="0"/>
            </a:br>
            <a:endParaRPr lang="en-US" sz="2800" dirty="0" smtClean="0"/>
          </a:p>
          <a:p>
            <a:pPr marL="285750" indent="-285750">
              <a:buFont typeface="Arial"/>
              <a:buChar char="•"/>
            </a:pPr>
            <a:r>
              <a:rPr lang="en-US" sz="2800" dirty="0" smtClean="0"/>
              <a:t>Whole Group – </a:t>
            </a:r>
            <a:r>
              <a:rPr lang="en-CA" sz="2800" dirty="0" smtClean="0"/>
              <a:t>Discussion about assessing knowledge base, list strategies that people are commonly using</a:t>
            </a:r>
          </a:p>
        </p:txBody>
      </p:sp>
      <p:sp>
        <p:nvSpPr>
          <p:cNvPr id="9" name="Title 2"/>
          <p:cNvSpPr>
            <a:spLocks noGrp="1"/>
          </p:cNvSpPr>
          <p:nvPr>
            <p:ph type="ctrTitle"/>
          </p:nvPr>
        </p:nvSpPr>
        <p:spPr>
          <a:xfrm>
            <a:off x="352425" y="-234956"/>
            <a:ext cx="7772400" cy="1470025"/>
          </a:xfrm>
        </p:spPr>
        <p:txBody>
          <a:bodyPr>
            <a:normAutofit/>
          </a:bodyPr>
          <a:lstStyle/>
          <a:p>
            <a:pPr lvl="0" algn="l"/>
            <a:r>
              <a:rPr lang="en-US" b="1" dirty="0"/>
              <a:t>Knowledge </a:t>
            </a:r>
            <a:r>
              <a:rPr lang="en-US" b="1" dirty="0" smtClean="0"/>
              <a:t>base</a:t>
            </a:r>
            <a:endParaRPr lang="en-US" dirty="0"/>
          </a:p>
        </p:txBody>
      </p:sp>
      <p:sp>
        <p:nvSpPr>
          <p:cNvPr id="10" name="Slide Number Placeholder 9"/>
          <p:cNvSpPr>
            <a:spLocks noGrp="1"/>
          </p:cNvSpPr>
          <p:nvPr>
            <p:ph type="sldNum" sz="quarter" idx="12"/>
          </p:nvPr>
        </p:nvSpPr>
        <p:spPr/>
        <p:txBody>
          <a:bodyPr/>
          <a:lstStyle/>
          <a:p>
            <a:fld id="{C0E297EE-DE81-484C-9366-B1080BE8B75B}" type="slidenum">
              <a:rPr lang="en-US" smtClean="0"/>
              <a:t>38</a:t>
            </a:fld>
            <a:endParaRPr lang="en-US"/>
          </a:p>
        </p:txBody>
      </p:sp>
    </p:spTree>
    <p:extLst>
      <p:ext uri="{BB962C8B-B14F-4D97-AF65-F5344CB8AC3E}">
        <p14:creationId xmlns:p14="http://schemas.microsoft.com/office/powerpoint/2010/main" val="4006048484"/>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a:spLocks noGrp="1"/>
          </p:cNvSpPr>
          <p:nvPr>
            <p:ph type="ctrTitle"/>
          </p:nvPr>
        </p:nvSpPr>
        <p:spPr>
          <a:xfrm>
            <a:off x="312737" y="-107958"/>
            <a:ext cx="7772400" cy="1470025"/>
          </a:xfrm>
        </p:spPr>
        <p:txBody>
          <a:bodyPr>
            <a:normAutofit/>
          </a:bodyPr>
          <a:lstStyle/>
          <a:p>
            <a:pPr lvl="0" algn="l"/>
            <a:r>
              <a:rPr lang="en-US" b="1" dirty="0" smtClean="0"/>
              <a:t>Disciplinary techniques</a:t>
            </a:r>
            <a:endParaRPr lang="en-US" dirty="0"/>
          </a:p>
        </p:txBody>
      </p:sp>
      <p:sp>
        <p:nvSpPr>
          <p:cNvPr id="2" name="Slide Number Placeholder 1"/>
          <p:cNvSpPr>
            <a:spLocks noGrp="1"/>
          </p:cNvSpPr>
          <p:nvPr>
            <p:ph type="sldNum" sz="quarter" idx="12"/>
          </p:nvPr>
        </p:nvSpPr>
        <p:spPr/>
        <p:txBody>
          <a:bodyPr/>
          <a:lstStyle/>
          <a:p>
            <a:fld id="{C0E297EE-DE81-484C-9366-B1080BE8B75B}" type="slidenum">
              <a:rPr lang="en-US" smtClean="0"/>
              <a:t>39</a:t>
            </a:fld>
            <a:endParaRPr lang="en-US"/>
          </a:p>
        </p:txBody>
      </p:sp>
      <p:sp>
        <p:nvSpPr>
          <p:cNvPr id="6" name="Rectangle 5"/>
          <p:cNvSpPr/>
          <p:nvPr/>
        </p:nvSpPr>
        <p:spPr>
          <a:xfrm>
            <a:off x="587375" y="1235069"/>
            <a:ext cx="7977187" cy="4832093"/>
          </a:xfrm>
          <a:prstGeom prst="rect">
            <a:avLst/>
          </a:prstGeom>
        </p:spPr>
        <p:txBody>
          <a:bodyPr wrap="square">
            <a:spAutoFit/>
          </a:bodyPr>
          <a:lstStyle/>
          <a:p>
            <a:pPr marL="285750" indent="-285750">
              <a:buFont typeface="Arial"/>
              <a:buChar char="•"/>
            </a:pPr>
            <a:r>
              <a:rPr lang="en-US" sz="2800" b="1" dirty="0" smtClean="0"/>
              <a:t>Individuals </a:t>
            </a:r>
            <a:r>
              <a:rPr lang="en-US" sz="2800" dirty="0" smtClean="0"/>
              <a:t>– List some of the major techniques that are unique to your discipline. Think of what an expert in the discipline routinely does – the kinds of questions and problems they are ask to solve and how they do </a:t>
            </a:r>
            <a:r>
              <a:rPr lang="en-US" sz="2800" dirty="0"/>
              <a:t>it. </a:t>
            </a:r>
            <a:r>
              <a:rPr lang="en-US" sz="2800" dirty="0" smtClean="0"/>
              <a:t>How </a:t>
            </a:r>
            <a:r>
              <a:rPr lang="en-US" sz="2800" dirty="0"/>
              <a:t>are you developing these skills in your students and how are you assessing them</a:t>
            </a:r>
            <a:r>
              <a:rPr lang="en-US" sz="2800" dirty="0" smtClean="0"/>
              <a:t>?</a:t>
            </a:r>
            <a:endParaRPr lang="en-US" sz="2800" dirty="0"/>
          </a:p>
          <a:p>
            <a:pPr marL="285750" lvl="0" indent="-285750">
              <a:buFont typeface="Arial"/>
              <a:buChar char="•"/>
            </a:pPr>
            <a:r>
              <a:rPr lang="en-US" sz="2800" dirty="0" smtClean="0"/>
              <a:t> </a:t>
            </a:r>
            <a:r>
              <a:rPr lang="en-US" sz="2800" b="1" dirty="0" smtClean="0"/>
              <a:t>Team </a:t>
            </a:r>
            <a:r>
              <a:rPr lang="en-US" sz="2800" dirty="0" smtClean="0"/>
              <a:t>– do some comparison of techniques and assessment strategies?</a:t>
            </a:r>
          </a:p>
          <a:p>
            <a:pPr marL="285750" indent="-285750">
              <a:buFont typeface="Arial"/>
              <a:buChar char="•"/>
            </a:pPr>
            <a:r>
              <a:rPr lang="en-US" sz="2800" b="1" dirty="0" smtClean="0"/>
              <a:t>Whole Group </a:t>
            </a:r>
            <a:r>
              <a:rPr lang="en-US" sz="2800" dirty="0" smtClean="0"/>
              <a:t>– </a:t>
            </a:r>
            <a:r>
              <a:rPr lang="en-CA" sz="2800" dirty="0" smtClean="0"/>
              <a:t>Discussion about disciplinary techniques, list some of the strategies that people are commonly using</a:t>
            </a:r>
          </a:p>
        </p:txBody>
      </p:sp>
    </p:spTree>
    <p:extLst>
      <p:ext uri="{BB962C8B-B14F-4D97-AF65-F5344CB8AC3E}">
        <p14:creationId xmlns:p14="http://schemas.microsoft.com/office/powerpoint/2010/main" val="351671002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What do you think Aims and </a:t>
            </a:r>
            <a:br>
              <a:rPr lang="en-US" dirty="0" smtClean="0"/>
            </a:br>
            <a:r>
              <a:rPr lang="en-US" dirty="0" smtClean="0"/>
              <a:t>Outcomes are and why </a:t>
            </a:r>
            <a:br>
              <a:rPr lang="en-US" dirty="0" smtClean="0"/>
            </a:br>
            <a:r>
              <a:rPr lang="en-US" dirty="0" smtClean="0"/>
              <a:t>are they important?</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4</a:t>
            </a:fld>
            <a:endParaRPr lang="en-US"/>
          </a:p>
        </p:txBody>
      </p:sp>
      <p:sp>
        <p:nvSpPr>
          <p:cNvPr id="4" name="TextBox 3"/>
          <p:cNvSpPr txBox="1"/>
          <p:nvPr/>
        </p:nvSpPr>
        <p:spPr>
          <a:xfrm>
            <a:off x="1674813" y="4191000"/>
            <a:ext cx="5453062" cy="1384995"/>
          </a:xfrm>
          <a:prstGeom prst="rect">
            <a:avLst/>
          </a:prstGeom>
          <a:noFill/>
        </p:spPr>
        <p:txBody>
          <a:bodyPr wrap="square" rtlCol="0">
            <a:spAutoFit/>
          </a:bodyPr>
          <a:lstStyle/>
          <a:p>
            <a:pPr algn="ctr"/>
            <a:r>
              <a:rPr lang="en-US" sz="2800" dirty="0" smtClean="0">
                <a:solidFill>
                  <a:srgbClr val="FF0000"/>
                </a:solidFill>
              </a:rPr>
              <a:t>Talk in your teams and try to come up with a definition for each and why they might be important</a:t>
            </a:r>
            <a:endParaRPr lang="en-US" sz="2800" dirty="0">
              <a:solidFill>
                <a:srgbClr val="FF0000"/>
              </a:solidFill>
            </a:endParaRPr>
          </a:p>
        </p:txBody>
      </p:sp>
    </p:spTree>
    <p:extLst>
      <p:ext uri="{BB962C8B-B14F-4D97-AF65-F5344CB8AC3E}">
        <p14:creationId xmlns:p14="http://schemas.microsoft.com/office/powerpoint/2010/main" val="28502297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1682273"/>
            <a:ext cx="7485063" cy="2677656"/>
          </a:xfrm>
          <a:prstGeom prst="rect">
            <a:avLst/>
          </a:prstGeom>
        </p:spPr>
        <p:txBody>
          <a:bodyPr wrap="square">
            <a:spAutoFit/>
          </a:bodyPr>
          <a:lstStyle/>
          <a:p>
            <a:pPr marL="285750" lvl="0" indent="-285750">
              <a:buFont typeface="Arial"/>
              <a:buChar char="•"/>
            </a:pPr>
            <a:r>
              <a:rPr lang="en-US" sz="2800" b="1" dirty="0"/>
              <a:t>T</a:t>
            </a:r>
            <a:r>
              <a:rPr lang="en-US" sz="2800" b="1" dirty="0" smtClean="0"/>
              <a:t>eams</a:t>
            </a:r>
            <a:r>
              <a:rPr lang="en-US" sz="2800" dirty="0" smtClean="0"/>
              <a:t> – What is it Critical Thinking</a:t>
            </a:r>
            <a:r>
              <a:rPr lang="en-US" sz="2800" dirty="0"/>
              <a:t>? </a:t>
            </a:r>
            <a:r>
              <a:rPr lang="en-US" sz="2800" dirty="0" smtClean="0"/>
              <a:t>How is Problem Solving different than CT? How is it the same? How can we develop it and assess it?</a:t>
            </a:r>
            <a:br>
              <a:rPr lang="en-US" sz="2800" dirty="0" smtClean="0"/>
            </a:br>
            <a:r>
              <a:rPr lang="en-US" sz="2800" dirty="0" smtClean="0"/>
              <a:t/>
            </a:r>
            <a:br>
              <a:rPr lang="en-US" sz="2800" dirty="0" smtClean="0"/>
            </a:br>
            <a:endParaRPr lang="en-US" sz="2800" dirty="0" smtClean="0"/>
          </a:p>
          <a:p>
            <a:pPr marL="285750" indent="-285750">
              <a:buFont typeface="Arial"/>
              <a:buChar char="•"/>
            </a:pPr>
            <a:r>
              <a:rPr lang="en-US" sz="2800" b="1" dirty="0" smtClean="0"/>
              <a:t>Whole Class </a:t>
            </a:r>
            <a:r>
              <a:rPr lang="en-US" sz="2800" dirty="0" smtClean="0"/>
              <a:t>– </a:t>
            </a:r>
            <a:r>
              <a:rPr lang="en-CA" sz="2800" dirty="0" smtClean="0"/>
              <a:t>Debrief</a:t>
            </a:r>
            <a:endParaRPr lang="en-CA" sz="2000" dirty="0"/>
          </a:p>
        </p:txBody>
      </p:sp>
      <p:sp>
        <p:nvSpPr>
          <p:cNvPr id="5" name="Title 2"/>
          <p:cNvSpPr>
            <a:spLocks noGrp="1"/>
          </p:cNvSpPr>
          <p:nvPr>
            <p:ph type="ctrTitle"/>
          </p:nvPr>
        </p:nvSpPr>
        <p:spPr>
          <a:xfrm>
            <a:off x="392113" y="212248"/>
            <a:ext cx="7772400" cy="1470025"/>
          </a:xfrm>
        </p:spPr>
        <p:txBody>
          <a:bodyPr>
            <a:normAutofit/>
          </a:bodyPr>
          <a:lstStyle/>
          <a:p>
            <a:pPr lvl="0" algn="l"/>
            <a:r>
              <a:rPr lang="en-US" sz="4000" b="1" dirty="0" smtClean="0"/>
              <a:t>Critical </a:t>
            </a:r>
            <a:r>
              <a:rPr lang="en-US" sz="4000" b="1" dirty="0"/>
              <a:t>Thinking/Problem </a:t>
            </a:r>
            <a:r>
              <a:rPr lang="en-US" sz="4000" b="1" dirty="0" smtClean="0"/>
              <a:t>Solving</a:t>
            </a:r>
            <a:endParaRPr lang="en-US" sz="4000" dirty="0"/>
          </a:p>
        </p:txBody>
      </p:sp>
      <p:sp>
        <p:nvSpPr>
          <p:cNvPr id="2" name="Slide Number Placeholder 1"/>
          <p:cNvSpPr>
            <a:spLocks noGrp="1"/>
          </p:cNvSpPr>
          <p:nvPr>
            <p:ph type="sldNum" sz="quarter" idx="12"/>
          </p:nvPr>
        </p:nvSpPr>
        <p:spPr/>
        <p:txBody>
          <a:bodyPr/>
          <a:lstStyle/>
          <a:p>
            <a:fld id="{C0E297EE-DE81-484C-9366-B1080BE8B75B}" type="slidenum">
              <a:rPr lang="en-US" smtClean="0"/>
              <a:t>40</a:t>
            </a:fld>
            <a:endParaRPr lang="en-US"/>
          </a:p>
        </p:txBody>
      </p:sp>
    </p:spTree>
    <p:extLst>
      <p:ext uri="{BB962C8B-B14F-4D97-AF65-F5344CB8AC3E}">
        <p14:creationId xmlns:p14="http://schemas.microsoft.com/office/powerpoint/2010/main" val="3516710021"/>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22313" y="1893410"/>
            <a:ext cx="7977187" cy="2677656"/>
          </a:xfrm>
          <a:prstGeom prst="rect">
            <a:avLst/>
          </a:prstGeom>
        </p:spPr>
        <p:txBody>
          <a:bodyPr wrap="square">
            <a:spAutoFit/>
          </a:bodyPr>
          <a:lstStyle/>
          <a:p>
            <a:pPr marL="285750" lvl="0" indent="-285750">
              <a:buFont typeface="Arial"/>
              <a:buChar char="•"/>
            </a:pPr>
            <a:r>
              <a:rPr lang="en-US" sz="2800" b="1" dirty="0"/>
              <a:t>T</a:t>
            </a:r>
            <a:r>
              <a:rPr lang="en-US" sz="2800" b="1" dirty="0" smtClean="0"/>
              <a:t>eams</a:t>
            </a:r>
            <a:r>
              <a:rPr lang="en-US" sz="2800" dirty="0" smtClean="0"/>
              <a:t> - one </a:t>
            </a:r>
            <a:r>
              <a:rPr lang="en-US" sz="2800" dirty="0"/>
              <a:t>sentence </a:t>
            </a:r>
            <a:r>
              <a:rPr lang="en-US" sz="2800" dirty="0" smtClean="0"/>
              <a:t>definition for each </a:t>
            </a:r>
            <a:br>
              <a:rPr lang="en-US" sz="2800" dirty="0" smtClean="0"/>
            </a:br>
            <a:endParaRPr lang="en-US" sz="2800" dirty="0" smtClean="0"/>
          </a:p>
          <a:p>
            <a:pPr marL="285750" indent="-285750">
              <a:buFont typeface="Arial"/>
              <a:buChar char="•"/>
            </a:pPr>
            <a:r>
              <a:rPr lang="en-US" sz="2800" b="1" dirty="0" smtClean="0"/>
              <a:t>Teams</a:t>
            </a:r>
            <a:r>
              <a:rPr lang="en-US" sz="2800" dirty="0" smtClean="0"/>
              <a:t> - </a:t>
            </a:r>
            <a:r>
              <a:rPr lang="en-CA" sz="2800" dirty="0"/>
              <a:t>How do we develop it in our students and how can we assess it? </a:t>
            </a:r>
            <a:endParaRPr lang="en-CA" sz="2800" dirty="0" smtClean="0"/>
          </a:p>
          <a:p>
            <a:pPr marL="285750" indent="-285750">
              <a:buFont typeface="Arial"/>
              <a:buChar char="•"/>
            </a:pPr>
            <a:endParaRPr lang="en-CA" sz="2800" dirty="0"/>
          </a:p>
          <a:p>
            <a:pPr marL="285750" indent="-285750">
              <a:buFont typeface="Arial"/>
              <a:buChar char="•"/>
            </a:pPr>
            <a:r>
              <a:rPr lang="en-US" sz="2800" b="1" dirty="0" smtClean="0"/>
              <a:t>Whole Class </a:t>
            </a:r>
            <a:r>
              <a:rPr lang="en-US" sz="2800" dirty="0" smtClean="0"/>
              <a:t>– </a:t>
            </a:r>
            <a:r>
              <a:rPr lang="en-US" sz="2800" dirty="0"/>
              <a:t>D</a:t>
            </a:r>
            <a:r>
              <a:rPr lang="en-US" sz="2800" dirty="0" smtClean="0"/>
              <a:t>ebrief</a:t>
            </a:r>
            <a:endParaRPr lang="en-CA" sz="2800" dirty="0"/>
          </a:p>
        </p:txBody>
      </p:sp>
      <p:sp>
        <p:nvSpPr>
          <p:cNvPr id="5" name="Title 2"/>
          <p:cNvSpPr>
            <a:spLocks noGrp="1"/>
          </p:cNvSpPr>
          <p:nvPr>
            <p:ph type="ctrTitle"/>
          </p:nvPr>
        </p:nvSpPr>
        <p:spPr>
          <a:xfrm>
            <a:off x="455612" y="257175"/>
            <a:ext cx="7772400" cy="1470025"/>
          </a:xfrm>
        </p:spPr>
        <p:txBody>
          <a:bodyPr>
            <a:normAutofit/>
          </a:bodyPr>
          <a:lstStyle/>
          <a:p>
            <a:pPr lvl="0" algn="l"/>
            <a:r>
              <a:rPr lang="en-US" b="1" dirty="0" smtClean="0"/>
              <a:t>Ethics </a:t>
            </a:r>
            <a:r>
              <a:rPr lang="en-US" b="1" dirty="0"/>
              <a:t>and </a:t>
            </a:r>
            <a:r>
              <a:rPr lang="en-US" b="1" dirty="0" smtClean="0"/>
              <a:t>Professionalism</a:t>
            </a:r>
            <a:endParaRPr lang="en-US" dirty="0"/>
          </a:p>
        </p:txBody>
      </p:sp>
      <p:sp>
        <p:nvSpPr>
          <p:cNvPr id="2" name="Slide Number Placeholder 1"/>
          <p:cNvSpPr>
            <a:spLocks noGrp="1"/>
          </p:cNvSpPr>
          <p:nvPr>
            <p:ph type="sldNum" sz="quarter" idx="12"/>
          </p:nvPr>
        </p:nvSpPr>
        <p:spPr/>
        <p:txBody>
          <a:bodyPr/>
          <a:lstStyle/>
          <a:p>
            <a:fld id="{C0E297EE-DE81-484C-9366-B1080BE8B75B}" type="slidenum">
              <a:rPr lang="en-US" smtClean="0"/>
              <a:t>41</a:t>
            </a:fld>
            <a:endParaRPr lang="en-US"/>
          </a:p>
        </p:txBody>
      </p:sp>
    </p:spTree>
    <p:extLst>
      <p:ext uri="{BB962C8B-B14F-4D97-AF65-F5344CB8AC3E}">
        <p14:creationId xmlns:p14="http://schemas.microsoft.com/office/powerpoint/2010/main" val="3516710021"/>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47751" y="1619249"/>
            <a:ext cx="7429500" cy="2677656"/>
          </a:xfrm>
          <a:prstGeom prst="rect">
            <a:avLst/>
          </a:prstGeom>
        </p:spPr>
        <p:txBody>
          <a:bodyPr wrap="square">
            <a:spAutoFit/>
          </a:bodyPr>
          <a:lstStyle/>
          <a:p>
            <a:pPr marL="285750" lvl="0" indent="-285750">
              <a:buFont typeface="Arial"/>
              <a:buChar char="•"/>
            </a:pPr>
            <a:r>
              <a:rPr lang="en-US" sz="2800" b="1" dirty="0"/>
              <a:t>T</a:t>
            </a:r>
            <a:r>
              <a:rPr lang="en-US" sz="2800" b="1" dirty="0" smtClean="0"/>
              <a:t>eams</a:t>
            </a:r>
            <a:r>
              <a:rPr lang="en-US" sz="2800" dirty="0" smtClean="0"/>
              <a:t> – short list – what does teamwork mean to you and what does it mean to accreditors? Is there a difference? </a:t>
            </a:r>
            <a:r>
              <a:rPr lang="en-CA" sz="2800" dirty="0" smtClean="0"/>
              <a:t>How </a:t>
            </a:r>
            <a:r>
              <a:rPr lang="en-CA" sz="2800" dirty="0"/>
              <a:t>do we develop it in our students and how can we assess it? </a:t>
            </a:r>
            <a:endParaRPr lang="en-CA" sz="2800" dirty="0" smtClean="0"/>
          </a:p>
          <a:p>
            <a:pPr marL="285750" lvl="0" indent="-285750">
              <a:buFont typeface="Arial"/>
              <a:buChar char="•"/>
            </a:pPr>
            <a:endParaRPr lang="en-CA" sz="2800" dirty="0" smtClean="0"/>
          </a:p>
          <a:p>
            <a:pPr marL="285750" lvl="0" indent="-285750">
              <a:buFont typeface="Arial"/>
              <a:buChar char="•"/>
            </a:pPr>
            <a:r>
              <a:rPr lang="en-US" sz="2800" b="1" dirty="0" smtClean="0"/>
              <a:t>Whole Group </a:t>
            </a:r>
            <a:r>
              <a:rPr lang="en-US" sz="2800" dirty="0" smtClean="0"/>
              <a:t>– Debrief</a:t>
            </a:r>
            <a:endParaRPr lang="en-CA" sz="2800" dirty="0"/>
          </a:p>
        </p:txBody>
      </p:sp>
      <p:sp>
        <p:nvSpPr>
          <p:cNvPr id="5" name="Title 2"/>
          <p:cNvSpPr>
            <a:spLocks noGrp="1"/>
          </p:cNvSpPr>
          <p:nvPr>
            <p:ph type="ctrTitle"/>
          </p:nvPr>
        </p:nvSpPr>
        <p:spPr>
          <a:xfrm>
            <a:off x="511175" y="149224"/>
            <a:ext cx="7772400" cy="1470025"/>
          </a:xfrm>
        </p:spPr>
        <p:txBody>
          <a:bodyPr>
            <a:normAutofit/>
          </a:bodyPr>
          <a:lstStyle/>
          <a:p>
            <a:pPr lvl="0" algn="l"/>
            <a:r>
              <a:rPr lang="en-US" b="1" dirty="0" smtClean="0"/>
              <a:t>Working </a:t>
            </a:r>
            <a:r>
              <a:rPr lang="en-US" b="1" dirty="0"/>
              <a:t>in </a:t>
            </a:r>
            <a:r>
              <a:rPr lang="en-US" b="1" dirty="0" smtClean="0"/>
              <a:t>Teams</a:t>
            </a:r>
            <a:endParaRPr lang="en-US" dirty="0"/>
          </a:p>
        </p:txBody>
      </p:sp>
      <p:sp>
        <p:nvSpPr>
          <p:cNvPr id="2" name="Slide Number Placeholder 1"/>
          <p:cNvSpPr>
            <a:spLocks noGrp="1"/>
          </p:cNvSpPr>
          <p:nvPr>
            <p:ph type="sldNum" sz="quarter" idx="12"/>
          </p:nvPr>
        </p:nvSpPr>
        <p:spPr/>
        <p:txBody>
          <a:bodyPr/>
          <a:lstStyle/>
          <a:p>
            <a:fld id="{C0E297EE-DE81-484C-9366-B1080BE8B75B}" type="slidenum">
              <a:rPr lang="en-US" smtClean="0"/>
              <a:t>42</a:t>
            </a:fld>
            <a:endParaRPr lang="en-US"/>
          </a:p>
        </p:txBody>
      </p:sp>
    </p:spTree>
    <p:extLst>
      <p:ext uri="{BB962C8B-B14F-4D97-AF65-F5344CB8AC3E}">
        <p14:creationId xmlns:p14="http://schemas.microsoft.com/office/powerpoint/2010/main" val="3516710021"/>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66750" y="1777523"/>
            <a:ext cx="7977187" cy="3539431"/>
          </a:xfrm>
          <a:prstGeom prst="rect">
            <a:avLst/>
          </a:prstGeom>
        </p:spPr>
        <p:txBody>
          <a:bodyPr wrap="square">
            <a:spAutoFit/>
          </a:bodyPr>
          <a:lstStyle/>
          <a:p>
            <a:pPr marL="285750" lvl="0" indent="-285750">
              <a:buFont typeface="Arial"/>
              <a:buChar char="•"/>
            </a:pPr>
            <a:r>
              <a:rPr lang="en-US" sz="2800" b="1" dirty="0"/>
              <a:t>T</a:t>
            </a:r>
            <a:r>
              <a:rPr lang="en-US" sz="2800" b="1" dirty="0" smtClean="0"/>
              <a:t>eams</a:t>
            </a:r>
            <a:r>
              <a:rPr lang="en-US" sz="2800" dirty="0" smtClean="0"/>
              <a:t> – What are the hallmarks of effective communication? – short list </a:t>
            </a:r>
            <a:br>
              <a:rPr lang="en-US" sz="2800" dirty="0" smtClean="0"/>
            </a:br>
            <a:endParaRPr lang="en-US" sz="2800" dirty="0" smtClean="0"/>
          </a:p>
          <a:p>
            <a:pPr marL="285750" lvl="0" indent="-285750">
              <a:buFont typeface="Arial"/>
              <a:buChar char="•"/>
            </a:pPr>
            <a:r>
              <a:rPr lang="en-US" sz="2800" b="1" dirty="0" smtClean="0"/>
              <a:t>Teams</a:t>
            </a:r>
            <a:r>
              <a:rPr lang="en-US" sz="2800" dirty="0" smtClean="0"/>
              <a:t> - </a:t>
            </a:r>
            <a:r>
              <a:rPr lang="en-CA" sz="2800" dirty="0"/>
              <a:t>How do we develop it in our students and how can we assess it? </a:t>
            </a:r>
            <a:r>
              <a:rPr lang="en-CA" sz="2800" dirty="0" smtClean="0"/>
              <a:t>What do you think our accreditors looking for? </a:t>
            </a:r>
            <a:br>
              <a:rPr lang="en-CA" sz="2800" dirty="0" smtClean="0"/>
            </a:br>
            <a:endParaRPr lang="en-CA" sz="2800" dirty="0" smtClean="0"/>
          </a:p>
          <a:p>
            <a:pPr marL="285750" indent="-285750">
              <a:buFont typeface="Arial"/>
              <a:buChar char="•"/>
            </a:pPr>
            <a:r>
              <a:rPr lang="en-US" sz="2800" b="1" dirty="0" smtClean="0"/>
              <a:t>Whole Group </a:t>
            </a:r>
            <a:r>
              <a:rPr lang="en-US" sz="2800" dirty="0" smtClean="0"/>
              <a:t>– Debrief</a:t>
            </a:r>
            <a:endParaRPr lang="en-CA" sz="2800" dirty="0"/>
          </a:p>
        </p:txBody>
      </p:sp>
      <p:sp>
        <p:nvSpPr>
          <p:cNvPr id="5" name="Title 2"/>
          <p:cNvSpPr>
            <a:spLocks noGrp="1"/>
          </p:cNvSpPr>
          <p:nvPr>
            <p:ph type="ctrTitle"/>
          </p:nvPr>
        </p:nvSpPr>
        <p:spPr>
          <a:xfrm>
            <a:off x="463550" y="233362"/>
            <a:ext cx="7772400" cy="1470025"/>
          </a:xfrm>
        </p:spPr>
        <p:txBody>
          <a:bodyPr>
            <a:normAutofit/>
          </a:bodyPr>
          <a:lstStyle/>
          <a:p>
            <a:pPr lvl="0" algn="l"/>
            <a:r>
              <a:rPr lang="en-US" b="1" dirty="0" smtClean="0"/>
              <a:t>Communication</a:t>
            </a:r>
            <a:endParaRPr lang="en-US" dirty="0"/>
          </a:p>
        </p:txBody>
      </p:sp>
      <p:sp>
        <p:nvSpPr>
          <p:cNvPr id="2" name="Slide Number Placeholder 1"/>
          <p:cNvSpPr>
            <a:spLocks noGrp="1"/>
          </p:cNvSpPr>
          <p:nvPr>
            <p:ph type="sldNum" sz="quarter" idx="12"/>
          </p:nvPr>
        </p:nvSpPr>
        <p:spPr/>
        <p:txBody>
          <a:bodyPr/>
          <a:lstStyle/>
          <a:p>
            <a:fld id="{C0E297EE-DE81-484C-9366-B1080BE8B75B}" type="slidenum">
              <a:rPr lang="en-US" smtClean="0"/>
              <a:t>43</a:t>
            </a:fld>
            <a:endParaRPr lang="en-US"/>
          </a:p>
        </p:txBody>
      </p:sp>
    </p:spTree>
    <p:extLst>
      <p:ext uri="{BB962C8B-B14F-4D97-AF65-F5344CB8AC3E}">
        <p14:creationId xmlns:p14="http://schemas.microsoft.com/office/powerpoint/2010/main" val="3516710021"/>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95313" y="1634648"/>
            <a:ext cx="7977187" cy="3416320"/>
          </a:xfrm>
          <a:prstGeom prst="rect">
            <a:avLst/>
          </a:prstGeom>
        </p:spPr>
        <p:txBody>
          <a:bodyPr wrap="square">
            <a:spAutoFit/>
          </a:bodyPr>
          <a:lstStyle/>
          <a:p>
            <a:pPr marL="285750" lvl="0" indent="-285750">
              <a:buFont typeface="Arial"/>
              <a:buChar char="•"/>
            </a:pPr>
            <a:r>
              <a:rPr lang="en-US" sz="2800" b="1" dirty="0"/>
              <a:t>T</a:t>
            </a:r>
            <a:r>
              <a:rPr lang="en-US" sz="2800" b="1" dirty="0" smtClean="0"/>
              <a:t>eams</a:t>
            </a:r>
            <a:r>
              <a:rPr lang="en-US" sz="2800" dirty="0" smtClean="0"/>
              <a:t> – What is important for students to know and do having a broader worldview? Create a short list </a:t>
            </a:r>
            <a:br>
              <a:rPr lang="en-US" sz="2800" dirty="0" smtClean="0"/>
            </a:br>
            <a:endParaRPr lang="en-US" sz="2000" dirty="0" smtClean="0"/>
          </a:p>
          <a:p>
            <a:pPr marL="285750" lvl="0" indent="-285750">
              <a:buFont typeface="Arial"/>
              <a:buChar char="•"/>
            </a:pPr>
            <a:r>
              <a:rPr lang="en-US" sz="2800" b="1" dirty="0" smtClean="0"/>
              <a:t>Teams</a:t>
            </a:r>
            <a:r>
              <a:rPr lang="en-US" sz="2800" dirty="0" smtClean="0"/>
              <a:t> - </a:t>
            </a:r>
            <a:r>
              <a:rPr lang="en-CA" sz="2800" dirty="0"/>
              <a:t>How do we develop it in our students and how can we assess it? </a:t>
            </a:r>
            <a:r>
              <a:rPr lang="en-CA" sz="2800" dirty="0" smtClean="0"/>
              <a:t/>
            </a:r>
            <a:br>
              <a:rPr lang="en-CA" sz="2800" dirty="0" smtClean="0"/>
            </a:br>
            <a:endParaRPr lang="en-CA" sz="2800" dirty="0"/>
          </a:p>
          <a:p>
            <a:pPr marL="285750" indent="-285750">
              <a:buFont typeface="Arial"/>
              <a:buChar char="•"/>
            </a:pPr>
            <a:r>
              <a:rPr lang="en-US" sz="2800" b="1" dirty="0" smtClean="0"/>
              <a:t>Whole Group </a:t>
            </a:r>
            <a:r>
              <a:rPr lang="en-US" sz="2800" dirty="0" smtClean="0"/>
              <a:t>– Debrief</a:t>
            </a:r>
            <a:endParaRPr lang="en-CA" sz="2800" dirty="0"/>
          </a:p>
        </p:txBody>
      </p:sp>
      <p:sp>
        <p:nvSpPr>
          <p:cNvPr id="5" name="Title 2"/>
          <p:cNvSpPr>
            <a:spLocks noGrp="1"/>
          </p:cNvSpPr>
          <p:nvPr>
            <p:ph type="ctrTitle"/>
          </p:nvPr>
        </p:nvSpPr>
        <p:spPr>
          <a:xfrm>
            <a:off x="400050" y="241300"/>
            <a:ext cx="7772400" cy="1470025"/>
          </a:xfrm>
        </p:spPr>
        <p:txBody>
          <a:bodyPr>
            <a:normAutofit/>
          </a:bodyPr>
          <a:lstStyle/>
          <a:p>
            <a:pPr lvl="0" algn="l"/>
            <a:r>
              <a:rPr lang="en-US" b="1" dirty="0" smtClean="0"/>
              <a:t>World view</a:t>
            </a:r>
            <a:endParaRPr lang="en-US" dirty="0"/>
          </a:p>
        </p:txBody>
      </p:sp>
      <p:sp>
        <p:nvSpPr>
          <p:cNvPr id="2" name="Slide Number Placeholder 1"/>
          <p:cNvSpPr>
            <a:spLocks noGrp="1"/>
          </p:cNvSpPr>
          <p:nvPr>
            <p:ph type="sldNum" sz="quarter" idx="12"/>
          </p:nvPr>
        </p:nvSpPr>
        <p:spPr/>
        <p:txBody>
          <a:bodyPr/>
          <a:lstStyle/>
          <a:p>
            <a:fld id="{C0E297EE-DE81-484C-9366-B1080BE8B75B}" type="slidenum">
              <a:rPr lang="en-US" smtClean="0"/>
              <a:t>44</a:t>
            </a:fld>
            <a:endParaRPr lang="en-US"/>
          </a:p>
        </p:txBody>
      </p:sp>
    </p:spTree>
    <p:extLst>
      <p:ext uri="{BB962C8B-B14F-4D97-AF65-F5344CB8AC3E}">
        <p14:creationId xmlns:p14="http://schemas.microsoft.com/office/powerpoint/2010/main" val="3516710021"/>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4126" y="1809273"/>
            <a:ext cx="7640638" cy="3108544"/>
          </a:xfrm>
          <a:prstGeom prst="rect">
            <a:avLst/>
          </a:prstGeom>
        </p:spPr>
        <p:txBody>
          <a:bodyPr wrap="square">
            <a:spAutoFit/>
          </a:bodyPr>
          <a:lstStyle/>
          <a:p>
            <a:pPr marL="285750" lvl="0" indent="-285750">
              <a:buFont typeface="Arial"/>
              <a:buChar char="•"/>
            </a:pPr>
            <a:r>
              <a:rPr lang="en-US" sz="2800" b="1" dirty="0"/>
              <a:t>T</a:t>
            </a:r>
            <a:r>
              <a:rPr lang="en-US" sz="2800" b="1" dirty="0" smtClean="0"/>
              <a:t>eams </a:t>
            </a:r>
            <a:r>
              <a:rPr lang="en-US" sz="2800" dirty="0" smtClean="0"/>
              <a:t>– list of skills and attributes for a successful life-long learner</a:t>
            </a:r>
            <a:br>
              <a:rPr lang="en-US" sz="2800" dirty="0" smtClean="0"/>
            </a:br>
            <a:endParaRPr lang="en-US" sz="2800" dirty="0" smtClean="0"/>
          </a:p>
          <a:p>
            <a:pPr marL="285750" indent="-285750">
              <a:buFont typeface="Arial"/>
              <a:buChar char="•"/>
            </a:pPr>
            <a:r>
              <a:rPr lang="en-US" sz="2800" b="1" dirty="0" smtClean="0"/>
              <a:t>Teams</a:t>
            </a:r>
            <a:r>
              <a:rPr lang="en-US" sz="2800" dirty="0" smtClean="0"/>
              <a:t> - </a:t>
            </a:r>
            <a:r>
              <a:rPr lang="en-CA" sz="2800" dirty="0"/>
              <a:t>How do we develop </a:t>
            </a:r>
            <a:r>
              <a:rPr lang="en-CA" sz="2800" dirty="0" smtClean="0"/>
              <a:t>these skills </a:t>
            </a:r>
            <a:r>
              <a:rPr lang="en-CA" sz="2800" dirty="0"/>
              <a:t>in our students and how can we assess </a:t>
            </a:r>
            <a:r>
              <a:rPr lang="en-CA" sz="2800" dirty="0" smtClean="0"/>
              <a:t>them? </a:t>
            </a:r>
            <a:br>
              <a:rPr lang="en-CA" sz="2800" dirty="0" smtClean="0"/>
            </a:br>
            <a:endParaRPr lang="en-CA" sz="2800" dirty="0" smtClean="0"/>
          </a:p>
          <a:p>
            <a:pPr marL="285750" indent="-285750">
              <a:buFont typeface="Arial"/>
              <a:buChar char="•"/>
            </a:pPr>
            <a:r>
              <a:rPr lang="en-US" sz="2800" b="1" dirty="0" smtClean="0"/>
              <a:t>Whole Group </a:t>
            </a:r>
            <a:r>
              <a:rPr lang="en-US" sz="2800" dirty="0" smtClean="0"/>
              <a:t>– Debrief</a:t>
            </a:r>
            <a:endParaRPr lang="en-CA" sz="2800" dirty="0"/>
          </a:p>
        </p:txBody>
      </p:sp>
      <p:sp>
        <p:nvSpPr>
          <p:cNvPr id="5" name="Title 2"/>
          <p:cNvSpPr>
            <a:spLocks noGrp="1"/>
          </p:cNvSpPr>
          <p:nvPr>
            <p:ph type="ctrTitle"/>
          </p:nvPr>
        </p:nvSpPr>
        <p:spPr>
          <a:xfrm>
            <a:off x="534989" y="256219"/>
            <a:ext cx="7772400" cy="1470025"/>
          </a:xfrm>
        </p:spPr>
        <p:txBody>
          <a:bodyPr>
            <a:normAutofit/>
          </a:bodyPr>
          <a:lstStyle/>
          <a:p>
            <a:pPr lvl="0" algn="l"/>
            <a:r>
              <a:rPr lang="en-US" b="1" dirty="0" smtClean="0"/>
              <a:t>Life</a:t>
            </a:r>
            <a:r>
              <a:rPr lang="en-US" b="1" dirty="0"/>
              <a:t>-long </a:t>
            </a:r>
            <a:r>
              <a:rPr lang="en-US" b="1" dirty="0" smtClean="0"/>
              <a:t>Learning</a:t>
            </a:r>
            <a:endParaRPr lang="en-US" dirty="0"/>
          </a:p>
        </p:txBody>
      </p:sp>
      <p:sp>
        <p:nvSpPr>
          <p:cNvPr id="2" name="Slide Number Placeholder 1"/>
          <p:cNvSpPr>
            <a:spLocks noGrp="1"/>
          </p:cNvSpPr>
          <p:nvPr>
            <p:ph type="sldNum" sz="quarter" idx="12"/>
          </p:nvPr>
        </p:nvSpPr>
        <p:spPr/>
        <p:txBody>
          <a:bodyPr/>
          <a:lstStyle/>
          <a:p>
            <a:fld id="{C0E297EE-DE81-484C-9366-B1080BE8B75B}" type="slidenum">
              <a:rPr lang="en-US" smtClean="0"/>
              <a:t>45</a:t>
            </a:fld>
            <a:endParaRPr lang="en-US"/>
          </a:p>
        </p:txBody>
      </p:sp>
    </p:spTree>
    <p:extLst>
      <p:ext uri="{BB962C8B-B14F-4D97-AF65-F5344CB8AC3E}">
        <p14:creationId xmlns:p14="http://schemas.microsoft.com/office/powerpoint/2010/main" val="3516710021"/>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Accreditation Stories</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46</a:t>
            </a:fld>
            <a:endParaRPr lang="en-US"/>
          </a:p>
        </p:txBody>
      </p:sp>
    </p:spTree>
    <p:extLst>
      <p:ext uri="{BB962C8B-B14F-4D97-AF65-F5344CB8AC3E}">
        <p14:creationId xmlns:p14="http://schemas.microsoft.com/office/powerpoint/2010/main" val="3268755745"/>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Close and bridge to tomorrow</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47</a:t>
            </a:fld>
            <a:endParaRPr lang="en-US"/>
          </a:p>
        </p:txBody>
      </p:sp>
    </p:spTree>
    <p:extLst>
      <p:ext uri="{BB962C8B-B14F-4D97-AF65-F5344CB8AC3E}">
        <p14:creationId xmlns:p14="http://schemas.microsoft.com/office/powerpoint/2010/main" val="4006048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4099348036"/>
              </p:ext>
            </p:extLst>
          </p:nvPr>
        </p:nvGraphicFramePr>
        <p:xfrm>
          <a:off x="495300" y="376236"/>
          <a:ext cx="7772400" cy="55689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C0E297EE-DE81-484C-9366-B1080BE8B75B}" type="slidenum">
              <a:rPr lang="en-US" smtClean="0"/>
              <a:t>5</a:t>
            </a:fld>
            <a:endParaRPr lang="en-US"/>
          </a:p>
        </p:txBody>
      </p:sp>
      <p:sp>
        <p:nvSpPr>
          <p:cNvPr id="6" name="TextBox 5"/>
          <p:cNvSpPr txBox="1"/>
          <p:nvPr/>
        </p:nvSpPr>
        <p:spPr>
          <a:xfrm>
            <a:off x="420687" y="5032375"/>
            <a:ext cx="3690938" cy="830997"/>
          </a:xfrm>
          <a:prstGeom prst="rect">
            <a:avLst/>
          </a:prstGeom>
          <a:noFill/>
        </p:spPr>
        <p:txBody>
          <a:bodyPr wrap="square" rtlCol="0">
            <a:spAutoFit/>
          </a:bodyPr>
          <a:lstStyle/>
          <a:p>
            <a:r>
              <a:rPr lang="en-US" sz="2400" b="1" dirty="0" smtClean="0"/>
              <a:t>Fink’s Significant Learning</a:t>
            </a:r>
          </a:p>
          <a:p>
            <a:r>
              <a:rPr lang="en-US" sz="2400" b="1" dirty="0" smtClean="0"/>
              <a:t>Integrated Course Design</a:t>
            </a:r>
            <a:endParaRPr lang="en-US" sz="2400" b="1" dirty="0"/>
          </a:p>
        </p:txBody>
      </p:sp>
      <p:cxnSp>
        <p:nvCxnSpPr>
          <p:cNvPr id="8" name="Straight Connector 7"/>
          <p:cNvCxnSpPr/>
          <p:nvPr/>
        </p:nvCxnSpPr>
        <p:spPr>
          <a:xfrm>
            <a:off x="4016375" y="3524250"/>
            <a:ext cx="1016000" cy="674688"/>
          </a:xfrm>
          <a:prstGeom prst="line">
            <a:avLst/>
          </a:prstGeom>
          <a:ln w="66675">
            <a:solidFill>
              <a:srgbClr val="FF0000"/>
            </a:solidFill>
            <a:headEnd type="triangle"/>
            <a:tailEnd type="triangl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4486573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Bologna and Accreditors</a:t>
            </a:r>
            <a:endParaRPr lang="en-US" dirty="0"/>
          </a:p>
        </p:txBody>
      </p:sp>
      <p:sp>
        <p:nvSpPr>
          <p:cNvPr id="3" name="Slide Number Placeholder 2"/>
          <p:cNvSpPr>
            <a:spLocks noGrp="1"/>
          </p:cNvSpPr>
          <p:nvPr>
            <p:ph type="sldNum" sz="quarter" idx="12"/>
          </p:nvPr>
        </p:nvSpPr>
        <p:spPr/>
        <p:txBody>
          <a:bodyPr/>
          <a:lstStyle/>
          <a:p>
            <a:fld id="{C0E297EE-DE81-484C-9366-B1080BE8B75B}" type="slidenum">
              <a:rPr lang="en-US" smtClean="0"/>
              <a:t>6</a:t>
            </a:fld>
            <a:endParaRPr lang="en-US"/>
          </a:p>
        </p:txBody>
      </p:sp>
    </p:spTree>
    <p:extLst>
      <p:ext uri="{BB962C8B-B14F-4D97-AF65-F5344CB8AC3E}">
        <p14:creationId xmlns:p14="http://schemas.microsoft.com/office/powerpoint/2010/main" val="400604848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34015" y="455311"/>
            <a:ext cx="7772400" cy="1470025"/>
          </a:xfrm>
        </p:spPr>
        <p:txBody>
          <a:bodyPr>
            <a:normAutofit/>
          </a:bodyPr>
          <a:lstStyle/>
          <a:p>
            <a:r>
              <a:rPr lang="en-US" b="1" dirty="0" smtClean="0"/>
              <a:t>Aims</a:t>
            </a:r>
            <a:endParaRPr lang="en-US" b="1" dirty="0"/>
          </a:p>
        </p:txBody>
      </p:sp>
      <p:sp>
        <p:nvSpPr>
          <p:cNvPr id="6" name="Slide Number Placeholder 5"/>
          <p:cNvSpPr>
            <a:spLocks noGrp="1"/>
          </p:cNvSpPr>
          <p:nvPr>
            <p:ph type="sldNum" sz="quarter" idx="12"/>
          </p:nvPr>
        </p:nvSpPr>
        <p:spPr/>
        <p:txBody>
          <a:bodyPr/>
          <a:lstStyle/>
          <a:p>
            <a:fld id="{C0E297EE-DE81-484C-9366-B1080BE8B75B}" type="slidenum">
              <a:rPr lang="en-US" smtClean="0"/>
              <a:t>7</a:t>
            </a:fld>
            <a:endParaRPr lang="en-US"/>
          </a:p>
        </p:txBody>
      </p:sp>
      <p:sp>
        <p:nvSpPr>
          <p:cNvPr id="4" name="TextBox 3"/>
          <p:cNvSpPr txBox="1"/>
          <p:nvPr/>
        </p:nvSpPr>
        <p:spPr>
          <a:xfrm>
            <a:off x="1278118" y="1925336"/>
            <a:ext cx="6609000" cy="3539431"/>
          </a:xfrm>
          <a:prstGeom prst="rect">
            <a:avLst/>
          </a:prstGeom>
          <a:noFill/>
        </p:spPr>
        <p:txBody>
          <a:bodyPr wrap="square" rtlCol="0">
            <a:spAutoFit/>
          </a:bodyPr>
          <a:lstStyle/>
          <a:p>
            <a:r>
              <a:rPr lang="en-US" sz="2800" dirty="0"/>
              <a:t>Aims are </a:t>
            </a:r>
            <a:r>
              <a:rPr lang="en-US" sz="2800" dirty="0" smtClean="0"/>
              <a:t>expressed </a:t>
            </a:r>
            <a:r>
              <a:rPr lang="en-US" sz="2800" dirty="0"/>
              <a:t>from the viewpoint of the teacher – what the teacher is trying to achieve. </a:t>
            </a:r>
            <a:endParaRPr lang="en-US" sz="2800" dirty="0" smtClean="0"/>
          </a:p>
          <a:p>
            <a:endParaRPr lang="en-US" sz="2800" dirty="0"/>
          </a:p>
          <a:p>
            <a:r>
              <a:rPr lang="en-US" sz="2800" dirty="0" smtClean="0"/>
              <a:t>This </a:t>
            </a:r>
            <a:r>
              <a:rPr lang="en-US" sz="2800" dirty="0"/>
              <a:t>is your opportunity to really express your hopes, dreams, and aspirations. Aims can be more vague and aspirational then learning outcomes. </a:t>
            </a:r>
          </a:p>
        </p:txBody>
      </p:sp>
    </p:spTree>
    <p:extLst>
      <p:ext uri="{BB962C8B-B14F-4D97-AF65-F5344CB8AC3E}">
        <p14:creationId xmlns:p14="http://schemas.microsoft.com/office/powerpoint/2010/main" val="164297130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75849" y="668337"/>
            <a:ext cx="7772400" cy="1470025"/>
          </a:xfrm>
        </p:spPr>
        <p:txBody>
          <a:bodyPr>
            <a:normAutofit/>
          </a:bodyPr>
          <a:lstStyle/>
          <a:p>
            <a:r>
              <a:rPr lang="en-US" b="1" dirty="0" smtClean="0"/>
              <a:t>Aims</a:t>
            </a:r>
            <a:endParaRPr lang="en-US" b="1" dirty="0"/>
          </a:p>
        </p:txBody>
      </p:sp>
      <p:sp>
        <p:nvSpPr>
          <p:cNvPr id="3" name="TextBox 2"/>
          <p:cNvSpPr txBox="1"/>
          <p:nvPr/>
        </p:nvSpPr>
        <p:spPr>
          <a:xfrm>
            <a:off x="1758633" y="1907529"/>
            <a:ext cx="5270500" cy="461665"/>
          </a:xfrm>
          <a:prstGeom prst="rect">
            <a:avLst/>
          </a:prstGeom>
          <a:noFill/>
        </p:spPr>
        <p:txBody>
          <a:bodyPr wrap="square" rtlCol="0">
            <a:spAutoFit/>
          </a:bodyPr>
          <a:lstStyle/>
          <a:p>
            <a:r>
              <a:rPr lang="en-US" sz="2400" dirty="0" smtClean="0"/>
              <a:t>The aims of this module is……</a:t>
            </a:r>
            <a:endParaRPr lang="en-US" sz="2400" dirty="0"/>
          </a:p>
        </p:txBody>
      </p:sp>
      <p:sp>
        <p:nvSpPr>
          <p:cNvPr id="5" name="Rectangle 4"/>
          <p:cNvSpPr/>
          <p:nvPr/>
        </p:nvSpPr>
        <p:spPr>
          <a:xfrm>
            <a:off x="1944688" y="2478457"/>
            <a:ext cx="4572000" cy="2862322"/>
          </a:xfrm>
          <a:prstGeom prst="rect">
            <a:avLst/>
          </a:prstGeom>
        </p:spPr>
        <p:txBody>
          <a:bodyPr>
            <a:spAutoFit/>
          </a:bodyPr>
          <a:lstStyle/>
          <a:p>
            <a:pPr marL="742950" lvl="1" indent="-285750">
              <a:buFont typeface="Arial"/>
              <a:buChar char="•"/>
            </a:pPr>
            <a:r>
              <a:rPr lang="en-US" sz="2000" dirty="0"/>
              <a:t>to raise awareness of…</a:t>
            </a:r>
            <a:endParaRPr lang="en-CA" sz="2000" dirty="0"/>
          </a:p>
          <a:p>
            <a:pPr marL="742950" lvl="1" indent="-285750">
              <a:buFont typeface="Arial"/>
              <a:buChar char="•"/>
            </a:pPr>
            <a:r>
              <a:rPr lang="en-US" sz="2000" dirty="0"/>
              <a:t>to foster curiosity about…</a:t>
            </a:r>
            <a:endParaRPr lang="en-CA" sz="2000" dirty="0"/>
          </a:p>
          <a:p>
            <a:pPr marL="742950" lvl="1" indent="-285750">
              <a:buFont typeface="Arial"/>
              <a:buChar char="•"/>
            </a:pPr>
            <a:r>
              <a:rPr lang="en-US" sz="2000" dirty="0"/>
              <a:t>to develop skills necessary for…</a:t>
            </a:r>
            <a:endParaRPr lang="en-CA" sz="2000" dirty="0"/>
          </a:p>
          <a:p>
            <a:pPr marL="742950" lvl="1" indent="-285750">
              <a:buFont typeface="Arial"/>
              <a:buChar char="•"/>
            </a:pPr>
            <a:r>
              <a:rPr lang="en-US" sz="2000" dirty="0"/>
              <a:t>to help participants towards…</a:t>
            </a:r>
            <a:endParaRPr lang="en-CA" sz="2000" dirty="0"/>
          </a:p>
          <a:p>
            <a:pPr marL="742950" lvl="1" indent="-285750">
              <a:buFont typeface="Arial"/>
              <a:buChar char="•"/>
            </a:pPr>
            <a:r>
              <a:rPr lang="en-US" sz="2000" dirty="0"/>
              <a:t>to lead to an appreciation of…</a:t>
            </a:r>
            <a:endParaRPr lang="en-CA" sz="2000" dirty="0"/>
          </a:p>
          <a:p>
            <a:pPr marL="742950" lvl="1" indent="-285750">
              <a:buFont typeface="Arial"/>
              <a:buChar char="•"/>
            </a:pPr>
            <a:r>
              <a:rPr lang="en-US" sz="2000" dirty="0"/>
              <a:t>to encourage commitment to…</a:t>
            </a:r>
            <a:endParaRPr lang="en-CA" sz="2000" dirty="0"/>
          </a:p>
          <a:p>
            <a:pPr marL="742950" lvl="1" indent="-285750">
              <a:buFont typeface="Arial"/>
              <a:buChar char="•"/>
            </a:pPr>
            <a:r>
              <a:rPr lang="en-US" sz="2000" dirty="0"/>
              <a:t>to develop interest in…</a:t>
            </a:r>
            <a:endParaRPr lang="en-CA" sz="2000" dirty="0"/>
          </a:p>
          <a:p>
            <a:pPr marL="742950" lvl="1" indent="-285750">
              <a:buFont typeface="Arial"/>
              <a:buChar char="•"/>
            </a:pPr>
            <a:r>
              <a:rPr lang="en-US" sz="2000" dirty="0"/>
              <a:t>to improve efficiency in…</a:t>
            </a:r>
            <a:endParaRPr lang="en-CA" sz="2000" dirty="0"/>
          </a:p>
          <a:p>
            <a:pPr marL="742950" lvl="1" indent="-285750">
              <a:buFont typeface="Arial"/>
              <a:buChar char="•"/>
            </a:pPr>
            <a:r>
              <a:rPr lang="en-US" sz="2000" dirty="0"/>
              <a:t>to enhance skill in…</a:t>
            </a:r>
            <a:endParaRPr lang="en-CA" sz="2000" dirty="0"/>
          </a:p>
        </p:txBody>
      </p:sp>
      <p:sp>
        <p:nvSpPr>
          <p:cNvPr id="6" name="Slide Number Placeholder 5"/>
          <p:cNvSpPr>
            <a:spLocks noGrp="1"/>
          </p:cNvSpPr>
          <p:nvPr>
            <p:ph type="sldNum" sz="quarter" idx="12"/>
          </p:nvPr>
        </p:nvSpPr>
        <p:spPr/>
        <p:txBody>
          <a:bodyPr/>
          <a:lstStyle/>
          <a:p>
            <a:fld id="{C0E297EE-DE81-484C-9366-B1080BE8B75B}" type="slidenum">
              <a:rPr lang="en-US" smtClean="0"/>
              <a:t>8</a:t>
            </a:fld>
            <a:endParaRPr lang="en-US"/>
          </a:p>
        </p:txBody>
      </p:sp>
    </p:spTree>
    <p:extLst>
      <p:ext uri="{BB962C8B-B14F-4D97-AF65-F5344CB8AC3E}">
        <p14:creationId xmlns:p14="http://schemas.microsoft.com/office/powerpoint/2010/main" val="31291130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4939" y="2571750"/>
            <a:ext cx="6405562" cy="1470025"/>
          </a:xfrm>
        </p:spPr>
        <p:txBody>
          <a:bodyPr>
            <a:normAutofit fontScale="90000"/>
          </a:bodyPr>
          <a:lstStyle/>
          <a:p>
            <a:pPr algn="l"/>
            <a:r>
              <a:rPr lang="en-US" dirty="0"/>
              <a:t>The aim of this section is to foster an appreciation of the benefits of aims and develop skills in writing them.</a:t>
            </a:r>
            <a:endParaRPr lang="en-CA" dirty="0"/>
          </a:p>
        </p:txBody>
      </p:sp>
      <p:sp>
        <p:nvSpPr>
          <p:cNvPr id="3" name="Slide Number Placeholder 2"/>
          <p:cNvSpPr>
            <a:spLocks noGrp="1"/>
          </p:cNvSpPr>
          <p:nvPr>
            <p:ph type="sldNum" sz="quarter" idx="12"/>
          </p:nvPr>
        </p:nvSpPr>
        <p:spPr/>
        <p:txBody>
          <a:bodyPr/>
          <a:lstStyle/>
          <a:p>
            <a:fld id="{C0E297EE-DE81-484C-9366-B1080BE8B75B}" type="slidenum">
              <a:rPr lang="en-US" smtClean="0"/>
              <a:t>9</a:t>
            </a:fld>
            <a:endParaRPr lang="en-US"/>
          </a:p>
        </p:txBody>
      </p:sp>
    </p:spTree>
    <p:extLst>
      <p:ext uri="{BB962C8B-B14F-4D97-AF65-F5344CB8AC3E}">
        <p14:creationId xmlns:p14="http://schemas.microsoft.com/office/powerpoint/2010/main" val="400604848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458</TotalTime>
  <Words>1216</Words>
  <Application>Microsoft Macintosh PowerPoint</Application>
  <PresentationFormat>On-screen Show (4:3)</PresentationFormat>
  <Paragraphs>297</Paragraphs>
  <Slides>47</Slides>
  <Notes>18</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Office Theme</vt:lpstr>
      <vt:lpstr>Aims, Intentions, Goals, Objectives, Outcomes, and Competencies</vt:lpstr>
      <vt:lpstr>Making Sense of all the Terms</vt:lpstr>
      <vt:lpstr>Aims Learning Outcomes Competencies</vt:lpstr>
      <vt:lpstr>What do you think Aims and  Outcomes are and why  are they important?</vt:lpstr>
      <vt:lpstr>PowerPoint Presentation</vt:lpstr>
      <vt:lpstr>Bologna and Accreditors</vt:lpstr>
      <vt:lpstr>Aims</vt:lpstr>
      <vt:lpstr>Aims</vt:lpstr>
      <vt:lpstr>The aim of this section is to foster an appreciation of the benefits of aims and develop skills in writing them.</vt:lpstr>
      <vt:lpstr>Aims Writing Activity</vt:lpstr>
      <vt:lpstr>Aims Activity  Debrief</vt:lpstr>
      <vt:lpstr>Benjamin Bloom </vt:lpstr>
      <vt:lpstr>Benjamin Bloom   Cognitive, Affective, and Psychomotor Domains</vt:lpstr>
      <vt:lpstr>Cognitive Domain (1956)</vt:lpstr>
      <vt:lpstr>Affective Domain (1973)</vt:lpstr>
      <vt:lpstr>Psychomotor Domain (1972)</vt:lpstr>
      <vt:lpstr>Bloom’s Level  Matching Activity</vt:lpstr>
      <vt:lpstr>Introduction to  Learning Outcomes</vt:lpstr>
      <vt:lpstr>Robert Mager   3 component Objectives Outcomes Observable and Assessable</vt:lpstr>
      <vt:lpstr>Robert Mager</vt:lpstr>
      <vt:lpstr>Write a business letter,  in 20 minutes,  with less than 3 errors</vt:lpstr>
      <vt:lpstr>ABCD model</vt:lpstr>
      <vt:lpstr>Given a standard sentence, the English 101 student should be able to identify the noun and verb without error.</vt:lpstr>
      <vt:lpstr>Given an assortment of EMS equipment to pick from, the paramedic should be able to identify all of the equipment necessary to perform rapid sequence intubation without error. </vt:lpstr>
      <vt:lpstr>Program, Course, and  Module Outcomes</vt:lpstr>
      <vt:lpstr>At the end of this module participants will be able to:</vt:lpstr>
      <vt:lpstr>Learning Outcomes  Writing Activity</vt:lpstr>
      <vt:lpstr>Learning Outcomes Writing  Activity Debrief</vt:lpstr>
      <vt:lpstr>Some difficulties with  Learning Outcomes</vt:lpstr>
      <vt:lpstr>Why creating Learning Outcomes is worth  your time and effort</vt:lpstr>
      <vt:lpstr>Lunch</vt:lpstr>
      <vt:lpstr>Competencies</vt:lpstr>
      <vt:lpstr>Discussion Question: What do competencies mean to you?  Create a 2-3 sentence definition (10 minutes)</vt:lpstr>
      <vt:lpstr>Competency represent a combination of attributes (with respect to knowledge and its application, skills, responsibilities, and attitudes) and are used describe the level or extent to which a person is capable of performing them. </vt:lpstr>
      <vt:lpstr>Accreditors not just interested in Competencies – but whole system that develops and assesses them</vt:lpstr>
      <vt:lpstr>  Outcomes assessment process in plain language:  </vt:lpstr>
      <vt:lpstr>Generic Set of Competencies</vt:lpstr>
      <vt:lpstr>Knowledge base</vt:lpstr>
      <vt:lpstr>Disciplinary techniques</vt:lpstr>
      <vt:lpstr>Critical Thinking/Problem Solving</vt:lpstr>
      <vt:lpstr>Ethics and Professionalism</vt:lpstr>
      <vt:lpstr>Working in Teams</vt:lpstr>
      <vt:lpstr>Communication</vt:lpstr>
      <vt:lpstr>World view</vt:lpstr>
      <vt:lpstr>Life-long Learning</vt:lpstr>
      <vt:lpstr>Accreditation Stories</vt:lpstr>
      <vt:lpstr>Close and bridge to tomorrow</vt:lpstr>
    </vt:vector>
  </TitlesOfParts>
  <Company>UBC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Aims, Goals, Objectives, Outcomes, and Competencies</dc:title>
  <dc:creator>James Sibley</dc:creator>
  <cp:lastModifiedBy>James Sibley</cp:lastModifiedBy>
  <cp:revision>47</cp:revision>
  <dcterms:created xsi:type="dcterms:W3CDTF">2016-01-26T18:22:08Z</dcterms:created>
  <dcterms:modified xsi:type="dcterms:W3CDTF">2016-02-07T22:49:15Z</dcterms:modified>
</cp:coreProperties>
</file>