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6"/>
  </p:notesMasterIdLst>
  <p:handoutMasterIdLst>
    <p:handoutMasterId r:id="rId57"/>
  </p:handoutMasterIdLst>
  <p:sldIdLst>
    <p:sldId id="256" r:id="rId2"/>
    <p:sldId id="259" r:id="rId3"/>
    <p:sldId id="260" r:id="rId4"/>
    <p:sldId id="309" r:id="rId5"/>
    <p:sldId id="261" r:id="rId6"/>
    <p:sldId id="262" r:id="rId7"/>
    <p:sldId id="272" r:id="rId8"/>
    <p:sldId id="310" r:id="rId9"/>
    <p:sldId id="313" r:id="rId10"/>
    <p:sldId id="315" r:id="rId11"/>
    <p:sldId id="273" r:id="rId12"/>
    <p:sldId id="311" r:id="rId13"/>
    <p:sldId id="274" r:id="rId14"/>
    <p:sldId id="263" r:id="rId15"/>
    <p:sldId id="281" r:id="rId16"/>
    <p:sldId id="283" r:id="rId17"/>
    <p:sldId id="287" r:id="rId18"/>
    <p:sldId id="282" r:id="rId19"/>
    <p:sldId id="288" r:id="rId20"/>
    <p:sldId id="284" r:id="rId21"/>
    <p:sldId id="285" r:id="rId22"/>
    <p:sldId id="286" r:id="rId23"/>
    <p:sldId id="312" r:id="rId24"/>
    <p:sldId id="264" r:id="rId25"/>
    <p:sldId id="289" r:id="rId26"/>
    <p:sldId id="290" r:id="rId27"/>
    <p:sldId id="291" r:id="rId28"/>
    <p:sldId id="303" r:id="rId29"/>
    <p:sldId id="304" r:id="rId30"/>
    <p:sldId id="293" r:id="rId31"/>
    <p:sldId id="294" r:id="rId32"/>
    <p:sldId id="297" r:id="rId33"/>
    <p:sldId id="296" r:id="rId34"/>
    <p:sldId id="299" r:id="rId35"/>
    <p:sldId id="300" r:id="rId36"/>
    <p:sldId id="301" r:id="rId37"/>
    <p:sldId id="302" r:id="rId38"/>
    <p:sldId id="298" r:id="rId39"/>
    <p:sldId id="266" r:id="rId40"/>
    <p:sldId id="305" r:id="rId41"/>
    <p:sldId id="265" r:id="rId42"/>
    <p:sldId id="308" r:id="rId43"/>
    <p:sldId id="269" r:id="rId44"/>
    <p:sldId id="267" r:id="rId45"/>
    <p:sldId id="268" r:id="rId46"/>
    <p:sldId id="275" r:id="rId47"/>
    <p:sldId id="276" r:id="rId48"/>
    <p:sldId id="277" r:id="rId49"/>
    <p:sldId id="278" r:id="rId50"/>
    <p:sldId id="279" r:id="rId51"/>
    <p:sldId id="270" r:id="rId52"/>
    <p:sldId id="280" r:id="rId53"/>
    <p:sldId id="307" r:id="rId54"/>
    <p:sldId id="306" r:id="rId5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375" autoAdjust="0"/>
  </p:normalViewPr>
  <p:slideViewPr>
    <p:cSldViewPr snapToGrid="0" snapToObjects="1">
      <p:cViewPr varScale="1">
        <p:scale>
          <a:sx n="151" d="100"/>
          <a:sy n="151" d="100"/>
        </p:scale>
        <p:origin x="-928" y="-120"/>
      </p:cViewPr>
      <p:guideLst>
        <p:guide orient="horz" pos="2160"/>
        <p:guide pos="2880"/>
      </p:guideLst>
    </p:cSldViewPr>
  </p:slideViewPr>
  <p:notesTextViewPr>
    <p:cViewPr>
      <p:scale>
        <a:sx n="100" d="100"/>
        <a:sy n="100" d="100"/>
      </p:scale>
      <p:origin x="0" y="0"/>
    </p:cViewPr>
  </p:notesTextViewPr>
  <p:sorterViewPr>
    <p:cViewPr>
      <p:scale>
        <a:sx n="167" d="100"/>
        <a:sy n="167" d="100"/>
      </p:scale>
      <p:origin x="0" y="171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notesMaster" Target="notesMasters/notesMaster1.xml"/><Relationship Id="rId57" Type="http://schemas.openxmlformats.org/officeDocument/2006/relationships/handoutMaster" Target="handoutMasters/handoutMaster1.xml"/><Relationship Id="rId58" Type="http://schemas.openxmlformats.org/officeDocument/2006/relationships/printerSettings" Target="printerSettings/printerSettings1.bin"/><Relationship Id="rId59" Type="http://schemas.openxmlformats.org/officeDocument/2006/relationships/presProps" Target="presProp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viewProps" Target="viewProps.xml"/><Relationship Id="rId61" Type="http://schemas.openxmlformats.org/officeDocument/2006/relationships/theme" Target="theme/theme1.xml"/><Relationship Id="rId6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0682AE-342F-5F47-9140-6AA5B04458BB}" type="doc">
      <dgm:prSet loTypeId="urn:microsoft.com/office/officeart/2005/8/layout/funnel1" loCatId="" qsTypeId="urn:microsoft.com/office/officeart/2005/8/quickstyle/simple4" qsCatId="simple" csTypeId="urn:microsoft.com/office/officeart/2005/8/colors/accent1_2" csCatId="accent1" phldr="1"/>
      <dgm:spPr/>
      <dgm:t>
        <a:bodyPr/>
        <a:lstStyle/>
        <a:p>
          <a:endParaRPr lang="en-US"/>
        </a:p>
      </dgm:t>
    </dgm:pt>
    <dgm:pt modelId="{A9B3ADA6-4983-2349-82DE-8A73656FE0FC}">
      <dgm:prSet phldrT="[Text]"/>
      <dgm:spPr/>
      <dgm:t>
        <a:bodyPr/>
        <a:lstStyle/>
        <a:p>
          <a:r>
            <a:rPr lang="en-US" dirty="0" smtClean="0"/>
            <a:t>Regulation</a:t>
          </a:r>
          <a:endParaRPr lang="en-US" dirty="0"/>
        </a:p>
      </dgm:t>
    </dgm:pt>
    <dgm:pt modelId="{FE76DED7-C16A-4747-AA13-C12152083E95}" type="parTrans" cxnId="{62572DB3-DA9C-F447-927A-39A6B176952B}">
      <dgm:prSet/>
      <dgm:spPr/>
      <dgm:t>
        <a:bodyPr/>
        <a:lstStyle/>
        <a:p>
          <a:endParaRPr lang="en-US"/>
        </a:p>
      </dgm:t>
    </dgm:pt>
    <dgm:pt modelId="{8A03530B-EF2F-F349-BFFC-D8692B76F34C}" type="sibTrans" cxnId="{62572DB3-DA9C-F447-927A-39A6B176952B}">
      <dgm:prSet/>
      <dgm:spPr/>
      <dgm:t>
        <a:bodyPr/>
        <a:lstStyle/>
        <a:p>
          <a:endParaRPr lang="en-US"/>
        </a:p>
      </dgm:t>
    </dgm:pt>
    <dgm:pt modelId="{D6F916FD-4FFC-FE45-A1D5-38D48B6FF62C}">
      <dgm:prSet phldrT="[Text]"/>
      <dgm:spPr/>
      <dgm:t>
        <a:bodyPr/>
        <a:lstStyle/>
        <a:p>
          <a:r>
            <a:rPr lang="en-US" dirty="0" smtClean="0"/>
            <a:t>Awareness</a:t>
          </a:r>
          <a:endParaRPr lang="en-US" dirty="0"/>
        </a:p>
      </dgm:t>
    </dgm:pt>
    <dgm:pt modelId="{CF617F3C-95D1-2141-B044-C570C1B32BF2}" type="parTrans" cxnId="{92D98BDA-573E-4D45-AC7B-8522891DE569}">
      <dgm:prSet/>
      <dgm:spPr/>
      <dgm:t>
        <a:bodyPr/>
        <a:lstStyle/>
        <a:p>
          <a:endParaRPr lang="en-US"/>
        </a:p>
      </dgm:t>
    </dgm:pt>
    <dgm:pt modelId="{B209B297-6458-A348-8188-C805482CB0B9}" type="sibTrans" cxnId="{92D98BDA-573E-4D45-AC7B-8522891DE569}">
      <dgm:prSet/>
      <dgm:spPr/>
      <dgm:t>
        <a:bodyPr/>
        <a:lstStyle/>
        <a:p>
          <a:endParaRPr lang="en-US"/>
        </a:p>
      </dgm:t>
    </dgm:pt>
    <dgm:pt modelId="{5C9AB950-2F7B-A342-8427-1C1F352F7033}">
      <dgm:prSet phldrT="[Text]"/>
      <dgm:spPr/>
      <dgm:t>
        <a:bodyPr/>
        <a:lstStyle/>
        <a:p>
          <a:r>
            <a:rPr lang="en-US" dirty="0" smtClean="0"/>
            <a:t>Experience</a:t>
          </a:r>
          <a:endParaRPr lang="en-US" dirty="0"/>
        </a:p>
      </dgm:t>
    </dgm:pt>
    <dgm:pt modelId="{C71FBA26-7A85-2D4C-A133-102D93205C28}" type="parTrans" cxnId="{391D4FB6-C7A8-7845-87D8-C5A8FF22A7F3}">
      <dgm:prSet/>
      <dgm:spPr/>
      <dgm:t>
        <a:bodyPr/>
        <a:lstStyle/>
        <a:p>
          <a:endParaRPr lang="en-US"/>
        </a:p>
      </dgm:t>
    </dgm:pt>
    <dgm:pt modelId="{202D3774-47C1-3D48-8FB5-233920A1581D}" type="sibTrans" cxnId="{391D4FB6-C7A8-7845-87D8-C5A8FF22A7F3}">
      <dgm:prSet/>
      <dgm:spPr/>
      <dgm:t>
        <a:bodyPr/>
        <a:lstStyle/>
        <a:p>
          <a:endParaRPr lang="en-US"/>
        </a:p>
      </dgm:t>
    </dgm:pt>
    <dgm:pt modelId="{F28C1864-4D1F-8E4F-81A1-13FCC92FC311}">
      <dgm:prSet phldrT="[Text]" custT="1"/>
      <dgm:spPr/>
      <dgm:t>
        <a:bodyPr/>
        <a:lstStyle/>
        <a:p>
          <a:r>
            <a:rPr lang="en-US" sz="4800" b="1" dirty="0" smtClean="0"/>
            <a:t>Metacognition</a:t>
          </a:r>
          <a:endParaRPr lang="en-US" sz="4800" b="1" dirty="0"/>
        </a:p>
      </dgm:t>
    </dgm:pt>
    <dgm:pt modelId="{514A628D-4C92-C04B-B54E-8533760A0BF9}" type="parTrans" cxnId="{681E5F7E-6CF9-9142-996A-E77E0861DB3F}">
      <dgm:prSet/>
      <dgm:spPr/>
      <dgm:t>
        <a:bodyPr/>
        <a:lstStyle/>
        <a:p>
          <a:endParaRPr lang="en-US"/>
        </a:p>
      </dgm:t>
    </dgm:pt>
    <dgm:pt modelId="{B3FD5ABF-4F05-2B41-9C94-296FA02E3AEE}" type="sibTrans" cxnId="{681E5F7E-6CF9-9142-996A-E77E0861DB3F}">
      <dgm:prSet/>
      <dgm:spPr/>
      <dgm:t>
        <a:bodyPr/>
        <a:lstStyle/>
        <a:p>
          <a:endParaRPr lang="en-US"/>
        </a:p>
      </dgm:t>
    </dgm:pt>
    <dgm:pt modelId="{FB1BF4C9-BC13-5D44-8FAB-D441AF64794C}" type="pres">
      <dgm:prSet presAssocID="{C50682AE-342F-5F47-9140-6AA5B04458BB}" presName="Name0" presStyleCnt="0">
        <dgm:presLayoutVars>
          <dgm:chMax val="4"/>
          <dgm:resizeHandles val="exact"/>
        </dgm:presLayoutVars>
      </dgm:prSet>
      <dgm:spPr/>
      <dgm:t>
        <a:bodyPr/>
        <a:lstStyle/>
        <a:p>
          <a:endParaRPr lang="en-US"/>
        </a:p>
      </dgm:t>
    </dgm:pt>
    <dgm:pt modelId="{9AF7A9EE-FEE0-8845-B165-72A05BDF3889}" type="pres">
      <dgm:prSet presAssocID="{C50682AE-342F-5F47-9140-6AA5B04458BB}" presName="ellipse" presStyleLbl="trBgShp" presStyleIdx="0" presStyleCnt="1"/>
      <dgm:spPr/>
    </dgm:pt>
    <dgm:pt modelId="{AB8DC572-9DAD-E442-9392-9A8D31014531}" type="pres">
      <dgm:prSet presAssocID="{C50682AE-342F-5F47-9140-6AA5B04458BB}" presName="arrow1" presStyleLbl="fgShp" presStyleIdx="0" presStyleCnt="1"/>
      <dgm:spPr/>
    </dgm:pt>
    <dgm:pt modelId="{CAE8E3E9-0FB1-2B4C-A912-2B9EAB2244F2}" type="pres">
      <dgm:prSet presAssocID="{C50682AE-342F-5F47-9140-6AA5B04458BB}" presName="rectangle" presStyleLbl="revTx" presStyleIdx="0" presStyleCnt="1" custLinFactNeighborX="1969">
        <dgm:presLayoutVars>
          <dgm:bulletEnabled val="1"/>
        </dgm:presLayoutVars>
      </dgm:prSet>
      <dgm:spPr/>
      <dgm:t>
        <a:bodyPr/>
        <a:lstStyle/>
        <a:p>
          <a:endParaRPr lang="en-US"/>
        </a:p>
      </dgm:t>
    </dgm:pt>
    <dgm:pt modelId="{55048A50-FDF3-5847-8A27-DD5B7B5CA1B3}" type="pres">
      <dgm:prSet presAssocID="{D6F916FD-4FFC-FE45-A1D5-38D48B6FF62C}" presName="item1" presStyleLbl="node1" presStyleIdx="0" presStyleCnt="3">
        <dgm:presLayoutVars>
          <dgm:bulletEnabled val="1"/>
        </dgm:presLayoutVars>
      </dgm:prSet>
      <dgm:spPr/>
      <dgm:t>
        <a:bodyPr/>
        <a:lstStyle/>
        <a:p>
          <a:endParaRPr lang="en-US"/>
        </a:p>
      </dgm:t>
    </dgm:pt>
    <dgm:pt modelId="{66D61660-3BFF-0A48-AAE7-660CC60A5055}" type="pres">
      <dgm:prSet presAssocID="{5C9AB950-2F7B-A342-8427-1C1F352F7033}" presName="item2" presStyleLbl="node1" presStyleIdx="1" presStyleCnt="3">
        <dgm:presLayoutVars>
          <dgm:bulletEnabled val="1"/>
        </dgm:presLayoutVars>
      </dgm:prSet>
      <dgm:spPr/>
      <dgm:t>
        <a:bodyPr/>
        <a:lstStyle/>
        <a:p>
          <a:endParaRPr lang="en-US"/>
        </a:p>
      </dgm:t>
    </dgm:pt>
    <dgm:pt modelId="{C58B6EC7-6F7A-C749-B7EF-58E6849AB19A}" type="pres">
      <dgm:prSet presAssocID="{F28C1864-4D1F-8E4F-81A1-13FCC92FC311}" presName="item3" presStyleLbl="node1" presStyleIdx="2" presStyleCnt="3">
        <dgm:presLayoutVars>
          <dgm:bulletEnabled val="1"/>
        </dgm:presLayoutVars>
      </dgm:prSet>
      <dgm:spPr/>
      <dgm:t>
        <a:bodyPr/>
        <a:lstStyle/>
        <a:p>
          <a:endParaRPr lang="en-US"/>
        </a:p>
      </dgm:t>
    </dgm:pt>
    <dgm:pt modelId="{66106100-A118-9442-AA05-9ADAF063ED84}" type="pres">
      <dgm:prSet presAssocID="{C50682AE-342F-5F47-9140-6AA5B04458BB}" presName="funnel" presStyleLbl="trAlignAcc1" presStyleIdx="0" presStyleCnt="1" custScaleX="127715" custLinFactNeighborY="1137"/>
      <dgm:spPr/>
    </dgm:pt>
  </dgm:ptLst>
  <dgm:cxnLst>
    <dgm:cxn modelId="{62572DB3-DA9C-F447-927A-39A6B176952B}" srcId="{C50682AE-342F-5F47-9140-6AA5B04458BB}" destId="{A9B3ADA6-4983-2349-82DE-8A73656FE0FC}" srcOrd="0" destOrd="0" parTransId="{FE76DED7-C16A-4747-AA13-C12152083E95}" sibTransId="{8A03530B-EF2F-F349-BFFC-D8692B76F34C}"/>
    <dgm:cxn modelId="{F1F173AC-5AA5-E74F-8342-51748B230658}" type="presOf" srcId="{5C9AB950-2F7B-A342-8427-1C1F352F7033}" destId="{55048A50-FDF3-5847-8A27-DD5B7B5CA1B3}" srcOrd="0" destOrd="0" presId="urn:microsoft.com/office/officeart/2005/8/layout/funnel1"/>
    <dgm:cxn modelId="{87D99D3C-589C-A84E-B520-AA72632414AB}" type="presOf" srcId="{C50682AE-342F-5F47-9140-6AA5B04458BB}" destId="{FB1BF4C9-BC13-5D44-8FAB-D441AF64794C}" srcOrd="0" destOrd="0" presId="urn:microsoft.com/office/officeart/2005/8/layout/funnel1"/>
    <dgm:cxn modelId="{92D98BDA-573E-4D45-AC7B-8522891DE569}" srcId="{C50682AE-342F-5F47-9140-6AA5B04458BB}" destId="{D6F916FD-4FFC-FE45-A1D5-38D48B6FF62C}" srcOrd="1" destOrd="0" parTransId="{CF617F3C-95D1-2141-B044-C570C1B32BF2}" sibTransId="{B209B297-6458-A348-8188-C805482CB0B9}"/>
    <dgm:cxn modelId="{2450EA53-7ACF-4840-AA8F-F043BAF673A5}" type="presOf" srcId="{F28C1864-4D1F-8E4F-81A1-13FCC92FC311}" destId="{CAE8E3E9-0FB1-2B4C-A912-2B9EAB2244F2}" srcOrd="0" destOrd="0" presId="urn:microsoft.com/office/officeart/2005/8/layout/funnel1"/>
    <dgm:cxn modelId="{681E5F7E-6CF9-9142-996A-E77E0861DB3F}" srcId="{C50682AE-342F-5F47-9140-6AA5B04458BB}" destId="{F28C1864-4D1F-8E4F-81A1-13FCC92FC311}" srcOrd="3" destOrd="0" parTransId="{514A628D-4C92-C04B-B54E-8533760A0BF9}" sibTransId="{B3FD5ABF-4F05-2B41-9C94-296FA02E3AEE}"/>
    <dgm:cxn modelId="{857799A4-2FFA-194B-A219-3483BDBF29B7}" type="presOf" srcId="{D6F916FD-4FFC-FE45-A1D5-38D48B6FF62C}" destId="{66D61660-3BFF-0A48-AAE7-660CC60A5055}" srcOrd="0" destOrd="0" presId="urn:microsoft.com/office/officeart/2005/8/layout/funnel1"/>
    <dgm:cxn modelId="{517BC671-9D75-8D4D-A7D9-5198ED6769B9}" type="presOf" srcId="{A9B3ADA6-4983-2349-82DE-8A73656FE0FC}" destId="{C58B6EC7-6F7A-C749-B7EF-58E6849AB19A}" srcOrd="0" destOrd="0" presId="urn:microsoft.com/office/officeart/2005/8/layout/funnel1"/>
    <dgm:cxn modelId="{391D4FB6-C7A8-7845-87D8-C5A8FF22A7F3}" srcId="{C50682AE-342F-5F47-9140-6AA5B04458BB}" destId="{5C9AB950-2F7B-A342-8427-1C1F352F7033}" srcOrd="2" destOrd="0" parTransId="{C71FBA26-7A85-2D4C-A133-102D93205C28}" sibTransId="{202D3774-47C1-3D48-8FB5-233920A1581D}"/>
    <dgm:cxn modelId="{F33122D0-CF9B-E046-93EF-ED40E2F8DE06}" type="presParOf" srcId="{FB1BF4C9-BC13-5D44-8FAB-D441AF64794C}" destId="{9AF7A9EE-FEE0-8845-B165-72A05BDF3889}" srcOrd="0" destOrd="0" presId="urn:microsoft.com/office/officeart/2005/8/layout/funnel1"/>
    <dgm:cxn modelId="{DE7B512C-3A1F-104D-8FD5-E849C8A7649D}" type="presParOf" srcId="{FB1BF4C9-BC13-5D44-8FAB-D441AF64794C}" destId="{AB8DC572-9DAD-E442-9392-9A8D31014531}" srcOrd="1" destOrd="0" presId="urn:microsoft.com/office/officeart/2005/8/layout/funnel1"/>
    <dgm:cxn modelId="{C370D8CB-7CF8-D943-ADCA-4DD9BD9EFCAC}" type="presParOf" srcId="{FB1BF4C9-BC13-5D44-8FAB-D441AF64794C}" destId="{CAE8E3E9-0FB1-2B4C-A912-2B9EAB2244F2}" srcOrd="2" destOrd="0" presId="urn:microsoft.com/office/officeart/2005/8/layout/funnel1"/>
    <dgm:cxn modelId="{3AD0BA1B-7EE9-C749-AD0C-C43F0DEB9FCE}" type="presParOf" srcId="{FB1BF4C9-BC13-5D44-8FAB-D441AF64794C}" destId="{55048A50-FDF3-5847-8A27-DD5B7B5CA1B3}" srcOrd="3" destOrd="0" presId="urn:microsoft.com/office/officeart/2005/8/layout/funnel1"/>
    <dgm:cxn modelId="{EC7F336E-0898-644B-B43F-4B18B1696370}" type="presParOf" srcId="{FB1BF4C9-BC13-5D44-8FAB-D441AF64794C}" destId="{66D61660-3BFF-0A48-AAE7-660CC60A5055}" srcOrd="4" destOrd="0" presId="urn:microsoft.com/office/officeart/2005/8/layout/funnel1"/>
    <dgm:cxn modelId="{B98C8146-71F5-594A-91CC-57AC37EE364B}" type="presParOf" srcId="{FB1BF4C9-BC13-5D44-8FAB-D441AF64794C}" destId="{C58B6EC7-6F7A-C749-B7EF-58E6849AB19A}" srcOrd="5" destOrd="0" presId="urn:microsoft.com/office/officeart/2005/8/layout/funnel1"/>
    <dgm:cxn modelId="{D2C6E35A-CF42-3048-BC4E-68509FC8DAA4}" type="presParOf" srcId="{FB1BF4C9-BC13-5D44-8FAB-D441AF64794C}" destId="{66106100-A118-9442-AA05-9ADAF063ED84}"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C9524D3-F602-E543-890B-7B71EC68ADE9}" type="doc">
      <dgm:prSet loTypeId="urn:microsoft.com/office/officeart/2005/8/layout/chevron2" loCatId="" qsTypeId="urn:microsoft.com/office/officeart/2005/8/quickstyle/simple4" qsCatId="simple" csTypeId="urn:microsoft.com/office/officeart/2005/8/colors/accent1_2" csCatId="accent1" phldr="1"/>
      <dgm:spPr/>
      <dgm:t>
        <a:bodyPr/>
        <a:lstStyle/>
        <a:p>
          <a:endParaRPr lang="en-US"/>
        </a:p>
      </dgm:t>
    </dgm:pt>
    <dgm:pt modelId="{ACD68505-35D5-114F-9FB5-97175F1207E3}">
      <dgm:prSet phldrT="[Text]"/>
      <dgm:spPr/>
      <dgm:t>
        <a:bodyPr/>
        <a:lstStyle/>
        <a:p>
          <a:r>
            <a:rPr lang="en-US" dirty="0" smtClean="0"/>
            <a:t>Dualism</a:t>
          </a:r>
          <a:endParaRPr lang="en-US" dirty="0"/>
        </a:p>
      </dgm:t>
    </dgm:pt>
    <dgm:pt modelId="{B46448CE-155C-6344-B0FB-1C7E604B484D}" type="parTrans" cxnId="{616ECFBE-F5D0-5546-B156-4B343A88A520}">
      <dgm:prSet/>
      <dgm:spPr/>
      <dgm:t>
        <a:bodyPr/>
        <a:lstStyle/>
        <a:p>
          <a:endParaRPr lang="en-US"/>
        </a:p>
      </dgm:t>
    </dgm:pt>
    <dgm:pt modelId="{3F76B453-7671-BA43-8A51-6EAFEEE1ABD8}" type="sibTrans" cxnId="{616ECFBE-F5D0-5546-B156-4B343A88A520}">
      <dgm:prSet/>
      <dgm:spPr/>
      <dgm:t>
        <a:bodyPr/>
        <a:lstStyle/>
        <a:p>
          <a:endParaRPr lang="en-US"/>
        </a:p>
      </dgm:t>
    </dgm:pt>
    <dgm:pt modelId="{CDC7A77D-1AF8-1D4C-A861-FFAA019B80C5}">
      <dgm:prSet phldrT="[Text]"/>
      <dgm:spPr/>
      <dgm:t>
        <a:bodyPr/>
        <a:lstStyle/>
        <a:p>
          <a:r>
            <a:rPr lang="en-US" dirty="0" smtClean="0"/>
            <a:t>Black and White world</a:t>
          </a:r>
          <a:endParaRPr lang="en-US" dirty="0"/>
        </a:p>
      </dgm:t>
    </dgm:pt>
    <dgm:pt modelId="{6F1D52B4-2658-084E-A3A0-8A85911E4F24}" type="parTrans" cxnId="{EE59DFD4-251F-CE4A-A964-E2809E11AA38}">
      <dgm:prSet/>
      <dgm:spPr/>
      <dgm:t>
        <a:bodyPr/>
        <a:lstStyle/>
        <a:p>
          <a:endParaRPr lang="en-US"/>
        </a:p>
      </dgm:t>
    </dgm:pt>
    <dgm:pt modelId="{448AED0C-E389-9746-85B5-3E046EB7F75E}" type="sibTrans" cxnId="{EE59DFD4-251F-CE4A-A964-E2809E11AA38}">
      <dgm:prSet/>
      <dgm:spPr/>
      <dgm:t>
        <a:bodyPr/>
        <a:lstStyle/>
        <a:p>
          <a:endParaRPr lang="en-US"/>
        </a:p>
      </dgm:t>
    </dgm:pt>
    <dgm:pt modelId="{F4A9D7D1-B6F8-6047-A36D-BF7399B48F75}">
      <dgm:prSet phldrT="[Text]"/>
      <dgm:spPr/>
      <dgm:t>
        <a:bodyPr/>
        <a:lstStyle/>
        <a:p>
          <a:r>
            <a:rPr lang="en-US" dirty="0" smtClean="0"/>
            <a:t>Relativism</a:t>
          </a:r>
          <a:endParaRPr lang="en-US" dirty="0"/>
        </a:p>
      </dgm:t>
    </dgm:pt>
    <dgm:pt modelId="{3803A0D1-601A-B840-8A6B-E1D80EB2019B}" type="parTrans" cxnId="{C164199E-563C-C044-A8EE-2E60CE382E30}">
      <dgm:prSet/>
      <dgm:spPr/>
      <dgm:t>
        <a:bodyPr/>
        <a:lstStyle/>
        <a:p>
          <a:endParaRPr lang="en-US"/>
        </a:p>
      </dgm:t>
    </dgm:pt>
    <dgm:pt modelId="{7EC11EE5-7693-AF48-ADE8-4EBB16146F74}" type="sibTrans" cxnId="{C164199E-563C-C044-A8EE-2E60CE382E30}">
      <dgm:prSet/>
      <dgm:spPr/>
      <dgm:t>
        <a:bodyPr/>
        <a:lstStyle/>
        <a:p>
          <a:endParaRPr lang="en-US"/>
        </a:p>
      </dgm:t>
    </dgm:pt>
    <dgm:pt modelId="{B132F9E1-57FD-A14D-940D-80EC59B8052A}">
      <dgm:prSet phldrT="[Text]"/>
      <dgm:spPr/>
      <dgm:t>
        <a:bodyPr/>
        <a:lstStyle/>
        <a:p>
          <a:r>
            <a:rPr lang="en-US" dirty="0" smtClean="0"/>
            <a:t>Everyone is entitled to their opinion, marking is subjective</a:t>
          </a:r>
          <a:endParaRPr lang="en-US" dirty="0"/>
        </a:p>
      </dgm:t>
    </dgm:pt>
    <dgm:pt modelId="{3B84D4D4-582C-6041-A5B0-A34A33662978}" type="parTrans" cxnId="{A1F4FCFA-3D89-3741-8FBE-B192E402BAFF}">
      <dgm:prSet/>
      <dgm:spPr/>
      <dgm:t>
        <a:bodyPr/>
        <a:lstStyle/>
        <a:p>
          <a:endParaRPr lang="en-US"/>
        </a:p>
      </dgm:t>
    </dgm:pt>
    <dgm:pt modelId="{74A167AD-ADA3-A243-9FD6-7C2A713490CE}" type="sibTrans" cxnId="{A1F4FCFA-3D89-3741-8FBE-B192E402BAFF}">
      <dgm:prSet/>
      <dgm:spPr/>
      <dgm:t>
        <a:bodyPr/>
        <a:lstStyle/>
        <a:p>
          <a:endParaRPr lang="en-US"/>
        </a:p>
      </dgm:t>
    </dgm:pt>
    <dgm:pt modelId="{22261ECF-AF10-7B4F-811D-224AEBF539C7}">
      <dgm:prSet phldrT="[Text]"/>
      <dgm:spPr/>
      <dgm:t>
        <a:bodyPr/>
        <a:lstStyle/>
        <a:p>
          <a:r>
            <a:rPr lang="en-US" dirty="0" smtClean="0"/>
            <a:t>Multiplicity</a:t>
          </a:r>
          <a:endParaRPr lang="en-US" dirty="0"/>
        </a:p>
      </dgm:t>
    </dgm:pt>
    <dgm:pt modelId="{2743660A-F615-3041-991A-D190A6865C56}" type="parTrans" cxnId="{35BA566F-D9A2-D248-A004-A49909588C88}">
      <dgm:prSet/>
      <dgm:spPr/>
      <dgm:t>
        <a:bodyPr/>
        <a:lstStyle/>
        <a:p>
          <a:endParaRPr lang="en-US"/>
        </a:p>
      </dgm:t>
    </dgm:pt>
    <dgm:pt modelId="{306AFC31-024A-6245-AD06-AD14086E4ECB}" type="sibTrans" cxnId="{35BA566F-D9A2-D248-A004-A49909588C88}">
      <dgm:prSet/>
      <dgm:spPr/>
      <dgm:t>
        <a:bodyPr/>
        <a:lstStyle/>
        <a:p>
          <a:endParaRPr lang="en-US"/>
        </a:p>
      </dgm:t>
    </dgm:pt>
    <dgm:pt modelId="{1E539C43-B0F9-134A-BD1C-D30BFF4502D9}">
      <dgm:prSet phldrT="[Text]"/>
      <dgm:spPr/>
      <dgm:t>
        <a:bodyPr/>
        <a:lstStyle/>
        <a:p>
          <a:r>
            <a:rPr lang="en-US" dirty="0" smtClean="0"/>
            <a:t>Some opinions are better than other</a:t>
          </a:r>
          <a:endParaRPr lang="en-US" dirty="0"/>
        </a:p>
      </dgm:t>
    </dgm:pt>
    <dgm:pt modelId="{C69B6AF0-4001-0347-9B4F-1441CDBDF9A3}" type="parTrans" cxnId="{D482C184-3F6E-2D44-8BD7-86938CAE3790}">
      <dgm:prSet/>
      <dgm:spPr/>
      <dgm:t>
        <a:bodyPr/>
        <a:lstStyle/>
        <a:p>
          <a:endParaRPr lang="en-US"/>
        </a:p>
      </dgm:t>
    </dgm:pt>
    <dgm:pt modelId="{5328A89B-9CD3-1F42-847C-11EBA7FA02D5}" type="sibTrans" cxnId="{D482C184-3F6E-2D44-8BD7-86938CAE3790}">
      <dgm:prSet/>
      <dgm:spPr/>
      <dgm:t>
        <a:bodyPr/>
        <a:lstStyle/>
        <a:p>
          <a:endParaRPr lang="en-US"/>
        </a:p>
      </dgm:t>
    </dgm:pt>
    <dgm:pt modelId="{8F834125-B729-2549-AEA2-2DC404FDB4A8}">
      <dgm:prSet/>
      <dgm:spPr/>
      <dgm:t>
        <a:bodyPr/>
        <a:lstStyle/>
        <a:p>
          <a:r>
            <a:rPr lang="en-US" dirty="0" smtClean="0"/>
            <a:t>Commitment</a:t>
          </a:r>
          <a:endParaRPr lang="en-US" dirty="0"/>
        </a:p>
      </dgm:t>
    </dgm:pt>
    <dgm:pt modelId="{AFBB6A51-3152-6747-B48F-3BCA6B6B1095}" type="parTrans" cxnId="{28D637F1-8058-7044-9546-ACCBB28E7FAE}">
      <dgm:prSet/>
      <dgm:spPr/>
      <dgm:t>
        <a:bodyPr/>
        <a:lstStyle/>
        <a:p>
          <a:endParaRPr lang="en-US"/>
        </a:p>
      </dgm:t>
    </dgm:pt>
    <dgm:pt modelId="{C6CF74E8-4610-9A4B-8FBE-1381230E1E71}" type="sibTrans" cxnId="{28D637F1-8058-7044-9546-ACCBB28E7FAE}">
      <dgm:prSet/>
      <dgm:spPr/>
      <dgm:t>
        <a:bodyPr/>
        <a:lstStyle/>
        <a:p>
          <a:endParaRPr lang="en-US"/>
        </a:p>
      </dgm:t>
    </dgm:pt>
    <dgm:pt modelId="{6B3713BA-3570-FB49-AF35-FDA7B1C84742}">
      <dgm:prSet/>
      <dgm:spPr/>
      <dgm:t>
        <a:bodyPr/>
        <a:lstStyle/>
        <a:p>
          <a:r>
            <a:rPr lang="en-US" dirty="0" smtClean="0"/>
            <a:t>Use evidence and reasoned argument to commit to a reasonable position</a:t>
          </a:r>
          <a:endParaRPr lang="en-US" dirty="0"/>
        </a:p>
      </dgm:t>
    </dgm:pt>
    <dgm:pt modelId="{A28A5D50-4058-6047-9EE1-D4B609153EF0}" type="parTrans" cxnId="{CC00E992-B215-EC4F-BE41-1EF3D7FD3D52}">
      <dgm:prSet/>
      <dgm:spPr/>
      <dgm:t>
        <a:bodyPr/>
        <a:lstStyle/>
        <a:p>
          <a:endParaRPr lang="en-US"/>
        </a:p>
      </dgm:t>
    </dgm:pt>
    <dgm:pt modelId="{A45EA15D-37DA-A449-B821-161A5F441293}" type="sibTrans" cxnId="{CC00E992-B215-EC4F-BE41-1EF3D7FD3D52}">
      <dgm:prSet/>
      <dgm:spPr/>
      <dgm:t>
        <a:bodyPr/>
        <a:lstStyle/>
        <a:p>
          <a:endParaRPr lang="en-US"/>
        </a:p>
      </dgm:t>
    </dgm:pt>
    <dgm:pt modelId="{36029275-2B88-A84D-BA81-97B3DF04C178}">
      <dgm:prSet phldrT="[Text]"/>
      <dgm:spPr/>
      <dgm:t>
        <a:bodyPr/>
        <a:lstStyle/>
        <a:p>
          <a:r>
            <a:rPr lang="en-US" dirty="0" smtClean="0"/>
            <a:t>Single correct answer</a:t>
          </a:r>
          <a:endParaRPr lang="en-US" dirty="0"/>
        </a:p>
      </dgm:t>
    </dgm:pt>
    <dgm:pt modelId="{F8754D08-B8F1-2B49-BCEB-D56A3D409EA6}" type="parTrans" cxnId="{D7F3C221-7990-114E-BDA8-396060DE394A}">
      <dgm:prSet/>
      <dgm:spPr/>
      <dgm:t>
        <a:bodyPr/>
        <a:lstStyle/>
        <a:p>
          <a:endParaRPr lang="en-US"/>
        </a:p>
      </dgm:t>
    </dgm:pt>
    <dgm:pt modelId="{F9BABF4E-A04F-9C40-9711-B0601814EA64}" type="sibTrans" cxnId="{D7F3C221-7990-114E-BDA8-396060DE394A}">
      <dgm:prSet/>
      <dgm:spPr/>
      <dgm:t>
        <a:bodyPr/>
        <a:lstStyle/>
        <a:p>
          <a:endParaRPr lang="en-US"/>
        </a:p>
      </dgm:t>
    </dgm:pt>
    <dgm:pt modelId="{72229A84-79D9-064D-A79E-F86D7A5D9011}">
      <dgm:prSet phldrT="[Text]"/>
      <dgm:spPr/>
      <dgm:t>
        <a:bodyPr/>
        <a:lstStyle/>
        <a:p>
          <a:r>
            <a:rPr lang="en-US" dirty="0" smtClean="0"/>
            <a:t>Teacher is authority</a:t>
          </a:r>
          <a:endParaRPr lang="en-US" dirty="0"/>
        </a:p>
      </dgm:t>
    </dgm:pt>
    <dgm:pt modelId="{1BB51A36-C09A-A64B-B9D1-0EC723331B25}" type="parTrans" cxnId="{D637501D-FE55-3C43-B575-110D28DEC795}">
      <dgm:prSet/>
      <dgm:spPr/>
      <dgm:t>
        <a:bodyPr/>
        <a:lstStyle/>
        <a:p>
          <a:endParaRPr lang="en-US"/>
        </a:p>
      </dgm:t>
    </dgm:pt>
    <dgm:pt modelId="{5D2C69A7-E3D5-F644-AE79-E4A4218D3059}" type="sibTrans" cxnId="{D637501D-FE55-3C43-B575-110D28DEC795}">
      <dgm:prSet/>
      <dgm:spPr/>
      <dgm:t>
        <a:bodyPr/>
        <a:lstStyle/>
        <a:p>
          <a:endParaRPr lang="en-US"/>
        </a:p>
      </dgm:t>
    </dgm:pt>
    <dgm:pt modelId="{49B57CC1-DC27-E646-9601-EA58E5FEFEC8}">
      <dgm:prSet phldrT="[Text]"/>
      <dgm:spPr/>
      <dgm:t>
        <a:bodyPr/>
        <a:lstStyle/>
        <a:p>
          <a:r>
            <a:rPr lang="en-US" dirty="0" smtClean="0"/>
            <a:t>Teacher is not longer authority</a:t>
          </a:r>
          <a:endParaRPr lang="en-US" dirty="0"/>
        </a:p>
      </dgm:t>
    </dgm:pt>
    <dgm:pt modelId="{56D14623-6C9B-BE42-87E0-EB4F6A00F4BF}" type="parTrans" cxnId="{97F856A4-0DA1-044C-8DDB-8D4912EAF675}">
      <dgm:prSet/>
      <dgm:spPr/>
      <dgm:t>
        <a:bodyPr/>
        <a:lstStyle/>
        <a:p>
          <a:endParaRPr lang="en-US"/>
        </a:p>
      </dgm:t>
    </dgm:pt>
    <dgm:pt modelId="{710ABE88-3EE6-9E4D-A886-943F83282330}" type="sibTrans" cxnId="{97F856A4-0DA1-044C-8DDB-8D4912EAF675}">
      <dgm:prSet/>
      <dgm:spPr/>
      <dgm:t>
        <a:bodyPr/>
        <a:lstStyle/>
        <a:p>
          <a:endParaRPr lang="en-US"/>
        </a:p>
      </dgm:t>
    </dgm:pt>
    <dgm:pt modelId="{BB63E8F8-2BB2-3F4C-BAFA-8335EDE372F7}">
      <dgm:prSet phldrT="[Text]"/>
      <dgm:spPr/>
      <dgm:t>
        <a:bodyPr/>
        <a:lstStyle/>
        <a:p>
          <a:r>
            <a:rPr lang="en-US" dirty="0" smtClean="0"/>
            <a:t>Must search elsewhere for correct answer</a:t>
          </a:r>
          <a:endParaRPr lang="en-US" dirty="0"/>
        </a:p>
      </dgm:t>
    </dgm:pt>
    <dgm:pt modelId="{7245C341-0A1D-744D-89A1-B064EB9DBBBF}" type="parTrans" cxnId="{96F72D14-A56D-DF4D-AF09-F7873ADD357B}">
      <dgm:prSet/>
      <dgm:spPr/>
      <dgm:t>
        <a:bodyPr/>
        <a:lstStyle/>
        <a:p>
          <a:endParaRPr lang="en-US"/>
        </a:p>
      </dgm:t>
    </dgm:pt>
    <dgm:pt modelId="{4F067732-8FC1-4643-8406-3BAF5111E55A}" type="sibTrans" cxnId="{96F72D14-A56D-DF4D-AF09-F7873ADD357B}">
      <dgm:prSet/>
      <dgm:spPr/>
      <dgm:t>
        <a:bodyPr/>
        <a:lstStyle/>
        <a:p>
          <a:endParaRPr lang="en-US"/>
        </a:p>
      </dgm:t>
    </dgm:pt>
    <dgm:pt modelId="{20637C32-A243-6847-8B1E-38049B982D86}">
      <dgm:prSet phldrT="[Text]"/>
      <dgm:spPr/>
      <dgm:t>
        <a:bodyPr/>
        <a:lstStyle/>
        <a:p>
          <a:r>
            <a:rPr lang="en-US" dirty="0" smtClean="0"/>
            <a:t>Begins evaluate evidence to support claims</a:t>
          </a:r>
          <a:endParaRPr lang="en-US" dirty="0"/>
        </a:p>
      </dgm:t>
    </dgm:pt>
    <dgm:pt modelId="{9E852C5B-4E62-944D-8771-BBC9AABF604C}" type="parTrans" cxnId="{9EB6509D-EF44-8A4B-A51B-6CCCCC08B074}">
      <dgm:prSet/>
      <dgm:spPr/>
      <dgm:t>
        <a:bodyPr/>
        <a:lstStyle/>
        <a:p>
          <a:endParaRPr lang="en-US"/>
        </a:p>
      </dgm:t>
    </dgm:pt>
    <dgm:pt modelId="{0005E6A5-A312-D248-A760-E4CC0EEFD4D8}" type="sibTrans" cxnId="{9EB6509D-EF44-8A4B-A51B-6CCCCC08B074}">
      <dgm:prSet/>
      <dgm:spPr/>
      <dgm:t>
        <a:bodyPr/>
        <a:lstStyle/>
        <a:p>
          <a:endParaRPr lang="en-US"/>
        </a:p>
      </dgm:t>
    </dgm:pt>
    <dgm:pt modelId="{B2DB3CA1-22EC-5943-BFBC-3739FDA35E29}" type="pres">
      <dgm:prSet presAssocID="{1C9524D3-F602-E543-890B-7B71EC68ADE9}" presName="linearFlow" presStyleCnt="0">
        <dgm:presLayoutVars>
          <dgm:dir/>
          <dgm:animLvl val="lvl"/>
          <dgm:resizeHandles val="exact"/>
        </dgm:presLayoutVars>
      </dgm:prSet>
      <dgm:spPr/>
      <dgm:t>
        <a:bodyPr/>
        <a:lstStyle/>
        <a:p>
          <a:endParaRPr lang="en-US"/>
        </a:p>
      </dgm:t>
    </dgm:pt>
    <dgm:pt modelId="{B0DABE6C-6F77-4240-BCF5-B192AA389643}" type="pres">
      <dgm:prSet presAssocID="{ACD68505-35D5-114F-9FB5-97175F1207E3}" presName="composite" presStyleCnt="0"/>
      <dgm:spPr/>
    </dgm:pt>
    <dgm:pt modelId="{C41075A8-EEAC-7542-93EF-6D1C955D0282}" type="pres">
      <dgm:prSet presAssocID="{ACD68505-35D5-114F-9FB5-97175F1207E3}" presName="parentText" presStyleLbl="alignNode1" presStyleIdx="0" presStyleCnt="4">
        <dgm:presLayoutVars>
          <dgm:chMax val="1"/>
          <dgm:bulletEnabled val="1"/>
        </dgm:presLayoutVars>
      </dgm:prSet>
      <dgm:spPr/>
      <dgm:t>
        <a:bodyPr/>
        <a:lstStyle/>
        <a:p>
          <a:endParaRPr lang="en-US"/>
        </a:p>
      </dgm:t>
    </dgm:pt>
    <dgm:pt modelId="{82D1937B-8786-604C-A2CE-F8A93ABD4696}" type="pres">
      <dgm:prSet presAssocID="{ACD68505-35D5-114F-9FB5-97175F1207E3}" presName="descendantText" presStyleLbl="alignAcc1" presStyleIdx="0" presStyleCnt="4">
        <dgm:presLayoutVars>
          <dgm:bulletEnabled val="1"/>
        </dgm:presLayoutVars>
      </dgm:prSet>
      <dgm:spPr/>
      <dgm:t>
        <a:bodyPr/>
        <a:lstStyle/>
        <a:p>
          <a:endParaRPr lang="en-US"/>
        </a:p>
      </dgm:t>
    </dgm:pt>
    <dgm:pt modelId="{A265378B-6061-0F42-8B6F-DBFF8885E940}" type="pres">
      <dgm:prSet presAssocID="{3F76B453-7671-BA43-8A51-6EAFEEE1ABD8}" presName="sp" presStyleCnt="0"/>
      <dgm:spPr/>
    </dgm:pt>
    <dgm:pt modelId="{C65D81CF-A773-D643-891A-F6285F26EEAD}" type="pres">
      <dgm:prSet presAssocID="{F4A9D7D1-B6F8-6047-A36D-BF7399B48F75}" presName="composite" presStyleCnt="0"/>
      <dgm:spPr/>
    </dgm:pt>
    <dgm:pt modelId="{FB49EEBD-C001-134D-86BA-11DD49E105FF}" type="pres">
      <dgm:prSet presAssocID="{F4A9D7D1-B6F8-6047-A36D-BF7399B48F75}" presName="parentText" presStyleLbl="alignNode1" presStyleIdx="1" presStyleCnt="4">
        <dgm:presLayoutVars>
          <dgm:chMax val="1"/>
          <dgm:bulletEnabled val="1"/>
        </dgm:presLayoutVars>
      </dgm:prSet>
      <dgm:spPr/>
      <dgm:t>
        <a:bodyPr/>
        <a:lstStyle/>
        <a:p>
          <a:endParaRPr lang="en-US"/>
        </a:p>
      </dgm:t>
    </dgm:pt>
    <dgm:pt modelId="{B462E115-BB32-C54C-9893-7364EEA6B00E}" type="pres">
      <dgm:prSet presAssocID="{F4A9D7D1-B6F8-6047-A36D-BF7399B48F75}" presName="descendantText" presStyleLbl="alignAcc1" presStyleIdx="1" presStyleCnt="4">
        <dgm:presLayoutVars>
          <dgm:bulletEnabled val="1"/>
        </dgm:presLayoutVars>
      </dgm:prSet>
      <dgm:spPr/>
      <dgm:t>
        <a:bodyPr/>
        <a:lstStyle/>
        <a:p>
          <a:endParaRPr lang="en-US"/>
        </a:p>
      </dgm:t>
    </dgm:pt>
    <dgm:pt modelId="{BF31455E-9B02-7248-AFD3-4475BBC816EB}" type="pres">
      <dgm:prSet presAssocID="{7EC11EE5-7693-AF48-ADE8-4EBB16146F74}" presName="sp" presStyleCnt="0"/>
      <dgm:spPr/>
    </dgm:pt>
    <dgm:pt modelId="{F9E9D695-5972-FC4C-B39C-AB081A9F2F8F}" type="pres">
      <dgm:prSet presAssocID="{22261ECF-AF10-7B4F-811D-224AEBF539C7}" presName="composite" presStyleCnt="0"/>
      <dgm:spPr/>
    </dgm:pt>
    <dgm:pt modelId="{1FE79794-DFB4-6049-BDDD-9FCF6D63DD04}" type="pres">
      <dgm:prSet presAssocID="{22261ECF-AF10-7B4F-811D-224AEBF539C7}" presName="parentText" presStyleLbl="alignNode1" presStyleIdx="2" presStyleCnt="4">
        <dgm:presLayoutVars>
          <dgm:chMax val="1"/>
          <dgm:bulletEnabled val="1"/>
        </dgm:presLayoutVars>
      </dgm:prSet>
      <dgm:spPr/>
      <dgm:t>
        <a:bodyPr/>
        <a:lstStyle/>
        <a:p>
          <a:endParaRPr lang="en-US"/>
        </a:p>
      </dgm:t>
    </dgm:pt>
    <dgm:pt modelId="{8264B2A4-D52B-F740-A532-31C4C4FDCC98}" type="pres">
      <dgm:prSet presAssocID="{22261ECF-AF10-7B4F-811D-224AEBF539C7}" presName="descendantText" presStyleLbl="alignAcc1" presStyleIdx="2" presStyleCnt="4">
        <dgm:presLayoutVars>
          <dgm:bulletEnabled val="1"/>
        </dgm:presLayoutVars>
      </dgm:prSet>
      <dgm:spPr/>
      <dgm:t>
        <a:bodyPr/>
        <a:lstStyle/>
        <a:p>
          <a:endParaRPr lang="en-US"/>
        </a:p>
      </dgm:t>
    </dgm:pt>
    <dgm:pt modelId="{1B4D3039-493E-414C-91CA-57C13D9D728B}" type="pres">
      <dgm:prSet presAssocID="{306AFC31-024A-6245-AD06-AD14086E4ECB}" presName="sp" presStyleCnt="0"/>
      <dgm:spPr/>
    </dgm:pt>
    <dgm:pt modelId="{7B5C152F-1AB6-D243-B5CE-84C7AE24793B}" type="pres">
      <dgm:prSet presAssocID="{8F834125-B729-2549-AEA2-2DC404FDB4A8}" presName="composite" presStyleCnt="0"/>
      <dgm:spPr/>
    </dgm:pt>
    <dgm:pt modelId="{A74C7DAD-4224-4848-9E74-D333562D2568}" type="pres">
      <dgm:prSet presAssocID="{8F834125-B729-2549-AEA2-2DC404FDB4A8}" presName="parentText" presStyleLbl="alignNode1" presStyleIdx="3" presStyleCnt="4">
        <dgm:presLayoutVars>
          <dgm:chMax val="1"/>
          <dgm:bulletEnabled val="1"/>
        </dgm:presLayoutVars>
      </dgm:prSet>
      <dgm:spPr/>
      <dgm:t>
        <a:bodyPr/>
        <a:lstStyle/>
        <a:p>
          <a:endParaRPr lang="en-US"/>
        </a:p>
      </dgm:t>
    </dgm:pt>
    <dgm:pt modelId="{3B838A00-03F3-F44D-A7F6-FEB42DF5BD4B}" type="pres">
      <dgm:prSet presAssocID="{8F834125-B729-2549-AEA2-2DC404FDB4A8}" presName="descendantText" presStyleLbl="alignAcc1" presStyleIdx="3" presStyleCnt="4">
        <dgm:presLayoutVars>
          <dgm:bulletEnabled val="1"/>
        </dgm:presLayoutVars>
      </dgm:prSet>
      <dgm:spPr/>
      <dgm:t>
        <a:bodyPr/>
        <a:lstStyle/>
        <a:p>
          <a:endParaRPr lang="en-US"/>
        </a:p>
      </dgm:t>
    </dgm:pt>
  </dgm:ptLst>
  <dgm:cxnLst>
    <dgm:cxn modelId="{35BA566F-D9A2-D248-A004-A49909588C88}" srcId="{1C9524D3-F602-E543-890B-7B71EC68ADE9}" destId="{22261ECF-AF10-7B4F-811D-224AEBF539C7}" srcOrd="2" destOrd="0" parTransId="{2743660A-F615-3041-991A-D190A6865C56}" sibTransId="{306AFC31-024A-6245-AD06-AD14086E4ECB}"/>
    <dgm:cxn modelId="{326D9405-3A60-FE4C-A31E-70DD26252D0C}" type="presOf" srcId="{20637C32-A243-6847-8B1E-38049B982D86}" destId="{8264B2A4-D52B-F740-A532-31C4C4FDCC98}" srcOrd="0" destOrd="1" presId="urn:microsoft.com/office/officeart/2005/8/layout/chevron2"/>
    <dgm:cxn modelId="{096255C5-5A96-D746-ACE3-66DFF975710E}" type="presOf" srcId="{1E539C43-B0F9-134A-BD1C-D30BFF4502D9}" destId="{8264B2A4-D52B-F740-A532-31C4C4FDCC98}" srcOrd="0" destOrd="0" presId="urn:microsoft.com/office/officeart/2005/8/layout/chevron2"/>
    <dgm:cxn modelId="{1A2FA5B6-943A-F74C-ACBD-4C47DE0A212A}" type="presOf" srcId="{8F834125-B729-2549-AEA2-2DC404FDB4A8}" destId="{A74C7DAD-4224-4848-9E74-D333562D2568}" srcOrd="0" destOrd="0" presId="urn:microsoft.com/office/officeart/2005/8/layout/chevron2"/>
    <dgm:cxn modelId="{17303816-85C2-C843-97D3-293A9F605643}" type="presOf" srcId="{B132F9E1-57FD-A14D-940D-80EC59B8052A}" destId="{B462E115-BB32-C54C-9893-7364EEA6B00E}" srcOrd="0" destOrd="0" presId="urn:microsoft.com/office/officeart/2005/8/layout/chevron2"/>
    <dgm:cxn modelId="{CD3E6A14-81FE-B547-96BE-D3A992E796D8}" type="presOf" srcId="{49B57CC1-DC27-E646-9601-EA58E5FEFEC8}" destId="{B462E115-BB32-C54C-9893-7364EEA6B00E}" srcOrd="0" destOrd="1" presId="urn:microsoft.com/office/officeart/2005/8/layout/chevron2"/>
    <dgm:cxn modelId="{D637501D-FE55-3C43-B575-110D28DEC795}" srcId="{ACD68505-35D5-114F-9FB5-97175F1207E3}" destId="{72229A84-79D9-064D-A79E-F86D7A5D9011}" srcOrd="2" destOrd="0" parTransId="{1BB51A36-C09A-A64B-B9D1-0EC723331B25}" sibTransId="{5D2C69A7-E3D5-F644-AE79-E4A4218D3059}"/>
    <dgm:cxn modelId="{DDD55C7A-8966-A54A-AB4E-9389BA994CA0}" type="presOf" srcId="{22261ECF-AF10-7B4F-811D-224AEBF539C7}" destId="{1FE79794-DFB4-6049-BDDD-9FCF6D63DD04}" srcOrd="0" destOrd="0" presId="urn:microsoft.com/office/officeart/2005/8/layout/chevron2"/>
    <dgm:cxn modelId="{D7F3C221-7990-114E-BDA8-396060DE394A}" srcId="{ACD68505-35D5-114F-9FB5-97175F1207E3}" destId="{36029275-2B88-A84D-BA81-97B3DF04C178}" srcOrd="1" destOrd="0" parTransId="{F8754D08-B8F1-2B49-BCEB-D56A3D409EA6}" sibTransId="{F9BABF4E-A04F-9C40-9711-B0601814EA64}"/>
    <dgm:cxn modelId="{172B2464-755A-5849-BE4C-5208C327BEDF}" type="presOf" srcId="{ACD68505-35D5-114F-9FB5-97175F1207E3}" destId="{C41075A8-EEAC-7542-93EF-6D1C955D0282}" srcOrd="0" destOrd="0" presId="urn:microsoft.com/office/officeart/2005/8/layout/chevron2"/>
    <dgm:cxn modelId="{96F72D14-A56D-DF4D-AF09-F7873ADD357B}" srcId="{F4A9D7D1-B6F8-6047-A36D-BF7399B48F75}" destId="{BB63E8F8-2BB2-3F4C-BAFA-8335EDE372F7}" srcOrd="2" destOrd="0" parTransId="{7245C341-0A1D-744D-89A1-B064EB9DBBBF}" sibTransId="{4F067732-8FC1-4643-8406-3BAF5111E55A}"/>
    <dgm:cxn modelId="{9EB6509D-EF44-8A4B-A51B-6CCCCC08B074}" srcId="{22261ECF-AF10-7B4F-811D-224AEBF539C7}" destId="{20637C32-A243-6847-8B1E-38049B982D86}" srcOrd="1" destOrd="0" parTransId="{9E852C5B-4E62-944D-8771-BBC9AABF604C}" sibTransId="{0005E6A5-A312-D248-A760-E4CC0EEFD4D8}"/>
    <dgm:cxn modelId="{28D637F1-8058-7044-9546-ACCBB28E7FAE}" srcId="{1C9524D3-F602-E543-890B-7B71EC68ADE9}" destId="{8F834125-B729-2549-AEA2-2DC404FDB4A8}" srcOrd="3" destOrd="0" parTransId="{AFBB6A51-3152-6747-B48F-3BCA6B6B1095}" sibTransId="{C6CF74E8-4610-9A4B-8FBE-1381230E1E71}"/>
    <dgm:cxn modelId="{EE59DFD4-251F-CE4A-A964-E2809E11AA38}" srcId="{ACD68505-35D5-114F-9FB5-97175F1207E3}" destId="{CDC7A77D-1AF8-1D4C-A861-FFAA019B80C5}" srcOrd="0" destOrd="0" parTransId="{6F1D52B4-2658-084E-A3A0-8A85911E4F24}" sibTransId="{448AED0C-E389-9746-85B5-3E046EB7F75E}"/>
    <dgm:cxn modelId="{263CDA34-E9B6-3045-8944-160B80E5BB29}" type="presOf" srcId="{72229A84-79D9-064D-A79E-F86D7A5D9011}" destId="{82D1937B-8786-604C-A2CE-F8A93ABD4696}" srcOrd="0" destOrd="2" presId="urn:microsoft.com/office/officeart/2005/8/layout/chevron2"/>
    <dgm:cxn modelId="{CC00E992-B215-EC4F-BE41-1EF3D7FD3D52}" srcId="{8F834125-B729-2549-AEA2-2DC404FDB4A8}" destId="{6B3713BA-3570-FB49-AF35-FDA7B1C84742}" srcOrd="0" destOrd="0" parTransId="{A28A5D50-4058-6047-9EE1-D4B609153EF0}" sibTransId="{A45EA15D-37DA-A449-B821-161A5F441293}"/>
    <dgm:cxn modelId="{A8FB4B2B-0C5E-E342-925F-F1FE99A9B02B}" type="presOf" srcId="{BB63E8F8-2BB2-3F4C-BAFA-8335EDE372F7}" destId="{B462E115-BB32-C54C-9893-7364EEA6B00E}" srcOrd="0" destOrd="2" presId="urn:microsoft.com/office/officeart/2005/8/layout/chevron2"/>
    <dgm:cxn modelId="{D482C184-3F6E-2D44-8BD7-86938CAE3790}" srcId="{22261ECF-AF10-7B4F-811D-224AEBF539C7}" destId="{1E539C43-B0F9-134A-BD1C-D30BFF4502D9}" srcOrd="0" destOrd="0" parTransId="{C69B6AF0-4001-0347-9B4F-1441CDBDF9A3}" sibTransId="{5328A89B-9CD3-1F42-847C-11EBA7FA02D5}"/>
    <dgm:cxn modelId="{97F856A4-0DA1-044C-8DDB-8D4912EAF675}" srcId="{F4A9D7D1-B6F8-6047-A36D-BF7399B48F75}" destId="{49B57CC1-DC27-E646-9601-EA58E5FEFEC8}" srcOrd="1" destOrd="0" parTransId="{56D14623-6C9B-BE42-87E0-EB4F6A00F4BF}" sibTransId="{710ABE88-3EE6-9E4D-A886-943F83282330}"/>
    <dgm:cxn modelId="{34607F15-DFB0-F342-AA7C-251AC2EC0056}" type="presOf" srcId="{6B3713BA-3570-FB49-AF35-FDA7B1C84742}" destId="{3B838A00-03F3-F44D-A7F6-FEB42DF5BD4B}" srcOrd="0" destOrd="0" presId="urn:microsoft.com/office/officeart/2005/8/layout/chevron2"/>
    <dgm:cxn modelId="{027B3FCA-4B30-6944-972E-245766F6F24B}" type="presOf" srcId="{1C9524D3-F602-E543-890B-7B71EC68ADE9}" destId="{B2DB3CA1-22EC-5943-BFBC-3739FDA35E29}" srcOrd="0" destOrd="0" presId="urn:microsoft.com/office/officeart/2005/8/layout/chevron2"/>
    <dgm:cxn modelId="{A1F4FCFA-3D89-3741-8FBE-B192E402BAFF}" srcId="{F4A9D7D1-B6F8-6047-A36D-BF7399B48F75}" destId="{B132F9E1-57FD-A14D-940D-80EC59B8052A}" srcOrd="0" destOrd="0" parTransId="{3B84D4D4-582C-6041-A5B0-A34A33662978}" sibTransId="{74A167AD-ADA3-A243-9FD6-7C2A713490CE}"/>
    <dgm:cxn modelId="{FEFBD8A4-125E-8C40-AC22-D0153FA8E0FB}" type="presOf" srcId="{36029275-2B88-A84D-BA81-97B3DF04C178}" destId="{82D1937B-8786-604C-A2CE-F8A93ABD4696}" srcOrd="0" destOrd="1" presId="urn:microsoft.com/office/officeart/2005/8/layout/chevron2"/>
    <dgm:cxn modelId="{C164199E-563C-C044-A8EE-2E60CE382E30}" srcId="{1C9524D3-F602-E543-890B-7B71EC68ADE9}" destId="{F4A9D7D1-B6F8-6047-A36D-BF7399B48F75}" srcOrd="1" destOrd="0" parTransId="{3803A0D1-601A-B840-8A6B-E1D80EB2019B}" sibTransId="{7EC11EE5-7693-AF48-ADE8-4EBB16146F74}"/>
    <dgm:cxn modelId="{B54902A9-A1CE-BA4C-97A8-A1C453D68D54}" type="presOf" srcId="{F4A9D7D1-B6F8-6047-A36D-BF7399B48F75}" destId="{FB49EEBD-C001-134D-86BA-11DD49E105FF}" srcOrd="0" destOrd="0" presId="urn:microsoft.com/office/officeart/2005/8/layout/chevron2"/>
    <dgm:cxn modelId="{453F2EDA-072D-C548-BBA3-BB51BB23340F}" type="presOf" srcId="{CDC7A77D-1AF8-1D4C-A861-FFAA019B80C5}" destId="{82D1937B-8786-604C-A2CE-F8A93ABD4696}" srcOrd="0" destOrd="0" presId="urn:microsoft.com/office/officeart/2005/8/layout/chevron2"/>
    <dgm:cxn modelId="{616ECFBE-F5D0-5546-B156-4B343A88A520}" srcId="{1C9524D3-F602-E543-890B-7B71EC68ADE9}" destId="{ACD68505-35D5-114F-9FB5-97175F1207E3}" srcOrd="0" destOrd="0" parTransId="{B46448CE-155C-6344-B0FB-1C7E604B484D}" sibTransId="{3F76B453-7671-BA43-8A51-6EAFEEE1ABD8}"/>
    <dgm:cxn modelId="{C4BB612D-8724-4641-B198-E4D4C4D3EB45}" type="presParOf" srcId="{B2DB3CA1-22EC-5943-BFBC-3739FDA35E29}" destId="{B0DABE6C-6F77-4240-BCF5-B192AA389643}" srcOrd="0" destOrd="0" presId="urn:microsoft.com/office/officeart/2005/8/layout/chevron2"/>
    <dgm:cxn modelId="{0CE098BB-AA35-A34A-9E33-59AA0B1661F0}" type="presParOf" srcId="{B0DABE6C-6F77-4240-BCF5-B192AA389643}" destId="{C41075A8-EEAC-7542-93EF-6D1C955D0282}" srcOrd="0" destOrd="0" presId="urn:microsoft.com/office/officeart/2005/8/layout/chevron2"/>
    <dgm:cxn modelId="{D9DF9ADE-7A15-874B-AA28-6B493963A59B}" type="presParOf" srcId="{B0DABE6C-6F77-4240-BCF5-B192AA389643}" destId="{82D1937B-8786-604C-A2CE-F8A93ABD4696}" srcOrd="1" destOrd="0" presId="urn:microsoft.com/office/officeart/2005/8/layout/chevron2"/>
    <dgm:cxn modelId="{52831726-59FF-3C41-9657-77854B0803EF}" type="presParOf" srcId="{B2DB3CA1-22EC-5943-BFBC-3739FDA35E29}" destId="{A265378B-6061-0F42-8B6F-DBFF8885E940}" srcOrd="1" destOrd="0" presId="urn:microsoft.com/office/officeart/2005/8/layout/chevron2"/>
    <dgm:cxn modelId="{44115CDC-B12B-7947-BFDF-B0DA51671018}" type="presParOf" srcId="{B2DB3CA1-22EC-5943-BFBC-3739FDA35E29}" destId="{C65D81CF-A773-D643-891A-F6285F26EEAD}" srcOrd="2" destOrd="0" presId="urn:microsoft.com/office/officeart/2005/8/layout/chevron2"/>
    <dgm:cxn modelId="{4ED7F8DE-B3AC-0E4C-9233-F1C3B3D4353C}" type="presParOf" srcId="{C65D81CF-A773-D643-891A-F6285F26EEAD}" destId="{FB49EEBD-C001-134D-86BA-11DD49E105FF}" srcOrd="0" destOrd="0" presId="urn:microsoft.com/office/officeart/2005/8/layout/chevron2"/>
    <dgm:cxn modelId="{FD7B43A5-5F48-1E48-A5F5-2895EF1038E7}" type="presParOf" srcId="{C65D81CF-A773-D643-891A-F6285F26EEAD}" destId="{B462E115-BB32-C54C-9893-7364EEA6B00E}" srcOrd="1" destOrd="0" presId="urn:microsoft.com/office/officeart/2005/8/layout/chevron2"/>
    <dgm:cxn modelId="{3FA9B89E-9624-A447-BDCA-4436286BE4F5}" type="presParOf" srcId="{B2DB3CA1-22EC-5943-BFBC-3739FDA35E29}" destId="{BF31455E-9B02-7248-AFD3-4475BBC816EB}" srcOrd="3" destOrd="0" presId="urn:microsoft.com/office/officeart/2005/8/layout/chevron2"/>
    <dgm:cxn modelId="{163D6824-F9B0-F649-8716-4344CD6FE6DD}" type="presParOf" srcId="{B2DB3CA1-22EC-5943-BFBC-3739FDA35E29}" destId="{F9E9D695-5972-FC4C-B39C-AB081A9F2F8F}" srcOrd="4" destOrd="0" presId="urn:microsoft.com/office/officeart/2005/8/layout/chevron2"/>
    <dgm:cxn modelId="{9A5A21E1-63A3-E640-BE06-E862987728EE}" type="presParOf" srcId="{F9E9D695-5972-FC4C-B39C-AB081A9F2F8F}" destId="{1FE79794-DFB4-6049-BDDD-9FCF6D63DD04}" srcOrd="0" destOrd="0" presId="urn:microsoft.com/office/officeart/2005/8/layout/chevron2"/>
    <dgm:cxn modelId="{29FFC00F-3615-BD4C-9B78-0007678E9C6B}" type="presParOf" srcId="{F9E9D695-5972-FC4C-B39C-AB081A9F2F8F}" destId="{8264B2A4-D52B-F740-A532-31C4C4FDCC98}" srcOrd="1" destOrd="0" presId="urn:microsoft.com/office/officeart/2005/8/layout/chevron2"/>
    <dgm:cxn modelId="{F16DDA77-6215-EF43-9C59-A9762B854FFD}" type="presParOf" srcId="{B2DB3CA1-22EC-5943-BFBC-3739FDA35E29}" destId="{1B4D3039-493E-414C-91CA-57C13D9D728B}" srcOrd="5" destOrd="0" presId="urn:microsoft.com/office/officeart/2005/8/layout/chevron2"/>
    <dgm:cxn modelId="{7E742C9B-8448-CB4D-B155-F3E8EE5550BB}" type="presParOf" srcId="{B2DB3CA1-22EC-5943-BFBC-3739FDA35E29}" destId="{7B5C152F-1AB6-D243-B5CE-84C7AE24793B}" srcOrd="6" destOrd="0" presId="urn:microsoft.com/office/officeart/2005/8/layout/chevron2"/>
    <dgm:cxn modelId="{4AB18F47-7B85-CF4A-8BF4-E85A218730C0}" type="presParOf" srcId="{7B5C152F-1AB6-D243-B5CE-84C7AE24793B}" destId="{A74C7DAD-4224-4848-9E74-D333562D2568}" srcOrd="0" destOrd="0" presId="urn:microsoft.com/office/officeart/2005/8/layout/chevron2"/>
    <dgm:cxn modelId="{B284A97C-B6C9-3141-9AB3-D9C7953790BF}" type="presParOf" srcId="{7B5C152F-1AB6-D243-B5CE-84C7AE24793B}" destId="{3B838A00-03F3-F44D-A7F6-FEB42DF5BD4B}"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F7A9EE-FEE0-8845-B165-72A05BDF3889}">
      <dsp:nvSpPr>
        <dsp:cNvPr id="0" name=""/>
        <dsp:cNvSpPr/>
      </dsp:nvSpPr>
      <dsp:spPr>
        <a:xfrm>
          <a:off x="1465524" y="250010"/>
          <a:ext cx="4961750" cy="1723150"/>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B8DC572-9DAD-E442-9392-9A8D31014531}">
      <dsp:nvSpPr>
        <dsp:cNvPr id="0" name=""/>
        <dsp:cNvSpPr/>
      </dsp:nvSpPr>
      <dsp:spPr>
        <a:xfrm>
          <a:off x="3473302" y="4469421"/>
          <a:ext cx="961579" cy="615410"/>
        </a:xfrm>
        <a:prstGeom prst="downArrow">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CAE8E3E9-0FB1-2B4C-A912-2B9EAB2244F2}">
      <dsp:nvSpPr>
        <dsp:cNvPr id="0" name=""/>
        <dsp:cNvSpPr/>
      </dsp:nvSpPr>
      <dsp:spPr>
        <a:xfrm>
          <a:off x="1737181" y="4961750"/>
          <a:ext cx="4615581" cy="11538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1376" tIns="341376" rIns="341376" bIns="341376" numCol="1" spcCol="1270" anchor="ctr" anchorCtr="0">
          <a:noAutofit/>
        </a:bodyPr>
        <a:lstStyle/>
        <a:p>
          <a:pPr lvl="0" algn="ctr" defTabSz="2133600">
            <a:lnSpc>
              <a:spcPct val="90000"/>
            </a:lnSpc>
            <a:spcBef>
              <a:spcPct val="0"/>
            </a:spcBef>
            <a:spcAft>
              <a:spcPct val="35000"/>
            </a:spcAft>
          </a:pPr>
          <a:r>
            <a:rPr lang="en-US" sz="4800" b="1" kern="1200" dirty="0" smtClean="0"/>
            <a:t>Metacognition</a:t>
          </a:r>
          <a:endParaRPr lang="en-US" sz="4800" b="1" kern="1200" dirty="0"/>
        </a:p>
      </dsp:txBody>
      <dsp:txXfrm>
        <a:off x="1737181" y="4961750"/>
        <a:ext cx="4615581" cy="1153895"/>
      </dsp:txXfrm>
    </dsp:sp>
    <dsp:sp modelId="{55048A50-FDF3-5847-8A27-DD5B7B5CA1B3}">
      <dsp:nvSpPr>
        <dsp:cNvPr id="0" name=""/>
        <dsp:cNvSpPr/>
      </dsp:nvSpPr>
      <dsp:spPr>
        <a:xfrm>
          <a:off x="3269447" y="2106243"/>
          <a:ext cx="1730843" cy="1730843"/>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Experience</a:t>
          </a:r>
          <a:endParaRPr lang="en-US" sz="2000" kern="1200" dirty="0"/>
        </a:p>
      </dsp:txBody>
      <dsp:txXfrm>
        <a:off x="3522923" y="2359719"/>
        <a:ext cx="1223891" cy="1223891"/>
      </dsp:txXfrm>
    </dsp:sp>
    <dsp:sp modelId="{66D61660-3BFF-0A48-AAE7-660CC60A5055}">
      <dsp:nvSpPr>
        <dsp:cNvPr id="0" name=""/>
        <dsp:cNvSpPr/>
      </dsp:nvSpPr>
      <dsp:spPr>
        <a:xfrm>
          <a:off x="2030932" y="807726"/>
          <a:ext cx="1730843" cy="1730843"/>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Awareness</a:t>
          </a:r>
          <a:endParaRPr lang="en-US" sz="2000" kern="1200" dirty="0"/>
        </a:p>
      </dsp:txBody>
      <dsp:txXfrm>
        <a:off x="2284408" y="1061202"/>
        <a:ext cx="1223891" cy="1223891"/>
      </dsp:txXfrm>
    </dsp:sp>
    <dsp:sp modelId="{C58B6EC7-6F7A-C749-B7EF-58E6849AB19A}">
      <dsp:nvSpPr>
        <dsp:cNvPr id="0" name=""/>
        <dsp:cNvSpPr/>
      </dsp:nvSpPr>
      <dsp:spPr>
        <a:xfrm>
          <a:off x="3800239" y="389247"/>
          <a:ext cx="1730843" cy="1730843"/>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Regulation</a:t>
          </a:r>
          <a:endParaRPr lang="en-US" sz="2000" kern="1200" dirty="0"/>
        </a:p>
      </dsp:txBody>
      <dsp:txXfrm>
        <a:off x="4053715" y="642723"/>
        <a:ext cx="1223891" cy="1223891"/>
      </dsp:txXfrm>
    </dsp:sp>
    <dsp:sp modelId="{66106100-A118-9442-AA05-9ADAF063ED84}">
      <dsp:nvSpPr>
        <dsp:cNvPr id="0" name=""/>
        <dsp:cNvSpPr/>
      </dsp:nvSpPr>
      <dsp:spPr>
        <a:xfrm>
          <a:off x="515464" y="87443"/>
          <a:ext cx="6877255" cy="4307876"/>
        </a:xfrm>
        <a:prstGeom prst="funnel">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1075A8-EEAC-7542-93EF-6D1C955D0282}">
      <dsp:nvSpPr>
        <dsp:cNvPr id="0" name=""/>
        <dsp:cNvSpPr/>
      </dsp:nvSpPr>
      <dsp:spPr>
        <a:xfrm rot="5400000">
          <a:off x="-198076" y="199285"/>
          <a:ext cx="1320512" cy="924358"/>
        </a:xfrm>
        <a:prstGeom prst="chevron">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Dualism</a:t>
          </a:r>
          <a:endParaRPr lang="en-US" sz="1300" kern="1200" dirty="0"/>
        </a:p>
      </dsp:txBody>
      <dsp:txXfrm rot="-5400000">
        <a:off x="1" y="463387"/>
        <a:ext cx="924358" cy="396154"/>
      </dsp:txXfrm>
    </dsp:sp>
    <dsp:sp modelId="{82D1937B-8786-604C-A2CE-F8A93ABD4696}">
      <dsp:nvSpPr>
        <dsp:cNvPr id="0" name=""/>
        <dsp:cNvSpPr/>
      </dsp:nvSpPr>
      <dsp:spPr>
        <a:xfrm rot="5400000">
          <a:off x="3856576" y="-2931008"/>
          <a:ext cx="858333" cy="6722768"/>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Black and White world</a:t>
          </a:r>
          <a:endParaRPr lang="en-US" sz="1600" kern="1200" dirty="0"/>
        </a:p>
        <a:p>
          <a:pPr marL="171450" lvl="1" indent="-171450" algn="l" defTabSz="711200">
            <a:lnSpc>
              <a:spcPct val="90000"/>
            </a:lnSpc>
            <a:spcBef>
              <a:spcPct val="0"/>
            </a:spcBef>
            <a:spcAft>
              <a:spcPct val="15000"/>
            </a:spcAft>
            <a:buChar char="••"/>
          </a:pPr>
          <a:r>
            <a:rPr lang="en-US" sz="1600" kern="1200" dirty="0" smtClean="0"/>
            <a:t>Single correct answer</a:t>
          </a:r>
          <a:endParaRPr lang="en-US" sz="1600" kern="1200" dirty="0"/>
        </a:p>
        <a:p>
          <a:pPr marL="171450" lvl="1" indent="-171450" algn="l" defTabSz="711200">
            <a:lnSpc>
              <a:spcPct val="90000"/>
            </a:lnSpc>
            <a:spcBef>
              <a:spcPct val="0"/>
            </a:spcBef>
            <a:spcAft>
              <a:spcPct val="15000"/>
            </a:spcAft>
            <a:buChar char="••"/>
          </a:pPr>
          <a:r>
            <a:rPr lang="en-US" sz="1600" kern="1200" dirty="0" smtClean="0"/>
            <a:t>Teacher is authority</a:t>
          </a:r>
          <a:endParaRPr lang="en-US" sz="1600" kern="1200" dirty="0"/>
        </a:p>
      </dsp:txBody>
      <dsp:txXfrm rot="-5400000">
        <a:off x="924359" y="43109"/>
        <a:ext cx="6680868" cy="774533"/>
      </dsp:txXfrm>
    </dsp:sp>
    <dsp:sp modelId="{FB49EEBD-C001-134D-86BA-11DD49E105FF}">
      <dsp:nvSpPr>
        <dsp:cNvPr id="0" name=""/>
        <dsp:cNvSpPr/>
      </dsp:nvSpPr>
      <dsp:spPr>
        <a:xfrm rot="5400000">
          <a:off x="-198076" y="1373846"/>
          <a:ext cx="1320512" cy="924358"/>
        </a:xfrm>
        <a:prstGeom prst="chevron">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Relativism</a:t>
          </a:r>
          <a:endParaRPr lang="en-US" sz="1300" kern="1200" dirty="0"/>
        </a:p>
      </dsp:txBody>
      <dsp:txXfrm rot="-5400000">
        <a:off x="1" y="1637948"/>
        <a:ext cx="924358" cy="396154"/>
      </dsp:txXfrm>
    </dsp:sp>
    <dsp:sp modelId="{B462E115-BB32-C54C-9893-7364EEA6B00E}">
      <dsp:nvSpPr>
        <dsp:cNvPr id="0" name=""/>
        <dsp:cNvSpPr/>
      </dsp:nvSpPr>
      <dsp:spPr>
        <a:xfrm rot="5400000">
          <a:off x="3856576" y="-1756447"/>
          <a:ext cx="858333" cy="6722768"/>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Everyone is entitled to their opinion, marking is subjective</a:t>
          </a:r>
          <a:endParaRPr lang="en-US" sz="1600" kern="1200" dirty="0"/>
        </a:p>
        <a:p>
          <a:pPr marL="171450" lvl="1" indent="-171450" algn="l" defTabSz="711200">
            <a:lnSpc>
              <a:spcPct val="90000"/>
            </a:lnSpc>
            <a:spcBef>
              <a:spcPct val="0"/>
            </a:spcBef>
            <a:spcAft>
              <a:spcPct val="15000"/>
            </a:spcAft>
            <a:buChar char="••"/>
          </a:pPr>
          <a:r>
            <a:rPr lang="en-US" sz="1600" kern="1200" dirty="0" smtClean="0"/>
            <a:t>Teacher is not longer authority</a:t>
          </a:r>
          <a:endParaRPr lang="en-US" sz="1600" kern="1200" dirty="0"/>
        </a:p>
        <a:p>
          <a:pPr marL="171450" lvl="1" indent="-171450" algn="l" defTabSz="711200">
            <a:lnSpc>
              <a:spcPct val="90000"/>
            </a:lnSpc>
            <a:spcBef>
              <a:spcPct val="0"/>
            </a:spcBef>
            <a:spcAft>
              <a:spcPct val="15000"/>
            </a:spcAft>
            <a:buChar char="••"/>
          </a:pPr>
          <a:r>
            <a:rPr lang="en-US" sz="1600" kern="1200" dirty="0" smtClean="0"/>
            <a:t>Must search elsewhere for correct answer</a:t>
          </a:r>
          <a:endParaRPr lang="en-US" sz="1600" kern="1200" dirty="0"/>
        </a:p>
      </dsp:txBody>
      <dsp:txXfrm rot="-5400000">
        <a:off x="924359" y="1217670"/>
        <a:ext cx="6680868" cy="774533"/>
      </dsp:txXfrm>
    </dsp:sp>
    <dsp:sp modelId="{1FE79794-DFB4-6049-BDDD-9FCF6D63DD04}">
      <dsp:nvSpPr>
        <dsp:cNvPr id="0" name=""/>
        <dsp:cNvSpPr/>
      </dsp:nvSpPr>
      <dsp:spPr>
        <a:xfrm rot="5400000">
          <a:off x="-198076" y="2548407"/>
          <a:ext cx="1320512" cy="924358"/>
        </a:xfrm>
        <a:prstGeom prst="chevron">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Multiplicity</a:t>
          </a:r>
          <a:endParaRPr lang="en-US" sz="1300" kern="1200" dirty="0"/>
        </a:p>
      </dsp:txBody>
      <dsp:txXfrm rot="-5400000">
        <a:off x="1" y="2812509"/>
        <a:ext cx="924358" cy="396154"/>
      </dsp:txXfrm>
    </dsp:sp>
    <dsp:sp modelId="{8264B2A4-D52B-F740-A532-31C4C4FDCC98}">
      <dsp:nvSpPr>
        <dsp:cNvPr id="0" name=""/>
        <dsp:cNvSpPr/>
      </dsp:nvSpPr>
      <dsp:spPr>
        <a:xfrm rot="5400000">
          <a:off x="3856576" y="-581886"/>
          <a:ext cx="858333" cy="6722768"/>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Some opinions are better than other</a:t>
          </a:r>
          <a:endParaRPr lang="en-US" sz="1600" kern="1200" dirty="0"/>
        </a:p>
        <a:p>
          <a:pPr marL="171450" lvl="1" indent="-171450" algn="l" defTabSz="711200">
            <a:lnSpc>
              <a:spcPct val="90000"/>
            </a:lnSpc>
            <a:spcBef>
              <a:spcPct val="0"/>
            </a:spcBef>
            <a:spcAft>
              <a:spcPct val="15000"/>
            </a:spcAft>
            <a:buChar char="••"/>
          </a:pPr>
          <a:r>
            <a:rPr lang="en-US" sz="1600" kern="1200" dirty="0" smtClean="0"/>
            <a:t>Begins evaluate evidence to support claims</a:t>
          </a:r>
          <a:endParaRPr lang="en-US" sz="1600" kern="1200" dirty="0"/>
        </a:p>
      </dsp:txBody>
      <dsp:txXfrm rot="-5400000">
        <a:off x="924359" y="2392231"/>
        <a:ext cx="6680868" cy="774533"/>
      </dsp:txXfrm>
    </dsp:sp>
    <dsp:sp modelId="{A74C7DAD-4224-4848-9E74-D333562D2568}">
      <dsp:nvSpPr>
        <dsp:cNvPr id="0" name=""/>
        <dsp:cNvSpPr/>
      </dsp:nvSpPr>
      <dsp:spPr>
        <a:xfrm rot="5400000">
          <a:off x="-198076" y="3722968"/>
          <a:ext cx="1320512" cy="924358"/>
        </a:xfrm>
        <a:prstGeom prst="chevron">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Commitment</a:t>
          </a:r>
          <a:endParaRPr lang="en-US" sz="1300" kern="1200" dirty="0"/>
        </a:p>
      </dsp:txBody>
      <dsp:txXfrm rot="-5400000">
        <a:off x="1" y="3987070"/>
        <a:ext cx="924358" cy="396154"/>
      </dsp:txXfrm>
    </dsp:sp>
    <dsp:sp modelId="{3B838A00-03F3-F44D-A7F6-FEB42DF5BD4B}">
      <dsp:nvSpPr>
        <dsp:cNvPr id="0" name=""/>
        <dsp:cNvSpPr/>
      </dsp:nvSpPr>
      <dsp:spPr>
        <a:xfrm rot="5400000">
          <a:off x="3856576" y="592673"/>
          <a:ext cx="858333" cy="6722768"/>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Use evidence and reasoned argument to commit to a reasonable position</a:t>
          </a:r>
          <a:endParaRPr lang="en-US" sz="1600" kern="1200" dirty="0"/>
        </a:p>
      </dsp:txBody>
      <dsp:txXfrm rot="-5400000">
        <a:off x="924359" y="3566790"/>
        <a:ext cx="6680868" cy="774533"/>
      </dsp:txXfrm>
    </dsp:sp>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48B4E0A-7FC5-D141-94C0-82C95EF73E94}" type="datetimeFigureOut">
              <a:rPr lang="en-US" smtClean="0"/>
              <a:t>16-02-08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3C59BDA-C4EA-CC45-BAB7-1BBA1D15DAD5}" type="slidenum">
              <a:rPr lang="en-US" smtClean="0"/>
              <a:t>‹#›</a:t>
            </a:fld>
            <a:endParaRPr lang="en-US"/>
          </a:p>
        </p:txBody>
      </p:sp>
    </p:spTree>
    <p:extLst>
      <p:ext uri="{BB962C8B-B14F-4D97-AF65-F5344CB8AC3E}">
        <p14:creationId xmlns:p14="http://schemas.microsoft.com/office/powerpoint/2010/main" val="378365604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019EA5-ACD8-C24C-8206-1711A4576ABF}" type="datetimeFigureOut">
              <a:rPr lang="en-US" smtClean="0"/>
              <a:t>16-02-08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9C8428-8B09-904F-A511-056634849F27}" type="slidenum">
              <a:rPr lang="en-US" smtClean="0"/>
              <a:t>‹#›</a:t>
            </a:fld>
            <a:endParaRPr lang="en-US"/>
          </a:p>
        </p:txBody>
      </p:sp>
    </p:spTree>
    <p:extLst>
      <p:ext uri="{BB962C8B-B14F-4D97-AF65-F5344CB8AC3E}">
        <p14:creationId xmlns:p14="http://schemas.microsoft.com/office/powerpoint/2010/main" val="138424089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Debrief using scoring guide</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7</a:t>
            </a:fld>
            <a:endParaRPr lang="en-US"/>
          </a:p>
        </p:txBody>
      </p:sp>
    </p:spTree>
    <p:extLst>
      <p:ext uri="{BB962C8B-B14F-4D97-AF65-F5344CB8AC3E}">
        <p14:creationId xmlns:p14="http://schemas.microsoft.com/office/powerpoint/2010/main" val="11037130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Activity</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27</a:t>
            </a:fld>
            <a:endParaRPr lang="en-US"/>
          </a:p>
        </p:txBody>
      </p:sp>
    </p:spTree>
    <p:extLst>
      <p:ext uri="{BB962C8B-B14F-4D97-AF65-F5344CB8AC3E}">
        <p14:creationId xmlns:p14="http://schemas.microsoft.com/office/powerpoint/2010/main" val="7994029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29</a:t>
            </a:fld>
            <a:endParaRPr lang="en-US"/>
          </a:p>
        </p:txBody>
      </p:sp>
    </p:spTree>
    <p:extLst>
      <p:ext uri="{BB962C8B-B14F-4D97-AF65-F5344CB8AC3E}">
        <p14:creationId xmlns:p14="http://schemas.microsoft.com/office/powerpoint/2010/main" val="36807918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Gets everyone on same page</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34</a:t>
            </a:fld>
            <a:endParaRPr lang="en-US"/>
          </a:p>
        </p:txBody>
      </p:sp>
    </p:spTree>
    <p:extLst>
      <p:ext uri="{BB962C8B-B14F-4D97-AF65-F5344CB8AC3E}">
        <p14:creationId xmlns:p14="http://schemas.microsoft.com/office/powerpoint/2010/main" val="3484180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Gets everyone on same page</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35</a:t>
            </a:fld>
            <a:endParaRPr lang="en-US"/>
          </a:p>
        </p:txBody>
      </p:sp>
    </p:spTree>
    <p:extLst>
      <p:ext uri="{BB962C8B-B14F-4D97-AF65-F5344CB8AC3E}">
        <p14:creationId xmlns:p14="http://schemas.microsoft.com/office/powerpoint/2010/main" val="3484180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Gets everyone on same page</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36</a:t>
            </a:fld>
            <a:endParaRPr lang="en-US"/>
          </a:p>
        </p:txBody>
      </p:sp>
    </p:spTree>
    <p:extLst>
      <p:ext uri="{BB962C8B-B14F-4D97-AF65-F5344CB8AC3E}">
        <p14:creationId xmlns:p14="http://schemas.microsoft.com/office/powerpoint/2010/main" val="3484180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Gets everyone on same page</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37</a:t>
            </a:fld>
            <a:endParaRPr lang="en-US"/>
          </a:p>
        </p:txBody>
      </p:sp>
    </p:spTree>
    <p:extLst>
      <p:ext uri="{BB962C8B-B14F-4D97-AF65-F5344CB8AC3E}">
        <p14:creationId xmlns:p14="http://schemas.microsoft.com/office/powerpoint/2010/main" val="3484180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Who had a chance to read this?</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41</a:t>
            </a:fld>
            <a:endParaRPr lang="en-US"/>
          </a:p>
        </p:txBody>
      </p:sp>
    </p:spTree>
    <p:extLst>
      <p:ext uri="{BB962C8B-B14F-4D97-AF65-F5344CB8AC3E}">
        <p14:creationId xmlns:p14="http://schemas.microsoft.com/office/powerpoint/2010/main" val="42101738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Individual 5 minutes</a:t>
            </a:r>
          </a:p>
          <a:p>
            <a:r>
              <a:rPr lang="en-US" dirty="0" smtClean="0"/>
              <a:t>Team 7 Minutes</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43</a:t>
            </a:fld>
            <a:endParaRPr lang="en-US"/>
          </a:p>
        </p:txBody>
      </p:sp>
    </p:spTree>
    <p:extLst>
      <p:ext uri="{BB962C8B-B14F-4D97-AF65-F5344CB8AC3E}">
        <p14:creationId xmlns:p14="http://schemas.microsoft.com/office/powerpoint/2010/main" val="18650185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Take away is importance of task wording</a:t>
            </a:r>
          </a:p>
          <a:p>
            <a:endParaRPr lang="en-US" dirty="0" smtClean="0"/>
          </a:p>
          <a:p>
            <a:r>
              <a:rPr lang="en-US" dirty="0" smtClean="0"/>
              <a:t>List – low level cognitive skills, low</a:t>
            </a:r>
            <a:r>
              <a:rPr lang="en-US" baseline="0" dirty="0" smtClean="0"/>
              <a:t> commitment to output, low accountability for teams and individuals, focus on WHAT</a:t>
            </a:r>
          </a:p>
          <a:p>
            <a:endParaRPr lang="en-US" baseline="0" dirty="0" smtClean="0"/>
          </a:p>
          <a:p>
            <a:r>
              <a:rPr lang="en-US" baseline="0" dirty="0" smtClean="0"/>
              <a:t>Specific Choice – focus on WHY, high level cognitive skills, discrimination and judgment, high commitment to output</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44</a:t>
            </a:fld>
            <a:endParaRPr lang="en-US"/>
          </a:p>
        </p:txBody>
      </p:sp>
    </p:spTree>
    <p:extLst>
      <p:ext uri="{BB962C8B-B14F-4D97-AF65-F5344CB8AC3E}">
        <p14:creationId xmlns:p14="http://schemas.microsoft.com/office/powerpoint/2010/main" val="29319853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Take away is focus activity on concrete</a:t>
            </a:r>
          </a:p>
          <a:p>
            <a:endParaRPr lang="en-US" dirty="0" smtClean="0"/>
          </a:p>
          <a:p>
            <a:r>
              <a:rPr lang="en-US" dirty="0" smtClean="0"/>
              <a:t>Congruent</a:t>
            </a:r>
            <a:r>
              <a:rPr lang="en-US" baseline="0" dirty="0" smtClean="0"/>
              <a:t> with advice about lecture organization go from concrete to abstract, </a:t>
            </a:r>
          </a:p>
          <a:p>
            <a:endParaRPr lang="en-US" baseline="0" dirty="0" smtClean="0"/>
          </a:p>
          <a:p>
            <a:r>
              <a:rPr lang="en-US" baseline="0" dirty="0" smtClean="0"/>
              <a:t>misunderstanding an abstraction matters more when it lead you to an incorrect decision in a concrete situation with real consequences</a:t>
            </a:r>
          </a:p>
          <a:p>
            <a:endParaRPr lang="en-US" baseline="0" dirty="0" smtClean="0"/>
          </a:p>
          <a:p>
            <a:r>
              <a:rPr lang="en-US" baseline="0" dirty="0" err="1" smtClean="0"/>
              <a:t>Bransford’s</a:t>
            </a:r>
            <a:r>
              <a:rPr lang="en-US" baseline="0" dirty="0" smtClean="0"/>
              <a:t> – A Time for Telling</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45</a:t>
            </a:fld>
            <a:endParaRPr lang="en-US"/>
          </a:p>
        </p:txBody>
      </p:sp>
    </p:spTree>
    <p:extLst>
      <p:ext uri="{BB962C8B-B14F-4D97-AF65-F5344CB8AC3E}">
        <p14:creationId xmlns:p14="http://schemas.microsoft.com/office/powerpoint/2010/main" val="3096489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8</a:t>
            </a:fld>
            <a:endParaRPr lang="en-US"/>
          </a:p>
        </p:txBody>
      </p:sp>
    </p:spTree>
    <p:extLst>
      <p:ext uri="{BB962C8B-B14F-4D97-AF65-F5344CB8AC3E}">
        <p14:creationId xmlns:p14="http://schemas.microsoft.com/office/powerpoint/2010/main" val="15314758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Take away</a:t>
            </a:r>
            <a:r>
              <a:rPr lang="en-US" b="1" baseline="0" dirty="0" smtClean="0"/>
              <a:t> </a:t>
            </a:r>
            <a:r>
              <a:rPr lang="en-US" baseline="0" dirty="0" smtClean="0"/>
              <a:t>– how you plan and facilitate an activity has a large impact on its effectiveness</a:t>
            </a:r>
          </a:p>
        </p:txBody>
      </p:sp>
      <p:sp>
        <p:nvSpPr>
          <p:cNvPr id="4" name="Slide Number Placeholder 3"/>
          <p:cNvSpPr>
            <a:spLocks noGrp="1"/>
          </p:cNvSpPr>
          <p:nvPr>
            <p:ph type="sldNum" sz="quarter" idx="10"/>
          </p:nvPr>
        </p:nvSpPr>
        <p:spPr/>
        <p:txBody>
          <a:bodyPr/>
          <a:lstStyle/>
          <a:p>
            <a:fld id="{599C8428-8B09-904F-A511-056634849F27}" type="slidenum">
              <a:rPr lang="en-US" smtClean="0"/>
              <a:t>46</a:t>
            </a:fld>
            <a:endParaRPr lang="en-US"/>
          </a:p>
        </p:txBody>
      </p:sp>
    </p:spTree>
    <p:extLst>
      <p:ext uri="{BB962C8B-B14F-4D97-AF65-F5344CB8AC3E}">
        <p14:creationId xmlns:p14="http://schemas.microsoft.com/office/powerpoint/2010/main" val="30964897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Take away </a:t>
            </a:r>
            <a:r>
              <a:rPr lang="en-US" dirty="0" smtClean="0"/>
              <a:t>– we need to effectively facilitate the debrief. By mixing,</a:t>
            </a:r>
            <a:r>
              <a:rPr lang="en-US" baseline="0" dirty="0" smtClean="0"/>
              <a:t> matching, challenging, and contrasting student inputs you help students build a critical argument</a:t>
            </a:r>
          </a:p>
        </p:txBody>
      </p:sp>
      <p:sp>
        <p:nvSpPr>
          <p:cNvPr id="4" name="Slide Number Placeholder 3"/>
          <p:cNvSpPr>
            <a:spLocks noGrp="1"/>
          </p:cNvSpPr>
          <p:nvPr>
            <p:ph type="sldNum" sz="quarter" idx="10"/>
          </p:nvPr>
        </p:nvSpPr>
        <p:spPr/>
        <p:txBody>
          <a:bodyPr/>
          <a:lstStyle/>
          <a:p>
            <a:fld id="{599C8428-8B09-904F-A511-056634849F27}" type="slidenum">
              <a:rPr lang="en-US" smtClean="0"/>
              <a:t>47</a:t>
            </a:fld>
            <a:endParaRPr lang="en-US"/>
          </a:p>
        </p:txBody>
      </p:sp>
    </p:spTree>
    <p:extLst>
      <p:ext uri="{BB962C8B-B14F-4D97-AF65-F5344CB8AC3E}">
        <p14:creationId xmlns:p14="http://schemas.microsoft.com/office/powerpoint/2010/main" val="30964897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Take away </a:t>
            </a:r>
            <a:r>
              <a:rPr lang="en-US" dirty="0" smtClean="0"/>
              <a:t>– we need to plan the logistics carefully to keep students on track</a:t>
            </a:r>
            <a:r>
              <a:rPr lang="en-US" baseline="0" dirty="0" smtClean="0"/>
              <a:t> and engaged.</a:t>
            </a:r>
          </a:p>
          <a:p>
            <a:endParaRPr lang="en-US" baseline="0" dirty="0" smtClean="0"/>
          </a:p>
          <a:p>
            <a:r>
              <a:rPr lang="en-US" baseline="0" dirty="0" smtClean="0"/>
              <a:t>Must get </a:t>
            </a:r>
            <a:r>
              <a:rPr lang="en-US" dirty="0" smtClean="0"/>
              <a:t>logistics right</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48</a:t>
            </a:fld>
            <a:endParaRPr lang="en-US"/>
          </a:p>
        </p:txBody>
      </p:sp>
    </p:spTree>
    <p:extLst>
      <p:ext uri="{BB962C8B-B14F-4D97-AF65-F5344CB8AC3E}">
        <p14:creationId xmlns:p14="http://schemas.microsoft.com/office/powerpoint/2010/main" val="30964897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Take away </a:t>
            </a:r>
            <a:r>
              <a:rPr lang="en-US" dirty="0" smtClean="0"/>
              <a:t>– we need to plan the logistics carefully to keep students on track</a:t>
            </a:r>
            <a:r>
              <a:rPr lang="en-US" baseline="0" dirty="0" smtClean="0"/>
              <a:t> and engaged.</a:t>
            </a:r>
          </a:p>
          <a:p>
            <a:endParaRPr lang="en-US" baseline="0" dirty="0" smtClean="0"/>
          </a:p>
          <a:p>
            <a:r>
              <a:rPr lang="en-US" baseline="0" dirty="0" smtClean="0"/>
              <a:t>Must get </a:t>
            </a:r>
            <a:r>
              <a:rPr lang="en-US" dirty="0" smtClean="0"/>
              <a:t>logistics right</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49</a:t>
            </a:fld>
            <a:endParaRPr lang="en-US"/>
          </a:p>
        </p:txBody>
      </p:sp>
    </p:spTree>
    <p:extLst>
      <p:ext uri="{BB962C8B-B14F-4D97-AF65-F5344CB8AC3E}">
        <p14:creationId xmlns:p14="http://schemas.microsoft.com/office/powerpoint/2010/main" val="30964897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Take away </a:t>
            </a:r>
            <a:r>
              <a:rPr lang="en-US" dirty="0" smtClean="0"/>
              <a:t>– it is worth thinking about what students are doing at each stage of the process. </a:t>
            </a:r>
          </a:p>
          <a:p>
            <a:endParaRPr lang="en-US" dirty="0" smtClean="0"/>
          </a:p>
          <a:p>
            <a:r>
              <a:rPr lang="en-US" dirty="0" smtClean="0"/>
              <a:t>The ultimate mix of activities will depend both on your goals and the capabilities of the students (prior knowledge)</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50</a:t>
            </a:fld>
            <a:endParaRPr lang="en-US"/>
          </a:p>
        </p:txBody>
      </p:sp>
    </p:spTree>
    <p:extLst>
      <p:ext uri="{BB962C8B-B14F-4D97-AF65-F5344CB8AC3E}">
        <p14:creationId xmlns:p14="http://schemas.microsoft.com/office/powerpoint/2010/main" val="30964897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Time Management</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52</a:t>
            </a:fld>
            <a:endParaRPr lang="en-US"/>
          </a:p>
        </p:txBody>
      </p:sp>
    </p:spTree>
    <p:extLst>
      <p:ext uri="{BB962C8B-B14F-4D97-AF65-F5344CB8AC3E}">
        <p14:creationId xmlns:p14="http://schemas.microsoft.com/office/powerpoint/2010/main" val="30964897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Select some of the prompts from survey to share with your students</a:t>
            </a:r>
          </a:p>
          <a:p>
            <a:endParaRPr lang="en-US" dirty="0" smtClean="0"/>
          </a:p>
          <a:p>
            <a:r>
              <a:rPr lang="en-US" dirty="0" smtClean="0"/>
              <a:t>Should be across the 3 domains</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9</a:t>
            </a:fld>
            <a:endParaRPr lang="en-US"/>
          </a:p>
        </p:txBody>
      </p:sp>
    </p:spTree>
    <p:extLst>
      <p:ext uri="{BB962C8B-B14F-4D97-AF65-F5344CB8AC3E}">
        <p14:creationId xmlns:p14="http://schemas.microsoft.com/office/powerpoint/2010/main" val="15314758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err="1" smtClean="0"/>
              <a:t>Dweck</a:t>
            </a:r>
            <a:r>
              <a:rPr lang="en-US" dirty="0" smtClean="0"/>
              <a:t> work on response to task difficulty</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10</a:t>
            </a:fld>
            <a:endParaRPr lang="en-US"/>
          </a:p>
        </p:txBody>
      </p:sp>
    </p:spTree>
    <p:extLst>
      <p:ext uri="{BB962C8B-B14F-4D97-AF65-F5344CB8AC3E}">
        <p14:creationId xmlns:p14="http://schemas.microsoft.com/office/powerpoint/2010/main" val="15314758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(therefore measurable)</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12</a:t>
            </a:fld>
            <a:endParaRPr lang="en-US"/>
          </a:p>
        </p:txBody>
      </p:sp>
    </p:spTree>
    <p:extLst>
      <p:ext uri="{BB962C8B-B14F-4D97-AF65-F5344CB8AC3E}">
        <p14:creationId xmlns:p14="http://schemas.microsoft.com/office/powerpoint/2010/main" val="31383023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Referred to in every competency framework I have ever seen</a:t>
            </a:r>
          </a:p>
          <a:p>
            <a:endParaRPr lang="en-US" dirty="0" smtClean="0"/>
          </a:p>
          <a:p>
            <a:r>
              <a:rPr lang="en-US" dirty="0" smtClean="0"/>
              <a:t>Employers want</a:t>
            </a:r>
            <a:r>
              <a:rPr lang="en-US" baseline="0" dirty="0" smtClean="0"/>
              <a:t> it</a:t>
            </a:r>
          </a:p>
          <a:p>
            <a:endParaRPr lang="en-US" baseline="0" dirty="0" smtClean="0"/>
          </a:p>
          <a:p>
            <a:r>
              <a:rPr lang="en-US" baseline="0" dirty="0" smtClean="0"/>
              <a:t>Worth remembering that motivations and reward structures in course teamwork is VERY different than work place team work</a:t>
            </a:r>
          </a:p>
          <a:p>
            <a:endParaRPr lang="en-US" baseline="0" dirty="0" smtClean="0"/>
          </a:p>
          <a:p>
            <a:r>
              <a:rPr lang="en-US" baseline="0" dirty="0" smtClean="0"/>
              <a:t>From ABET</a:t>
            </a:r>
          </a:p>
          <a:p>
            <a:endParaRPr lang="en-US" baseline="0" dirty="0" smtClean="0"/>
          </a:p>
          <a:p>
            <a:r>
              <a:rPr lang="en-US" baseline="0" dirty="0" smtClean="0"/>
              <a:t>Outcome D: ability to function on multi-disciplinary teams</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14</a:t>
            </a:fld>
            <a:endParaRPr lang="en-US"/>
          </a:p>
        </p:txBody>
      </p:sp>
    </p:spTree>
    <p:extLst>
      <p:ext uri="{BB962C8B-B14F-4D97-AF65-F5344CB8AC3E}">
        <p14:creationId xmlns:p14="http://schemas.microsoft.com/office/powerpoint/2010/main" val="33520189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Spend some time</a:t>
            </a:r>
            <a:r>
              <a:rPr lang="en-US" baseline="0" dirty="0" smtClean="0"/>
              <a:t> defining and describing each type of </a:t>
            </a:r>
            <a:r>
              <a:rPr lang="en-US" baseline="0" dirty="0" err="1" smtClean="0"/>
              <a:t>groupwork</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16</a:t>
            </a:fld>
            <a:endParaRPr lang="en-US"/>
          </a:p>
        </p:txBody>
      </p:sp>
    </p:spTree>
    <p:extLst>
      <p:ext uri="{BB962C8B-B14F-4D97-AF65-F5344CB8AC3E}">
        <p14:creationId xmlns:p14="http://schemas.microsoft.com/office/powerpoint/2010/main" val="11450450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Acknowledge that large products are often necessary</a:t>
            </a:r>
          </a:p>
          <a:p>
            <a:endParaRPr lang="en-US" dirty="0" smtClean="0"/>
          </a:p>
          <a:p>
            <a:r>
              <a:rPr lang="en-US" dirty="0" smtClean="0"/>
              <a:t>Lets</a:t>
            </a:r>
            <a:r>
              <a:rPr lang="en-US" baseline="0" dirty="0" smtClean="0"/>
              <a:t> teams become cohesive before building large products</a:t>
            </a:r>
          </a:p>
          <a:p>
            <a:endParaRPr lang="en-US" baseline="0" dirty="0" smtClean="0"/>
          </a:p>
          <a:p>
            <a:r>
              <a:rPr lang="en-US" baseline="0" dirty="0" smtClean="0"/>
              <a:t>Sophie Sparrow approach to large product development – using team work best practices</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17</a:t>
            </a:fld>
            <a:endParaRPr lang="en-US"/>
          </a:p>
        </p:txBody>
      </p:sp>
    </p:spTree>
    <p:extLst>
      <p:ext uri="{BB962C8B-B14F-4D97-AF65-F5344CB8AC3E}">
        <p14:creationId xmlns:p14="http://schemas.microsoft.com/office/powerpoint/2010/main" val="2050540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happens when a group becomes a team</a:t>
            </a:r>
          </a:p>
          <a:p>
            <a:endParaRPr lang="en-US" dirty="0" smtClean="0"/>
          </a:p>
          <a:p>
            <a:pPr marL="285750" indent="-285750">
              <a:buFont typeface="Arial"/>
              <a:buChar char="•"/>
            </a:pPr>
            <a:r>
              <a:rPr lang="en-US" dirty="0" smtClean="0"/>
              <a:t>Inspiring a very high level of individual effort</a:t>
            </a:r>
          </a:p>
          <a:p>
            <a:pPr marL="285750" indent="-285750">
              <a:buFont typeface="Arial"/>
              <a:buChar char="•"/>
            </a:pPr>
            <a:r>
              <a:rPr lang="en-US" dirty="0" smtClean="0"/>
              <a:t>A willingness to challenge each other without fear of giving offense because of high tolerance for honest communication</a:t>
            </a:r>
          </a:p>
          <a:p>
            <a:pPr marL="285750" indent="-285750">
              <a:buFont typeface="Arial"/>
              <a:buChar char="•"/>
            </a:pPr>
            <a:r>
              <a:rPr lang="en-US" dirty="0" smtClean="0"/>
              <a:t>Work together effectively</a:t>
            </a:r>
          </a:p>
          <a:p>
            <a:pPr marL="285750" indent="-285750">
              <a:buFont typeface="Arial"/>
              <a:buChar char="•"/>
            </a:pPr>
            <a:r>
              <a:rPr lang="en-US" dirty="0" smtClean="0"/>
              <a:t>Successfully accomplish complex and challenging task</a:t>
            </a:r>
          </a:p>
          <a:p>
            <a:pPr marL="285750" indent="-285750">
              <a:buFont typeface="Arial"/>
              <a:buChar char="•"/>
            </a:pPr>
            <a:endParaRPr lang="en-US" dirty="0" smtClean="0"/>
          </a:p>
          <a:p>
            <a:pPr marL="285750" indent="-285750">
              <a:buFont typeface="Arial"/>
              <a:buChar char="•"/>
            </a:pPr>
            <a:r>
              <a:rPr lang="en-US" dirty="0" smtClean="0"/>
              <a:t>What can keep this from happening – A student and C student writing</a:t>
            </a:r>
            <a:r>
              <a:rPr lang="en-US" baseline="0" dirty="0" smtClean="0"/>
              <a:t> a product together, a last minute person and a plan in advance person, your are good a graphics…why don’t you do the graphics….you are good at writing…leads to lack of development in weaker domains (sparrow solution to writing + </a:t>
            </a:r>
            <a:r>
              <a:rPr lang="en-US" baseline="0" dirty="0" err="1" smtClean="0"/>
              <a:t>nilson</a:t>
            </a:r>
            <a:r>
              <a:rPr lang="en-US" baseline="0" dirty="0" smtClean="0"/>
              <a:t> peer </a:t>
            </a:r>
            <a:r>
              <a:rPr lang="en-US" baseline="0" smtClean="0"/>
              <a:t>feedback solution)</a:t>
            </a:r>
            <a:endParaRPr lang="en-US" dirty="0" smtClean="0"/>
          </a:p>
          <a:p>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20</a:t>
            </a:fld>
            <a:endParaRPr lang="en-US"/>
          </a:p>
        </p:txBody>
      </p:sp>
    </p:spTree>
    <p:extLst>
      <p:ext uri="{BB962C8B-B14F-4D97-AF65-F5344CB8AC3E}">
        <p14:creationId xmlns:p14="http://schemas.microsoft.com/office/powerpoint/2010/main" val="2633359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CA"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lang="en-US"/>
          </a:p>
        </p:txBody>
      </p:sp>
      <p:sp>
        <p:nvSpPr>
          <p:cNvPr id="4" name="Date Placeholder 3"/>
          <p:cNvSpPr>
            <a:spLocks noGrp="1"/>
          </p:cNvSpPr>
          <p:nvPr>
            <p:ph type="dt" sz="half" idx="10"/>
          </p:nvPr>
        </p:nvSpPr>
        <p:spPr/>
        <p:txBody>
          <a:bodyPr/>
          <a:lstStyle/>
          <a:p>
            <a:fld id="{A7468AC8-708B-254D-8B8F-781431A55DDD}" type="datetime1">
              <a:rPr lang="en-CA" smtClean="0"/>
              <a:t>16-02-08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E297EE-DE81-484C-9366-B1080BE8B75B}" type="slidenum">
              <a:rPr lang="en-US" smtClean="0"/>
              <a:t>‹#›</a:t>
            </a:fld>
            <a:endParaRPr lang="en-US"/>
          </a:p>
        </p:txBody>
      </p:sp>
    </p:spTree>
    <p:extLst>
      <p:ext uri="{BB962C8B-B14F-4D97-AF65-F5344CB8AC3E}">
        <p14:creationId xmlns:p14="http://schemas.microsoft.com/office/powerpoint/2010/main" val="184198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005196B8-684E-4A40-B8A7-E5655DAD0CF0}" type="datetime1">
              <a:rPr lang="en-CA" smtClean="0"/>
              <a:t>16-02-08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E297EE-DE81-484C-9366-B1080BE8B75B}" type="slidenum">
              <a:rPr lang="en-US" smtClean="0"/>
              <a:t>‹#›</a:t>
            </a:fld>
            <a:endParaRPr lang="en-US"/>
          </a:p>
        </p:txBody>
      </p:sp>
    </p:spTree>
    <p:extLst>
      <p:ext uri="{BB962C8B-B14F-4D97-AF65-F5344CB8AC3E}">
        <p14:creationId xmlns:p14="http://schemas.microsoft.com/office/powerpoint/2010/main" val="866830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CA"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5C61C624-D8EF-0C45-9938-1DA6E170205C}" type="datetime1">
              <a:rPr lang="en-CA" smtClean="0"/>
              <a:t>16-02-08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E297EE-DE81-484C-9366-B1080BE8B75B}" type="slidenum">
              <a:rPr lang="en-US" smtClean="0"/>
              <a:t>‹#›</a:t>
            </a:fld>
            <a:endParaRPr lang="en-US"/>
          </a:p>
        </p:txBody>
      </p:sp>
    </p:spTree>
    <p:extLst>
      <p:ext uri="{BB962C8B-B14F-4D97-AF65-F5344CB8AC3E}">
        <p14:creationId xmlns:p14="http://schemas.microsoft.com/office/powerpoint/2010/main" val="2900320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D0975604-D274-B145-BE88-B5F746054C8C}" type="datetime1">
              <a:rPr lang="en-CA" smtClean="0"/>
              <a:t>16-02-08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E297EE-DE81-484C-9366-B1080BE8B75B}" type="slidenum">
              <a:rPr lang="en-US" smtClean="0"/>
              <a:t>‹#›</a:t>
            </a:fld>
            <a:endParaRPr lang="en-US"/>
          </a:p>
        </p:txBody>
      </p:sp>
    </p:spTree>
    <p:extLst>
      <p:ext uri="{BB962C8B-B14F-4D97-AF65-F5344CB8AC3E}">
        <p14:creationId xmlns:p14="http://schemas.microsoft.com/office/powerpoint/2010/main" val="254847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CA"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D6816C70-B70F-0B4B-84BA-11A2A9CCC1FD}" type="datetime1">
              <a:rPr lang="en-CA" smtClean="0"/>
              <a:t>16-02-08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E297EE-DE81-484C-9366-B1080BE8B75B}" type="slidenum">
              <a:rPr lang="en-US" smtClean="0"/>
              <a:t>‹#›</a:t>
            </a:fld>
            <a:endParaRPr lang="en-US"/>
          </a:p>
        </p:txBody>
      </p:sp>
    </p:spTree>
    <p:extLst>
      <p:ext uri="{BB962C8B-B14F-4D97-AF65-F5344CB8AC3E}">
        <p14:creationId xmlns:p14="http://schemas.microsoft.com/office/powerpoint/2010/main" val="287722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Date Placeholder 4"/>
          <p:cNvSpPr>
            <a:spLocks noGrp="1"/>
          </p:cNvSpPr>
          <p:nvPr>
            <p:ph type="dt" sz="half" idx="10"/>
          </p:nvPr>
        </p:nvSpPr>
        <p:spPr/>
        <p:txBody>
          <a:bodyPr/>
          <a:lstStyle/>
          <a:p>
            <a:fld id="{34A53C35-44DC-4340-A88B-B7C2D70BCD46}" type="datetime1">
              <a:rPr lang="en-CA" smtClean="0"/>
              <a:t>16-02-08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E297EE-DE81-484C-9366-B1080BE8B75B}" type="slidenum">
              <a:rPr lang="en-US" smtClean="0"/>
              <a:t>‹#›</a:t>
            </a:fld>
            <a:endParaRPr lang="en-US"/>
          </a:p>
        </p:txBody>
      </p:sp>
    </p:spTree>
    <p:extLst>
      <p:ext uri="{BB962C8B-B14F-4D97-AF65-F5344CB8AC3E}">
        <p14:creationId xmlns:p14="http://schemas.microsoft.com/office/powerpoint/2010/main" val="2884688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7" name="Date Placeholder 6"/>
          <p:cNvSpPr>
            <a:spLocks noGrp="1"/>
          </p:cNvSpPr>
          <p:nvPr>
            <p:ph type="dt" sz="half" idx="10"/>
          </p:nvPr>
        </p:nvSpPr>
        <p:spPr/>
        <p:txBody>
          <a:bodyPr/>
          <a:lstStyle/>
          <a:p>
            <a:fld id="{981472EB-6149-9243-AA79-2ADAEFCC3F2C}" type="datetime1">
              <a:rPr lang="en-CA" smtClean="0"/>
              <a:t>16-02-08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E297EE-DE81-484C-9366-B1080BE8B75B}" type="slidenum">
              <a:rPr lang="en-US" smtClean="0"/>
              <a:t>‹#›</a:t>
            </a:fld>
            <a:endParaRPr lang="en-US"/>
          </a:p>
        </p:txBody>
      </p:sp>
    </p:spTree>
    <p:extLst>
      <p:ext uri="{BB962C8B-B14F-4D97-AF65-F5344CB8AC3E}">
        <p14:creationId xmlns:p14="http://schemas.microsoft.com/office/powerpoint/2010/main" val="932453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Date Placeholder 2"/>
          <p:cNvSpPr>
            <a:spLocks noGrp="1"/>
          </p:cNvSpPr>
          <p:nvPr>
            <p:ph type="dt" sz="half" idx="10"/>
          </p:nvPr>
        </p:nvSpPr>
        <p:spPr/>
        <p:txBody>
          <a:bodyPr/>
          <a:lstStyle/>
          <a:p>
            <a:fld id="{501422BD-FF52-DA49-93E1-B439BD20F47F}" type="datetime1">
              <a:rPr lang="en-CA" smtClean="0"/>
              <a:t>16-02-08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E297EE-DE81-484C-9366-B1080BE8B75B}" type="slidenum">
              <a:rPr lang="en-US" smtClean="0"/>
              <a:t>‹#›</a:t>
            </a:fld>
            <a:endParaRPr lang="en-US"/>
          </a:p>
        </p:txBody>
      </p:sp>
    </p:spTree>
    <p:extLst>
      <p:ext uri="{BB962C8B-B14F-4D97-AF65-F5344CB8AC3E}">
        <p14:creationId xmlns:p14="http://schemas.microsoft.com/office/powerpoint/2010/main" val="3625754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01266B-E083-9246-A49A-402501A39F1F}" type="datetime1">
              <a:rPr lang="en-CA" smtClean="0"/>
              <a:t>16-02-08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E297EE-DE81-484C-9366-B1080BE8B75B}" type="slidenum">
              <a:rPr lang="en-US" smtClean="0"/>
              <a:t>‹#›</a:t>
            </a:fld>
            <a:endParaRPr lang="en-US"/>
          </a:p>
        </p:txBody>
      </p:sp>
    </p:spTree>
    <p:extLst>
      <p:ext uri="{BB962C8B-B14F-4D97-AF65-F5344CB8AC3E}">
        <p14:creationId xmlns:p14="http://schemas.microsoft.com/office/powerpoint/2010/main" val="3272995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CA"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9E9490F7-E51B-8441-B4F0-470A056352A7}" type="datetime1">
              <a:rPr lang="en-CA" smtClean="0"/>
              <a:t>16-02-08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E297EE-DE81-484C-9366-B1080BE8B75B}" type="slidenum">
              <a:rPr lang="en-US" smtClean="0"/>
              <a:t>‹#›</a:t>
            </a:fld>
            <a:endParaRPr lang="en-US"/>
          </a:p>
        </p:txBody>
      </p:sp>
    </p:spTree>
    <p:extLst>
      <p:ext uri="{BB962C8B-B14F-4D97-AF65-F5344CB8AC3E}">
        <p14:creationId xmlns:p14="http://schemas.microsoft.com/office/powerpoint/2010/main" val="4049643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CA"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905617C7-334A-D041-8E5D-D85135C2B509}" type="datetime1">
              <a:rPr lang="en-CA" smtClean="0"/>
              <a:t>16-02-08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E297EE-DE81-484C-9366-B1080BE8B75B}" type="slidenum">
              <a:rPr lang="en-US" smtClean="0"/>
              <a:t>‹#›</a:t>
            </a:fld>
            <a:endParaRPr lang="en-US"/>
          </a:p>
        </p:txBody>
      </p:sp>
    </p:spTree>
    <p:extLst>
      <p:ext uri="{BB962C8B-B14F-4D97-AF65-F5344CB8AC3E}">
        <p14:creationId xmlns:p14="http://schemas.microsoft.com/office/powerpoint/2010/main" val="124230321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50000"/>
                <a:alpha val="62000"/>
              </a:schemeClr>
            </a:gs>
            <a:gs pos="100000">
              <a:srgbClr val="FFFFFF">
                <a:alpha val="62000"/>
              </a:srgbClr>
            </a:gs>
          </a:gsLst>
          <a:lin ang="162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CA"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2B114E-4F70-E141-A824-2ECCF194AC57}" type="datetime1">
              <a:rPr lang="en-CA" smtClean="0"/>
              <a:t>16-02-08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E297EE-DE81-484C-9366-B1080BE8B75B}" type="slidenum">
              <a:rPr lang="en-US" smtClean="0"/>
              <a:t>‹#›</a:t>
            </a:fld>
            <a:endParaRPr lang="en-US"/>
          </a:p>
        </p:txBody>
      </p:sp>
    </p:spTree>
    <p:extLst>
      <p:ext uri="{BB962C8B-B14F-4D97-AF65-F5344CB8AC3E}">
        <p14:creationId xmlns:p14="http://schemas.microsoft.com/office/powerpoint/2010/main" val="1848706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1.xml"/><Relationship Id="rId2"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smtClean="0"/>
              <a:t>Life-long Learning, Teamwork and Critical Thinking</a:t>
            </a:r>
            <a:endParaRPr lang="en-US" b="1" dirty="0"/>
          </a:p>
        </p:txBody>
      </p:sp>
      <p:sp>
        <p:nvSpPr>
          <p:cNvPr id="3" name="Slide Number Placeholder 2"/>
          <p:cNvSpPr>
            <a:spLocks noGrp="1"/>
          </p:cNvSpPr>
          <p:nvPr>
            <p:ph type="sldNum" sz="quarter" idx="12"/>
          </p:nvPr>
        </p:nvSpPr>
        <p:spPr/>
        <p:txBody>
          <a:bodyPr/>
          <a:lstStyle/>
          <a:p>
            <a:fld id="{C0E297EE-DE81-484C-9366-B1080BE8B75B}" type="slidenum">
              <a:rPr lang="en-US" smtClean="0"/>
              <a:t>1</a:t>
            </a:fld>
            <a:endParaRPr lang="en-US"/>
          </a:p>
        </p:txBody>
      </p:sp>
    </p:spTree>
    <p:extLst>
      <p:ext uri="{BB962C8B-B14F-4D97-AF65-F5344CB8AC3E}">
        <p14:creationId xmlns:p14="http://schemas.microsoft.com/office/powerpoint/2010/main" val="236601032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0E297EE-DE81-484C-9366-B1080BE8B75B}" type="slidenum">
              <a:rPr lang="en-US" smtClean="0"/>
              <a:t>10</a:t>
            </a:fld>
            <a:endParaRPr lang="en-US"/>
          </a:p>
        </p:txBody>
      </p:sp>
      <p:grpSp>
        <p:nvGrpSpPr>
          <p:cNvPr id="7" name="Group 6"/>
          <p:cNvGrpSpPr/>
          <p:nvPr/>
        </p:nvGrpSpPr>
        <p:grpSpPr>
          <a:xfrm>
            <a:off x="-841207" y="632219"/>
            <a:ext cx="7257469" cy="5438264"/>
            <a:chOff x="931925" y="887861"/>
            <a:chExt cx="7257469" cy="5438264"/>
          </a:xfrm>
        </p:grpSpPr>
        <p:sp>
          <p:nvSpPr>
            <p:cNvPr id="8" name="Freeform 7"/>
            <p:cNvSpPr/>
            <p:nvPr/>
          </p:nvSpPr>
          <p:spPr>
            <a:xfrm>
              <a:off x="4132468" y="887861"/>
              <a:ext cx="1753889" cy="2015964"/>
            </a:xfrm>
            <a:custGeom>
              <a:avLst/>
              <a:gdLst>
                <a:gd name="connsiteX0" fmla="*/ 0 w 2015963"/>
                <a:gd name="connsiteY0" fmla="*/ 876944 h 1753888"/>
                <a:gd name="connsiteX1" fmla="*/ 438472 w 2015963"/>
                <a:gd name="connsiteY1" fmla="*/ 0 h 1753888"/>
                <a:gd name="connsiteX2" fmla="*/ 1577491 w 2015963"/>
                <a:gd name="connsiteY2" fmla="*/ 0 h 1753888"/>
                <a:gd name="connsiteX3" fmla="*/ 2015963 w 2015963"/>
                <a:gd name="connsiteY3" fmla="*/ 876944 h 1753888"/>
                <a:gd name="connsiteX4" fmla="*/ 1577491 w 2015963"/>
                <a:gd name="connsiteY4" fmla="*/ 1753888 h 1753888"/>
                <a:gd name="connsiteX5" fmla="*/ 438472 w 2015963"/>
                <a:gd name="connsiteY5" fmla="*/ 1753888 h 1753888"/>
                <a:gd name="connsiteX6" fmla="*/ 0 w 2015963"/>
                <a:gd name="connsiteY6" fmla="*/ 876944 h 17538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15963" h="1753888">
                  <a:moveTo>
                    <a:pt x="1007981" y="0"/>
                  </a:moveTo>
                  <a:lnTo>
                    <a:pt x="2015962" y="381471"/>
                  </a:lnTo>
                  <a:lnTo>
                    <a:pt x="2015962" y="1372417"/>
                  </a:lnTo>
                  <a:lnTo>
                    <a:pt x="1007982" y="1753888"/>
                  </a:lnTo>
                  <a:lnTo>
                    <a:pt x="1" y="1372417"/>
                  </a:lnTo>
                  <a:lnTo>
                    <a:pt x="1" y="381471"/>
                  </a:lnTo>
                  <a:lnTo>
                    <a:pt x="1007981"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41894" tIns="382735" rIns="341895" bIns="382734" numCol="1" spcCol="1270" anchor="ctr" anchorCtr="0">
              <a:noAutofit/>
            </a:bodyPr>
            <a:lstStyle/>
            <a:p>
              <a:pPr lvl="0" algn="ctr" defTabSz="800100">
                <a:lnSpc>
                  <a:spcPct val="90000"/>
                </a:lnSpc>
                <a:spcBef>
                  <a:spcPct val="0"/>
                </a:spcBef>
                <a:spcAft>
                  <a:spcPct val="35000"/>
                </a:spcAft>
              </a:pPr>
              <a:r>
                <a:rPr lang="en-US" sz="1800" kern="1200" dirty="0" smtClean="0"/>
                <a:t>Previous Successes</a:t>
              </a:r>
              <a:endParaRPr lang="en-US" sz="1800" kern="1200" dirty="0"/>
            </a:p>
          </p:txBody>
        </p:sp>
        <p:sp>
          <p:nvSpPr>
            <p:cNvPr id="9" name="Rectangle 8"/>
            <p:cNvSpPr/>
            <p:nvPr/>
          </p:nvSpPr>
          <p:spPr>
            <a:xfrm>
              <a:off x="5939579" y="1291054"/>
              <a:ext cx="2249815" cy="120957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1" name="Freeform 10"/>
            <p:cNvSpPr/>
            <p:nvPr/>
          </p:nvSpPr>
          <p:spPr>
            <a:xfrm>
              <a:off x="3181740" y="2599011"/>
              <a:ext cx="1753889" cy="2015964"/>
            </a:xfrm>
            <a:custGeom>
              <a:avLst/>
              <a:gdLst>
                <a:gd name="connsiteX0" fmla="*/ 0 w 2015963"/>
                <a:gd name="connsiteY0" fmla="*/ 876944 h 1753888"/>
                <a:gd name="connsiteX1" fmla="*/ 438472 w 2015963"/>
                <a:gd name="connsiteY1" fmla="*/ 0 h 1753888"/>
                <a:gd name="connsiteX2" fmla="*/ 1577491 w 2015963"/>
                <a:gd name="connsiteY2" fmla="*/ 0 h 1753888"/>
                <a:gd name="connsiteX3" fmla="*/ 2015963 w 2015963"/>
                <a:gd name="connsiteY3" fmla="*/ 876944 h 1753888"/>
                <a:gd name="connsiteX4" fmla="*/ 1577491 w 2015963"/>
                <a:gd name="connsiteY4" fmla="*/ 1753888 h 1753888"/>
                <a:gd name="connsiteX5" fmla="*/ 438472 w 2015963"/>
                <a:gd name="connsiteY5" fmla="*/ 1753888 h 1753888"/>
                <a:gd name="connsiteX6" fmla="*/ 0 w 2015963"/>
                <a:gd name="connsiteY6" fmla="*/ 876944 h 17538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15963" h="1753888">
                  <a:moveTo>
                    <a:pt x="1007981" y="0"/>
                  </a:moveTo>
                  <a:lnTo>
                    <a:pt x="2015962" y="381471"/>
                  </a:lnTo>
                  <a:lnTo>
                    <a:pt x="2015962" y="1372417"/>
                  </a:lnTo>
                  <a:lnTo>
                    <a:pt x="1007982" y="1753888"/>
                  </a:lnTo>
                  <a:lnTo>
                    <a:pt x="1" y="1372417"/>
                  </a:lnTo>
                  <a:lnTo>
                    <a:pt x="1" y="381471"/>
                  </a:lnTo>
                  <a:lnTo>
                    <a:pt x="1007981"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41894" tIns="382735" rIns="341895" bIns="382734" numCol="1" spcCol="1270" anchor="ctr" anchorCtr="0">
              <a:noAutofit/>
            </a:bodyPr>
            <a:lstStyle/>
            <a:p>
              <a:pPr lvl="0" algn="ctr" defTabSz="800100">
                <a:lnSpc>
                  <a:spcPct val="90000"/>
                </a:lnSpc>
                <a:spcBef>
                  <a:spcPct val="0"/>
                </a:spcBef>
                <a:spcAft>
                  <a:spcPct val="35000"/>
                </a:spcAft>
              </a:pPr>
              <a:r>
                <a:rPr lang="en-US" dirty="0" smtClean="0"/>
                <a:t>Previous Failures</a:t>
              </a:r>
              <a:endParaRPr lang="en-US" sz="1800" kern="1200" dirty="0"/>
            </a:p>
          </p:txBody>
        </p:sp>
        <p:sp>
          <p:nvSpPr>
            <p:cNvPr id="12" name="Rectangle 11"/>
            <p:cNvSpPr/>
            <p:nvPr/>
          </p:nvSpPr>
          <p:spPr>
            <a:xfrm>
              <a:off x="931925" y="3002204"/>
              <a:ext cx="2177241" cy="120957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4" name="Freeform 13"/>
            <p:cNvSpPr/>
            <p:nvPr/>
          </p:nvSpPr>
          <p:spPr>
            <a:xfrm>
              <a:off x="4132468" y="4310161"/>
              <a:ext cx="1753889" cy="2015964"/>
            </a:xfrm>
            <a:custGeom>
              <a:avLst/>
              <a:gdLst>
                <a:gd name="connsiteX0" fmla="*/ 0 w 2015963"/>
                <a:gd name="connsiteY0" fmla="*/ 876944 h 1753888"/>
                <a:gd name="connsiteX1" fmla="*/ 438472 w 2015963"/>
                <a:gd name="connsiteY1" fmla="*/ 0 h 1753888"/>
                <a:gd name="connsiteX2" fmla="*/ 1577491 w 2015963"/>
                <a:gd name="connsiteY2" fmla="*/ 0 h 1753888"/>
                <a:gd name="connsiteX3" fmla="*/ 2015963 w 2015963"/>
                <a:gd name="connsiteY3" fmla="*/ 876944 h 1753888"/>
                <a:gd name="connsiteX4" fmla="*/ 1577491 w 2015963"/>
                <a:gd name="connsiteY4" fmla="*/ 1753888 h 1753888"/>
                <a:gd name="connsiteX5" fmla="*/ 438472 w 2015963"/>
                <a:gd name="connsiteY5" fmla="*/ 1753888 h 1753888"/>
                <a:gd name="connsiteX6" fmla="*/ 0 w 2015963"/>
                <a:gd name="connsiteY6" fmla="*/ 876944 h 17538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15963" h="1753888">
                  <a:moveTo>
                    <a:pt x="1007981" y="0"/>
                  </a:moveTo>
                  <a:lnTo>
                    <a:pt x="2015962" y="381471"/>
                  </a:lnTo>
                  <a:lnTo>
                    <a:pt x="2015962" y="1372417"/>
                  </a:lnTo>
                  <a:lnTo>
                    <a:pt x="1007982" y="1753888"/>
                  </a:lnTo>
                  <a:lnTo>
                    <a:pt x="1" y="1372417"/>
                  </a:lnTo>
                  <a:lnTo>
                    <a:pt x="1" y="381471"/>
                  </a:lnTo>
                  <a:lnTo>
                    <a:pt x="1007981"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41894" tIns="382735" rIns="341895" bIns="382734" numCol="1" spcCol="1270" anchor="ctr" anchorCtr="0">
              <a:noAutofit/>
            </a:bodyPr>
            <a:lstStyle/>
            <a:p>
              <a:pPr lvl="0" algn="ctr" defTabSz="800100">
                <a:lnSpc>
                  <a:spcPct val="90000"/>
                </a:lnSpc>
                <a:spcBef>
                  <a:spcPct val="0"/>
                </a:spcBef>
                <a:spcAft>
                  <a:spcPct val="35000"/>
                </a:spcAft>
              </a:pPr>
              <a:r>
                <a:rPr lang="en-US" sz="1800" kern="1200" dirty="0" smtClean="0"/>
                <a:t>Responses to Task Difficulty</a:t>
              </a:r>
              <a:endParaRPr lang="en-US" sz="1800" kern="1200" dirty="0"/>
            </a:p>
          </p:txBody>
        </p:sp>
        <p:sp>
          <p:nvSpPr>
            <p:cNvPr id="15" name="Rectangle 14"/>
            <p:cNvSpPr/>
            <p:nvPr/>
          </p:nvSpPr>
          <p:spPr>
            <a:xfrm>
              <a:off x="5939579" y="4713354"/>
              <a:ext cx="2249815" cy="120957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grpSp>
      <p:sp>
        <p:nvSpPr>
          <p:cNvPr id="17" name="TextBox 16"/>
          <p:cNvSpPr txBox="1"/>
          <p:nvPr/>
        </p:nvSpPr>
        <p:spPr>
          <a:xfrm>
            <a:off x="3658440" y="2484859"/>
            <a:ext cx="5306842" cy="1569660"/>
          </a:xfrm>
          <a:prstGeom prst="rect">
            <a:avLst/>
          </a:prstGeom>
          <a:noFill/>
        </p:spPr>
        <p:txBody>
          <a:bodyPr wrap="square" rtlCol="0">
            <a:spAutoFit/>
          </a:bodyPr>
          <a:lstStyle/>
          <a:p>
            <a:r>
              <a:rPr lang="en-US" sz="4800" b="1" dirty="0" smtClean="0"/>
              <a:t>Metacognition</a:t>
            </a:r>
          </a:p>
          <a:p>
            <a:r>
              <a:rPr lang="en-US" sz="4800" b="1" dirty="0" smtClean="0"/>
              <a:t>Experiences</a:t>
            </a:r>
            <a:endParaRPr lang="en-US" sz="4800" b="1" dirty="0"/>
          </a:p>
        </p:txBody>
      </p:sp>
    </p:spTree>
    <p:extLst>
      <p:ext uri="{BB962C8B-B14F-4D97-AF65-F5344CB8AC3E}">
        <p14:creationId xmlns:p14="http://schemas.microsoft.com/office/powerpoint/2010/main" val="140338616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u="sng" dirty="0" smtClean="0"/>
              <a:t>Activity</a:t>
            </a:r>
            <a:br>
              <a:rPr lang="en-US" b="1" u="sng" dirty="0" smtClean="0"/>
            </a:br>
            <a:r>
              <a:rPr lang="en-US" b="1" dirty="0" smtClean="0"/>
              <a:t/>
            </a:r>
            <a:br>
              <a:rPr lang="en-US" b="1" dirty="0" smtClean="0"/>
            </a:br>
            <a:r>
              <a:rPr lang="en-US" dirty="0" smtClean="0"/>
              <a:t>Thinking about our courses and opportunities to show life-long learning/metacognition steps students are already taking</a:t>
            </a:r>
          </a:p>
        </p:txBody>
      </p:sp>
      <p:sp>
        <p:nvSpPr>
          <p:cNvPr id="3" name="Slide Number Placeholder 2"/>
          <p:cNvSpPr>
            <a:spLocks noGrp="1"/>
          </p:cNvSpPr>
          <p:nvPr>
            <p:ph type="sldNum" sz="quarter" idx="12"/>
          </p:nvPr>
        </p:nvSpPr>
        <p:spPr/>
        <p:txBody>
          <a:bodyPr/>
          <a:lstStyle/>
          <a:p>
            <a:fld id="{C0E297EE-DE81-484C-9366-B1080BE8B75B}" type="slidenum">
              <a:rPr lang="en-US" smtClean="0"/>
              <a:t>11</a:t>
            </a:fld>
            <a:endParaRPr lang="en-US"/>
          </a:p>
        </p:txBody>
      </p:sp>
    </p:spTree>
    <p:extLst>
      <p:ext uri="{BB962C8B-B14F-4D97-AF65-F5344CB8AC3E}">
        <p14:creationId xmlns:p14="http://schemas.microsoft.com/office/powerpoint/2010/main" val="43985214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l"/>
            <a:r>
              <a:rPr lang="en-US" b="1" u="sng" dirty="0" smtClean="0"/>
              <a:t>Take Away</a:t>
            </a:r>
            <a:br>
              <a:rPr lang="en-US" b="1" u="sng" dirty="0" smtClean="0"/>
            </a:br>
            <a:r>
              <a:rPr lang="en-US" b="1" u="sng" dirty="0" smtClean="0"/>
              <a:t/>
            </a:r>
            <a:br>
              <a:rPr lang="en-US" b="1" u="sng" dirty="0" smtClean="0"/>
            </a:br>
            <a:r>
              <a:rPr lang="en-US" sz="4000" dirty="0" smtClean="0"/>
              <a:t>Thinking of where your students are already doing these kinds of strategies</a:t>
            </a:r>
            <a:br>
              <a:rPr lang="en-US" sz="4000" dirty="0" smtClean="0"/>
            </a:br>
            <a:r>
              <a:rPr lang="en-US" sz="4000" dirty="0" smtClean="0"/>
              <a:t/>
            </a:r>
            <a:br>
              <a:rPr lang="en-US" sz="4000" dirty="0" smtClean="0"/>
            </a:br>
            <a:r>
              <a:rPr lang="en-US" sz="4000" dirty="0" smtClean="0"/>
              <a:t>Change your assignments and activities to make the process more visible</a:t>
            </a:r>
          </a:p>
        </p:txBody>
      </p:sp>
      <p:sp>
        <p:nvSpPr>
          <p:cNvPr id="3" name="Slide Number Placeholder 2"/>
          <p:cNvSpPr>
            <a:spLocks noGrp="1"/>
          </p:cNvSpPr>
          <p:nvPr>
            <p:ph type="sldNum" sz="quarter" idx="12"/>
          </p:nvPr>
        </p:nvSpPr>
        <p:spPr/>
        <p:txBody>
          <a:bodyPr/>
          <a:lstStyle/>
          <a:p>
            <a:fld id="{C0E297EE-DE81-484C-9366-B1080BE8B75B}" type="slidenum">
              <a:rPr lang="en-US" smtClean="0"/>
              <a:t>12</a:t>
            </a:fld>
            <a:endParaRPr lang="en-US"/>
          </a:p>
        </p:txBody>
      </p:sp>
    </p:spTree>
    <p:extLst>
      <p:ext uri="{BB962C8B-B14F-4D97-AF65-F5344CB8AC3E}">
        <p14:creationId xmlns:p14="http://schemas.microsoft.com/office/powerpoint/2010/main" val="406759027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l"/>
            <a:r>
              <a:rPr lang="en-US" b="1" u="sng" dirty="0" smtClean="0"/>
              <a:t>Take Away</a:t>
            </a:r>
            <a:br>
              <a:rPr lang="en-US" b="1" u="sng" dirty="0" smtClean="0"/>
            </a:br>
            <a:r>
              <a:rPr lang="en-US" b="1" u="sng" dirty="0" smtClean="0"/>
              <a:t/>
            </a:r>
            <a:br>
              <a:rPr lang="en-US" b="1" u="sng" dirty="0" smtClean="0"/>
            </a:br>
            <a:r>
              <a:rPr lang="en-US" sz="4000" dirty="0" smtClean="0"/>
              <a:t>Importance of </a:t>
            </a:r>
            <a:r>
              <a:rPr lang="en-US" sz="4000" dirty="0"/>
              <a:t>m</a:t>
            </a:r>
            <a:r>
              <a:rPr lang="en-US" sz="4000" dirty="0" smtClean="0"/>
              <a:t>odeling and reminding students of effective life-long learning behaviours</a:t>
            </a:r>
          </a:p>
        </p:txBody>
      </p:sp>
      <p:sp>
        <p:nvSpPr>
          <p:cNvPr id="3" name="Slide Number Placeholder 2"/>
          <p:cNvSpPr>
            <a:spLocks noGrp="1"/>
          </p:cNvSpPr>
          <p:nvPr>
            <p:ph type="sldNum" sz="quarter" idx="12"/>
          </p:nvPr>
        </p:nvSpPr>
        <p:spPr/>
        <p:txBody>
          <a:bodyPr/>
          <a:lstStyle/>
          <a:p>
            <a:fld id="{C0E297EE-DE81-484C-9366-B1080BE8B75B}" type="slidenum">
              <a:rPr lang="en-US" smtClean="0"/>
              <a:t>13</a:t>
            </a:fld>
            <a:endParaRPr lang="en-US"/>
          </a:p>
        </p:txBody>
      </p:sp>
    </p:spTree>
    <p:extLst>
      <p:ext uri="{BB962C8B-B14F-4D97-AF65-F5344CB8AC3E}">
        <p14:creationId xmlns:p14="http://schemas.microsoft.com/office/powerpoint/2010/main" val="423776201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smtClean="0"/>
              <a:t>Teamwork</a:t>
            </a:r>
            <a:endParaRPr lang="en-US" b="1" dirty="0"/>
          </a:p>
        </p:txBody>
      </p:sp>
      <p:sp>
        <p:nvSpPr>
          <p:cNvPr id="3" name="Slide Number Placeholder 2"/>
          <p:cNvSpPr>
            <a:spLocks noGrp="1"/>
          </p:cNvSpPr>
          <p:nvPr>
            <p:ph type="sldNum" sz="quarter" idx="12"/>
          </p:nvPr>
        </p:nvSpPr>
        <p:spPr/>
        <p:txBody>
          <a:bodyPr/>
          <a:lstStyle/>
          <a:p>
            <a:fld id="{C0E297EE-DE81-484C-9366-B1080BE8B75B}" type="slidenum">
              <a:rPr lang="en-US" smtClean="0"/>
              <a:t>14</a:t>
            </a:fld>
            <a:endParaRPr lang="en-US"/>
          </a:p>
        </p:txBody>
      </p:sp>
    </p:spTree>
    <p:extLst>
      <p:ext uri="{BB962C8B-B14F-4D97-AF65-F5344CB8AC3E}">
        <p14:creationId xmlns:p14="http://schemas.microsoft.com/office/powerpoint/2010/main" val="280087594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Product vs. Process</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15</a:t>
            </a:fld>
            <a:endParaRPr lang="en-US"/>
          </a:p>
        </p:txBody>
      </p:sp>
    </p:spTree>
    <p:extLst>
      <p:ext uri="{BB962C8B-B14F-4D97-AF65-F5344CB8AC3E}">
        <p14:creationId xmlns:p14="http://schemas.microsoft.com/office/powerpoint/2010/main" val="350472022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41715" y="594348"/>
            <a:ext cx="7772400" cy="1470025"/>
          </a:xfrm>
        </p:spPr>
        <p:txBody>
          <a:bodyPr>
            <a:normAutofit/>
          </a:bodyPr>
          <a:lstStyle/>
          <a:p>
            <a:r>
              <a:rPr lang="en-US" dirty="0" smtClean="0"/>
              <a:t>Ad hoc teams, short activities, very low accountability</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16</a:t>
            </a:fld>
            <a:endParaRPr lang="en-US"/>
          </a:p>
        </p:txBody>
      </p:sp>
      <p:sp>
        <p:nvSpPr>
          <p:cNvPr id="4" name="TextBox 3"/>
          <p:cNvSpPr txBox="1"/>
          <p:nvPr/>
        </p:nvSpPr>
        <p:spPr>
          <a:xfrm>
            <a:off x="1486993" y="2492003"/>
            <a:ext cx="6309671" cy="2308324"/>
          </a:xfrm>
          <a:prstGeom prst="rect">
            <a:avLst/>
          </a:prstGeom>
          <a:noFill/>
        </p:spPr>
        <p:txBody>
          <a:bodyPr wrap="square" rtlCol="0">
            <a:spAutoFit/>
          </a:bodyPr>
          <a:lstStyle/>
          <a:p>
            <a:pPr marL="285750" indent="-285750">
              <a:buFont typeface="Arial"/>
              <a:buChar char="•"/>
            </a:pPr>
            <a:r>
              <a:rPr lang="en-US" sz="2400" dirty="0" smtClean="0"/>
              <a:t>Collaborative Learning (Buzz groups, think-pair-share, jigsaws)</a:t>
            </a:r>
            <a:br>
              <a:rPr lang="en-US" sz="2400" dirty="0" smtClean="0"/>
            </a:br>
            <a:endParaRPr lang="en-US" sz="2400" dirty="0" smtClean="0"/>
          </a:p>
          <a:p>
            <a:pPr marL="285750" indent="-285750">
              <a:buFont typeface="Arial"/>
              <a:buChar char="•"/>
            </a:pPr>
            <a:r>
              <a:rPr lang="en-US" sz="2400" dirty="0" smtClean="0"/>
              <a:t>Peer Instruction (Mazur)</a:t>
            </a:r>
            <a:br>
              <a:rPr lang="en-US" sz="2400" dirty="0" smtClean="0"/>
            </a:br>
            <a:endParaRPr lang="en-US" sz="2400" dirty="0" smtClean="0"/>
          </a:p>
          <a:p>
            <a:pPr marL="285750" indent="-285750">
              <a:buFont typeface="Arial"/>
              <a:buChar char="•"/>
            </a:pPr>
            <a:r>
              <a:rPr lang="en-US" sz="2400" dirty="0" smtClean="0"/>
              <a:t>Classroom Assessment Techniques (Angelo)</a:t>
            </a:r>
            <a:endParaRPr lang="en-US" sz="2400" dirty="0"/>
          </a:p>
        </p:txBody>
      </p:sp>
      <p:sp>
        <p:nvSpPr>
          <p:cNvPr id="5" name="TextBox 4"/>
          <p:cNvSpPr txBox="1"/>
          <p:nvPr/>
        </p:nvSpPr>
        <p:spPr>
          <a:xfrm>
            <a:off x="819855" y="5280640"/>
            <a:ext cx="7694260" cy="830997"/>
          </a:xfrm>
          <a:prstGeom prst="rect">
            <a:avLst/>
          </a:prstGeom>
          <a:noFill/>
          <a:ln>
            <a:solidFill>
              <a:schemeClr val="tx1"/>
            </a:solidFill>
          </a:ln>
        </p:spPr>
        <p:txBody>
          <a:bodyPr wrap="square" rtlCol="0">
            <a:spAutoFit/>
          </a:bodyPr>
          <a:lstStyle/>
          <a:p>
            <a:r>
              <a:rPr lang="en-US" sz="2400" b="1" dirty="0" smtClean="0"/>
              <a:t>Outcomes: </a:t>
            </a:r>
            <a:r>
              <a:rPr lang="en-US" sz="2400" dirty="0" smtClean="0"/>
              <a:t>focus on classroom engagement, feedback for instructor to adapt instruction on the fly</a:t>
            </a:r>
            <a:endParaRPr lang="en-US" sz="2400" dirty="0"/>
          </a:p>
        </p:txBody>
      </p:sp>
    </p:spTree>
    <p:extLst>
      <p:ext uri="{BB962C8B-B14F-4D97-AF65-F5344CB8AC3E}">
        <p14:creationId xmlns:p14="http://schemas.microsoft.com/office/powerpoint/2010/main" val="301849029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41715" y="594348"/>
            <a:ext cx="7772400" cy="1470025"/>
          </a:xfrm>
        </p:spPr>
        <p:txBody>
          <a:bodyPr>
            <a:normAutofit fontScale="90000"/>
          </a:bodyPr>
          <a:lstStyle/>
          <a:p>
            <a:r>
              <a:rPr lang="en-US" dirty="0" smtClean="0"/>
              <a:t>Small teams, longer projects, intricate individual accountability, often product focused</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17</a:t>
            </a:fld>
            <a:endParaRPr lang="en-US"/>
          </a:p>
        </p:txBody>
      </p:sp>
      <p:sp>
        <p:nvSpPr>
          <p:cNvPr id="4" name="TextBox 3"/>
          <p:cNvSpPr txBox="1"/>
          <p:nvPr/>
        </p:nvSpPr>
        <p:spPr>
          <a:xfrm>
            <a:off x="1503068" y="2934065"/>
            <a:ext cx="6309671" cy="646331"/>
          </a:xfrm>
          <a:prstGeom prst="rect">
            <a:avLst/>
          </a:prstGeom>
          <a:noFill/>
        </p:spPr>
        <p:txBody>
          <a:bodyPr wrap="square" rtlCol="0">
            <a:spAutoFit/>
          </a:bodyPr>
          <a:lstStyle/>
          <a:p>
            <a:pPr marL="285750" indent="-285750">
              <a:buFont typeface="Arial"/>
              <a:buChar char="•"/>
            </a:pPr>
            <a:r>
              <a:rPr lang="en-US" sz="3600" dirty="0" smtClean="0"/>
              <a:t>Cooperative Learning</a:t>
            </a:r>
          </a:p>
        </p:txBody>
      </p:sp>
      <p:sp>
        <p:nvSpPr>
          <p:cNvPr id="5" name="TextBox 4"/>
          <p:cNvSpPr txBox="1"/>
          <p:nvPr/>
        </p:nvSpPr>
        <p:spPr>
          <a:xfrm>
            <a:off x="651061" y="4444740"/>
            <a:ext cx="7694260" cy="1569660"/>
          </a:xfrm>
          <a:prstGeom prst="rect">
            <a:avLst/>
          </a:prstGeom>
          <a:noFill/>
          <a:ln>
            <a:solidFill>
              <a:schemeClr val="tx1"/>
            </a:solidFill>
          </a:ln>
        </p:spPr>
        <p:txBody>
          <a:bodyPr wrap="square" rtlCol="0">
            <a:spAutoFit/>
          </a:bodyPr>
          <a:lstStyle/>
          <a:p>
            <a:r>
              <a:rPr lang="en-US" sz="2400" b="1" dirty="0" smtClean="0"/>
              <a:t>Outcomes: </a:t>
            </a:r>
            <a:r>
              <a:rPr lang="en-US" sz="2400" b="1" dirty="0"/>
              <a:t>focus on product</a:t>
            </a:r>
            <a:r>
              <a:rPr lang="en-US" sz="2400" dirty="0"/>
              <a:t>, instructor grade on team product, and very limited team process information, since task structures are designed to control teaming behaviours (i.e. minimizing bad behaviours).</a:t>
            </a:r>
            <a:r>
              <a:rPr lang="en-CA" sz="2400" dirty="0"/>
              <a:t> </a:t>
            </a:r>
            <a:endParaRPr lang="en-US" sz="2400" dirty="0"/>
          </a:p>
        </p:txBody>
      </p:sp>
    </p:spTree>
    <p:extLst>
      <p:ext uri="{BB962C8B-B14F-4D97-AF65-F5344CB8AC3E}">
        <p14:creationId xmlns:p14="http://schemas.microsoft.com/office/powerpoint/2010/main" val="413415047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1498" y="547037"/>
            <a:ext cx="7772400" cy="1470025"/>
          </a:xfrm>
        </p:spPr>
        <p:txBody>
          <a:bodyPr>
            <a:normAutofit/>
          </a:bodyPr>
          <a:lstStyle/>
          <a:p>
            <a:r>
              <a:rPr lang="en-US" dirty="0" smtClean="0"/>
              <a:t>How can we understand the stages teams go through?</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18</a:t>
            </a:fld>
            <a:endParaRPr lang="en-US"/>
          </a:p>
        </p:txBody>
      </p:sp>
      <p:sp>
        <p:nvSpPr>
          <p:cNvPr id="4" name="TextBox 3"/>
          <p:cNvSpPr txBox="1"/>
          <p:nvPr/>
        </p:nvSpPr>
        <p:spPr>
          <a:xfrm>
            <a:off x="2363113" y="2395177"/>
            <a:ext cx="4251995" cy="3313728"/>
          </a:xfrm>
          <a:prstGeom prst="rect">
            <a:avLst/>
          </a:prstGeom>
          <a:noFill/>
        </p:spPr>
        <p:txBody>
          <a:bodyPr wrap="square" rtlCol="0">
            <a:spAutoFit/>
          </a:bodyPr>
          <a:lstStyle/>
          <a:p>
            <a:r>
              <a:rPr lang="en-US" sz="2800" b="1" dirty="0" err="1" smtClean="0"/>
              <a:t>Tuckman’s</a:t>
            </a:r>
            <a:r>
              <a:rPr lang="en-US" sz="2800" b="1" dirty="0" smtClean="0"/>
              <a:t> (1965)</a:t>
            </a:r>
          </a:p>
          <a:p>
            <a:endParaRPr lang="en-US" sz="2800" b="1" dirty="0"/>
          </a:p>
          <a:p>
            <a:pPr marL="285750" indent="-285750">
              <a:lnSpc>
                <a:spcPts val="4060"/>
              </a:lnSpc>
              <a:buFont typeface="Arial"/>
              <a:buChar char="•"/>
            </a:pPr>
            <a:r>
              <a:rPr lang="en-US" sz="2800" b="1" dirty="0" smtClean="0"/>
              <a:t>Forming</a:t>
            </a:r>
          </a:p>
          <a:p>
            <a:pPr marL="285750" indent="-285750">
              <a:lnSpc>
                <a:spcPts val="4060"/>
              </a:lnSpc>
              <a:buFont typeface="Arial"/>
              <a:buChar char="•"/>
            </a:pPr>
            <a:r>
              <a:rPr lang="en-US" sz="2800" b="1" dirty="0" smtClean="0"/>
              <a:t>Storming</a:t>
            </a:r>
          </a:p>
          <a:p>
            <a:pPr marL="285750" indent="-285750">
              <a:lnSpc>
                <a:spcPts val="4060"/>
              </a:lnSpc>
              <a:buFont typeface="Arial"/>
              <a:buChar char="•"/>
            </a:pPr>
            <a:r>
              <a:rPr lang="en-US" sz="2800" b="1" dirty="0" smtClean="0"/>
              <a:t>Norming</a:t>
            </a:r>
          </a:p>
          <a:p>
            <a:pPr marL="285750" indent="-285750">
              <a:lnSpc>
                <a:spcPts val="4060"/>
              </a:lnSpc>
              <a:buFont typeface="Arial"/>
              <a:buChar char="•"/>
            </a:pPr>
            <a:r>
              <a:rPr lang="en-US" sz="2800" b="1" dirty="0" smtClean="0"/>
              <a:t>Performing</a:t>
            </a:r>
            <a:endParaRPr lang="en-US" sz="2800" b="1" dirty="0"/>
          </a:p>
          <a:p>
            <a:endParaRPr lang="en-US" dirty="0"/>
          </a:p>
        </p:txBody>
      </p:sp>
    </p:spTree>
    <p:extLst>
      <p:ext uri="{BB962C8B-B14F-4D97-AF65-F5344CB8AC3E}">
        <p14:creationId xmlns:p14="http://schemas.microsoft.com/office/powerpoint/2010/main" val="391530323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8343" y="369298"/>
            <a:ext cx="8359310" cy="1470025"/>
          </a:xfrm>
        </p:spPr>
        <p:txBody>
          <a:bodyPr>
            <a:normAutofit fontScale="90000"/>
          </a:bodyPr>
          <a:lstStyle/>
          <a:p>
            <a:pPr algn="l"/>
            <a:r>
              <a:rPr lang="en-US" dirty="0" smtClean="0"/>
              <a:t>Large permanent teams, high accountability, often process focused</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19</a:t>
            </a:fld>
            <a:endParaRPr lang="en-US"/>
          </a:p>
        </p:txBody>
      </p:sp>
      <p:sp>
        <p:nvSpPr>
          <p:cNvPr id="4" name="TextBox 3"/>
          <p:cNvSpPr txBox="1"/>
          <p:nvPr/>
        </p:nvSpPr>
        <p:spPr>
          <a:xfrm>
            <a:off x="1422691" y="1992036"/>
            <a:ext cx="6309671" cy="2554545"/>
          </a:xfrm>
          <a:prstGeom prst="rect">
            <a:avLst/>
          </a:prstGeom>
          <a:noFill/>
        </p:spPr>
        <p:txBody>
          <a:bodyPr wrap="square" rtlCol="0">
            <a:spAutoFit/>
          </a:bodyPr>
          <a:lstStyle/>
          <a:p>
            <a:pPr marL="285750" indent="-285750">
              <a:buFont typeface="Arial"/>
              <a:buChar char="•"/>
            </a:pPr>
            <a:r>
              <a:rPr lang="en-US" sz="3200" dirty="0" smtClean="0"/>
              <a:t>Case Based Learning</a:t>
            </a:r>
            <a:br>
              <a:rPr lang="en-US" sz="3200" dirty="0" smtClean="0"/>
            </a:br>
            <a:endParaRPr lang="en-US" sz="3200" dirty="0" smtClean="0"/>
          </a:p>
          <a:p>
            <a:pPr marL="285750" indent="-285750">
              <a:buFont typeface="Arial"/>
              <a:buChar char="•"/>
            </a:pPr>
            <a:r>
              <a:rPr lang="en-US" sz="3200" dirty="0" smtClean="0"/>
              <a:t>Problem Based Learning</a:t>
            </a:r>
            <a:br>
              <a:rPr lang="en-US" sz="3200" dirty="0" smtClean="0"/>
            </a:br>
            <a:endParaRPr lang="en-US" sz="3200" dirty="0" smtClean="0"/>
          </a:p>
          <a:p>
            <a:pPr marL="285750" indent="-285750">
              <a:buFont typeface="Arial"/>
              <a:buChar char="•"/>
            </a:pPr>
            <a:r>
              <a:rPr lang="en-US" sz="3200" dirty="0" smtClean="0"/>
              <a:t>Team-Based Learning</a:t>
            </a:r>
            <a:endParaRPr lang="en-US" sz="3200" dirty="0"/>
          </a:p>
        </p:txBody>
      </p:sp>
      <p:sp>
        <p:nvSpPr>
          <p:cNvPr id="5" name="TextBox 4"/>
          <p:cNvSpPr txBox="1"/>
          <p:nvPr/>
        </p:nvSpPr>
        <p:spPr>
          <a:xfrm>
            <a:off x="498343" y="4786690"/>
            <a:ext cx="8053874" cy="1569660"/>
          </a:xfrm>
          <a:prstGeom prst="rect">
            <a:avLst/>
          </a:prstGeom>
          <a:noFill/>
          <a:ln>
            <a:solidFill>
              <a:schemeClr val="tx1"/>
            </a:solidFill>
          </a:ln>
        </p:spPr>
        <p:txBody>
          <a:bodyPr wrap="square" rtlCol="0">
            <a:spAutoFit/>
          </a:bodyPr>
          <a:lstStyle/>
          <a:p>
            <a:r>
              <a:rPr lang="en-US" sz="2400" b="1" dirty="0" smtClean="0"/>
              <a:t>Outcomes: </a:t>
            </a:r>
            <a:r>
              <a:rPr lang="en-US" sz="2400" b="1" dirty="0"/>
              <a:t>focuses on process</a:t>
            </a:r>
            <a:r>
              <a:rPr lang="en-US" sz="2400" dirty="0"/>
              <a:t>, often makes output of team thinking visible, creates strongly interdependent teams, students are in a good position to provide information about team process (often via peer evaluation).</a:t>
            </a:r>
            <a:r>
              <a:rPr lang="en-CA" sz="2400" dirty="0"/>
              <a:t> </a:t>
            </a:r>
            <a:endParaRPr lang="en-US" sz="2400" dirty="0"/>
          </a:p>
        </p:txBody>
      </p:sp>
    </p:spTree>
    <p:extLst>
      <p:ext uri="{BB962C8B-B14F-4D97-AF65-F5344CB8AC3E}">
        <p14:creationId xmlns:p14="http://schemas.microsoft.com/office/powerpoint/2010/main" val="25794783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smtClean="0"/>
              <a:t>Life-long Learning</a:t>
            </a:r>
          </a:p>
        </p:txBody>
      </p:sp>
      <p:sp>
        <p:nvSpPr>
          <p:cNvPr id="3" name="Slide Number Placeholder 2"/>
          <p:cNvSpPr>
            <a:spLocks noGrp="1"/>
          </p:cNvSpPr>
          <p:nvPr>
            <p:ph type="sldNum" sz="quarter" idx="12"/>
          </p:nvPr>
        </p:nvSpPr>
        <p:spPr/>
        <p:txBody>
          <a:bodyPr/>
          <a:lstStyle/>
          <a:p>
            <a:fld id="{C0E297EE-DE81-484C-9366-B1080BE8B75B}" type="slidenum">
              <a:rPr lang="en-US" smtClean="0"/>
              <a:t>2</a:t>
            </a:fld>
            <a:endParaRPr lang="en-US"/>
          </a:p>
        </p:txBody>
      </p:sp>
    </p:spTree>
    <p:extLst>
      <p:ext uri="{BB962C8B-B14F-4D97-AF65-F5344CB8AC3E}">
        <p14:creationId xmlns:p14="http://schemas.microsoft.com/office/powerpoint/2010/main" val="2800875941"/>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2632" y="281799"/>
            <a:ext cx="6942070" cy="1470025"/>
          </a:xfrm>
        </p:spPr>
        <p:txBody>
          <a:bodyPr>
            <a:normAutofit/>
          </a:bodyPr>
          <a:lstStyle/>
          <a:p>
            <a:r>
              <a:rPr lang="en-US" sz="3600" dirty="0" smtClean="0"/>
              <a:t>What do high </a:t>
            </a:r>
            <a:r>
              <a:rPr lang="en-US" sz="3600" dirty="0"/>
              <a:t>p</a:t>
            </a:r>
            <a:r>
              <a:rPr lang="en-US" sz="3600" dirty="0" smtClean="0"/>
              <a:t>erformance </a:t>
            </a:r>
            <a:r>
              <a:rPr lang="en-US" sz="3600" dirty="0"/>
              <a:t>t</a:t>
            </a:r>
            <a:r>
              <a:rPr lang="en-US" sz="3600" dirty="0" smtClean="0"/>
              <a:t>eams have that is so special?</a:t>
            </a:r>
            <a:endParaRPr lang="en-US" sz="3600" dirty="0"/>
          </a:p>
        </p:txBody>
      </p:sp>
      <p:sp>
        <p:nvSpPr>
          <p:cNvPr id="3" name="Slide Number Placeholder 2"/>
          <p:cNvSpPr>
            <a:spLocks noGrp="1"/>
          </p:cNvSpPr>
          <p:nvPr>
            <p:ph type="sldNum" sz="quarter" idx="12"/>
          </p:nvPr>
        </p:nvSpPr>
        <p:spPr/>
        <p:txBody>
          <a:bodyPr/>
          <a:lstStyle/>
          <a:p>
            <a:fld id="{C0E297EE-DE81-484C-9366-B1080BE8B75B}" type="slidenum">
              <a:rPr lang="en-US" smtClean="0"/>
              <a:t>20</a:t>
            </a:fld>
            <a:endParaRPr lang="en-US"/>
          </a:p>
        </p:txBody>
      </p:sp>
      <p:sp>
        <p:nvSpPr>
          <p:cNvPr id="5" name="TextBox 4"/>
          <p:cNvSpPr txBox="1"/>
          <p:nvPr/>
        </p:nvSpPr>
        <p:spPr>
          <a:xfrm>
            <a:off x="1042854" y="2234075"/>
            <a:ext cx="7643946" cy="3139321"/>
          </a:xfrm>
          <a:prstGeom prst="rect">
            <a:avLst/>
          </a:prstGeom>
          <a:noFill/>
        </p:spPr>
        <p:txBody>
          <a:bodyPr wrap="square" rtlCol="0">
            <a:spAutoFit/>
          </a:bodyPr>
          <a:lstStyle/>
          <a:p>
            <a:pPr marL="285750" indent="-285750">
              <a:buFont typeface="Arial"/>
              <a:buChar char="•"/>
            </a:pPr>
            <a:r>
              <a:rPr lang="en-US" b="1" dirty="0" smtClean="0"/>
              <a:t>Cohesion</a:t>
            </a:r>
            <a:r>
              <a:rPr lang="en-US" dirty="0" smtClean="0"/>
              <a:t> - requires time </a:t>
            </a:r>
            <a:br>
              <a:rPr lang="en-US" dirty="0" smtClean="0"/>
            </a:br>
            <a:endParaRPr lang="en-US" dirty="0" smtClean="0"/>
          </a:p>
          <a:p>
            <a:pPr marL="285750" indent="-285750">
              <a:buFont typeface="Arial"/>
              <a:buChar char="•"/>
            </a:pPr>
            <a:r>
              <a:rPr lang="en-US" b="1" dirty="0" smtClean="0"/>
              <a:t>Shared Vision and Goals</a:t>
            </a:r>
            <a:br>
              <a:rPr lang="en-US" b="1" dirty="0" smtClean="0"/>
            </a:br>
            <a:endParaRPr lang="en-US" b="1" dirty="0" smtClean="0"/>
          </a:p>
          <a:p>
            <a:pPr marL="285750" indent="-285750">
              <a:buFont typeface="Arial"/>
              <a:buChar char="•"/>
            </a:pPr>
            <a:r>
              <a:rPr lang="en-US" b="1" dirty="0" smtClean="0"/>
              <a:t>Interdependence</a:t>
            </a:r>
            <a:r>
              <a:rPr lang="en-US" dirty="0" smtClean="0"/>
              <a:t> - sense of duty to each others success and team success</a:t>
            </a:r>
            <a:br>
              <a:rPr lang="en-US" dirty="0" smtClean="0"/>
            </a:br>
            <a:endParaRPr lang="en-US" dirty="0" smtClean="0"/>
          </a:p>
          <a:p>
            <a:pPr marL="285750" indent="-285750">
              <a:buFont typeface="Arial"/>
              <a:buChar char="•"/>
            </a:pPr>
            <a:r>
              <a:rPr lang="en-US" b="1" dirty="0" smtClean="0"/>
              <a:t>Mutual respect and trust </a:t>
            </a:r>
            <a:r>
              <a:rPr lang="en-US" dirty="0" smtClean="0"/>
              <a:t>– respect individuals strengths and weakness</a:t>
            </a:r>
            <a:br>
              <a:rPr lang="en-US" dirty="0" smtClean="0"/>
            </a:br>
            <a:endParaRPr lang="en-US" dirty="0" smtClean="0"/>
          </a:p>
          <a:p>
            <a:pPr marL="285750" indent="-285750">
              <a:buFont typeface="Arial"/>
              <a:buChar char="•"/>
            </a:pPr>
            <a:r>
              <a:rPr lang="en-US" b="1" dirty="0" smtClean="0"/>
              <a:t>Efficient Communication </a:t>
            </a:r>
            <a:r>
              <a:rPr lang="en-US" dirty="0" smtClean="0"/>
              <a:t>- early in team development there is a large social overhead to discussions as people learn how to most effectively communicate with each other</a:t>
            </a:r>
            <a:endParaRPr lang="en-US" dirty="0"/>
          </a:p>
        </p:txBody>
      </p:sp>
    </p:spTree>
    <p:extLst>
      <p:ext uri="{BB962C8B-B14F-4D97-AF65-F5344CB8AC3E}">
        <p14:creationId xmlns:p14="http://schemas.microsoft.com/office/powerpoint/2010/main" val="301849029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l"/>
            <a:r>
              <a:rPr lang="en-US" sz="2400" b="1" u="sng" dirty="0"/>
              <a:t>Common measures of teamwork</a:t>
            </a:r>
            <a:r>
              <a:rPr lang="en-CA" sz="2400" dirty="0"/>
              <a:t/>
            </a:r>
            <a:br>
              <a:rPr lang="en-CA" sz="2400" dirty="0"/>
            </a:br>
            <a:r>
              <a:rPr lang="en-US" sz="2400" b="1" dirty="0"/>
              <a:t> </a:t>
            </a:r>
            <a:r>
              <a:rPr lang="en-CA" sz="2400" dirty="0"/>
              <a:t/>
            </a:r>
            <a:br>
              <a:rPr lang="en-CA" sz="2400" dirty="0"/>
            </a:br>
            <a:r>
              <a:rPr lang="en-US" sz="2400" b="1" dirty="0"/>
              <a:t>Common product measures </a:t>
            </a:r>
            <a:r>
              <a:rPr lang="en-US" sz="2400" dirty="0"/>
              <a:t>– are team grades for some kind of </a:t>
            </a:r>
            <a:r>
              <a:rPr lang="en-US" sz="2400" dirty="0" smtClean="0"/>
              <a:t>artifact </a:t>
            </a:r>
            <a:r>
              <a:rPr lang="en-US" sz="2400" dirty="0"/>
              <a:t>(report, video, poster) or some performance (presentation). The assigned grade grades can be tempered by using a peer evaluation process to more fairly distributed grade based on individual contribution to team product. </a:t>
            </a:r>
            <a:r>
              <a:rPr lang="en-CA" sz="2400" dirty="0"/>
              <a:t/>
            </a:r>
            <a:br>
              <a:rPr lang="en-CA" sz="2400" dirty="0"/>
            </a:br>
            <a:r>
              <a:rPr lang="en-US" sz="2400" dirty="0"/>
              <a:t> </a:t>
            </a:r>
            <a:r>
              <a:rPr lang="en-CA" sz="2400" dirty="0"/>
              <a:t/>
            </a:r>
            <a:br>
              <a:rPr lang="en-CA" sz="2400" dirty="0"/>
            </a:br>
            <a:r>
              <a:rPr lang="en-US" sz="2400" b="1" dirty="0"/>
              <a:t>Common process measures </a:t>
            </a:r>
            <a:r>
              <a:rPr lang="en-US" sz="2400" dirty="0"/>
              <a:t>– are peer and self evaluation scores, learning journals, and reflections.</a:t>
            </a:r>
            <a:endParaRPr lang="en-CA" sz="2400" dirty="0"/>
          </a:p>
        </p:txBody>
      </p:sp>
      <p:sp>
        <p:nvSpPr>
          <p:cNvPr id="3" name="Slide Number Placeholder 2"/>
          <p:cNvSpPr>
            <a:spLocks noGrp="1"/>
          </p:cNvSpPr>
          <p:nvPr>
            <p:ph type="sldNum" sz="quarter" idx="12"/>
          </p:nvPr>
        </p:nvSpPr>
        <p:spPr/>
        <p:txBody>
          <a:bodyPr/>
          <a:lstStyle/>
          <a:p>
            <a:fld id="{C0E297EE-DE81-484C-9366-B1080BE8B75B}" type="slidenum">
              <a:rPr lang="en-US" smtClean="0"/>
              <a:t>21</a:t>
            </a:fld>
            <a:endParaRPr lang="en-US"/>
          </a:p>
        </p:txBody>
      </p:sp>
      <p:sp>
        <p:nvSpPr>
          <p:cNvPr id="5" name="Oval Callout 4"/>
          <p:cNvSpPr/>
          <p:nvPr/>
        </p:nvSpPr>
        <p:spPr>
          <a:xfrm>
            <a:off x="6116764" y="4693902"/>
            <a:ext cx="2258622" cy="1334226"/>
          </a:xfrm>
          <a:prstGeom prst="wedgeEllipseCallout">
            <a:avLst>
              <a:gd name="adj1" fmla="val -60335"/>
              <a:gd name="adj2" fmla="val -61596"/>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6" name="TextBox 5"/>
          <p:cNvSpPr txBox="1"/>
          <p:nvPr/>
        </p:nvSpPr>
        <p:spPr>
          <a:xfrm>
            <a:off x="6317298" y="4943250"/>
            <a:ext cx="1897332" cy="830997"/>
          </a:xfrm>
          <a:prstGeom prst="rect">
            <a:avLst/>
          </a:prstGeom>
          <a:noFill/>
        </p:spPr>
        <p:txBody>
          <a:bodyPr wrap="square" rtlCol="0">
            <a:spAutoFit/>
          </a:bodyPr>
          <a:lstStyle/>
          <a:p>
            <a:pPr algn="ctr"/>
            <a:r>
              <a:rPr lang="en-US" sz="1600" dirty="0" smtClean="0">
                <a:solidFill>
                  <a:schemeClr val="bg1"/>
                </a:solidFill>
              </a:rPr>
              <a:t>Accreditors are most often interested in this one</a:t>
            </a:r>
            <a:endParaRPr lang="en-US" sz="1600" dirty="0">
              <a:solidFill>
                <a:schemeClr val="bg1"/>
              </a:solidFill>
            </a:endParaRPr>
          </a:p>
        </p:txBody>
      </p:sp>
    </p:spTree>
    <p:extLst>
      <p:ext uri="{BB962C8B-B14F-4D97-AF65-F5344CB8AC3E}">
        <p14:creationId xmlns:p14="http://schemas.microsoft.com/office/powerpoint/2010/main" val="301849029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22058"/>
            <a:ext cx="7772400" cy="1470025"/>
          </a:xfrm>
        </p:spPr>
        <p:txBody>
          <a:bodyPr>
            <a:noAutofit/>
          </a:bodyPr>
          <a:lstStyle/>
          <a:p>
            <a:pPr algn="l"/>
            <a:r>
              <a:rPr lang="en-US" sz="2800" dirty="0"/>
              <a:t>Collective work from a student team does not provide a basis to assess individual student performance and outcomes except where teamwork is a learning goal. </a:t>
            </a:r>
            <a:r>
              <a:rPr lang="en-US" sz="2800" dirty="0" smtClean="0"/>
              <a:t/>
            </a:r>
            <a:br>
              <a:rPr lang="en-US" sz="2800" dirty="0" smtClean="0"/>
            </a:br>
            <a:r>
              <a:rPr lang="en-US" sz="2800" dirty="0"/>
              <a:t/>
            </a:r>
            <a:br>
              <a:rPr lang="en-US" sz="2800" dirty="0"/>
            </a:br>
            <a:r>
              <a:rPr lang="en-US" sz="2800" dirty="0" smtClean="0"/>
              <a:t>In </a:t>
            </a:r>
            <a:r>
              <a:rPr lang="en-US" sz="2800" dirty="0"/>
              <a:t>that case the collective work of the team may provide a basis for assessing performance as a team member.</a:t>
            </a:r>
          </a:p>
        </p:txBody>
      </p:sp>
      <p:sp>
        <p:nvSpPr>
          <p:cNvPr id="3" name="Slide Number Placeholder 2"/>
          <p:cNvSpPr>
            <a:spLocks noGrp="1"/>
          </p:cNvSpPr>
          <p:nvPr>
            <p:ph type="sldNum" sz="quarter" idx="12"/>
          </p:nvPr>
        </p:nvSpPr>
        <p:spPr/>
        <p:txBody>
          <a:bodyPr/>
          <a:lstStyle/>
          <a:p>
            <a:fld id="{C0E297EE-DE81-484C-9366-B1080BE8B75B}" type="slidenum">
              <a:rPr lang="en-US" smtClean="0"/>
              <a:t>22</a:t>
            </a:fld>
            <a:endParaRPr lang="en-US"/>
          </a:p>
        </p:txBody>
      </p:sp>
      <p:sp>
        <p:nvSpPr>
          <p:cNvPr id="4" name="TextBox 3"/>
          <p:cNvSpPr txBox="1"/>
          <p:nvPr/>
        </p:nvSpPr>
        <p:spPr>
          <a:xfrm>
            <a:off x="685800" y="923609"/>
            <a:ext cx="6919338" cy="646331"/>
          </a:xfrm>
          <a:prstGeom prst="rect">
            <a:avLst/>
          </a:prstGeom>
          <a:noFill/>
        </p:spPr>
        <p:txBody>
          <a:bodyPr wrap="square" rtlCol="0">
            <a:spAutoFit/>
          </a:bodyPr>
          <a:lstStyle/>
          <a:p>
            <a:r>
              <a:rPr lang="en-US" sz="3600" b="1" dirty="0" smtClean="0"/>
              <a:t>A cautionary </a:t>
            </a:r>
            <a:r>
              <a:rPr lang="en-US" sz="3600" b="1" dirty="0"/>
              <a:t>n</a:t>
            </a:r>
            <a:r>
              <a:rPr lang="en-US" sz="3600" b="1" dirty="0" smtClean="0"/>
              <a:t>ote from AACSB</a:t>
            </a:r>
            <a:endParaRPr lang="en-US" sz="3600" b="1" dirty="0"/>
          </a:p>
        </p:txBody>
      </p:sp>
    </p:spTree>
    <p:extLst>
      <p:ext uri="{BB962C8B-B14F-4D97-AF65-F5344CB8AC3E}">
        <p14:creationId xmlns:p14="http://schemas.microsoft.com/office/powerpoint/2010/main" val="3018490296"/>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Defining</a:t>
            </a:r>
            <a:br>
              <a:rPr lang="en-US" dirty="0" smtClean="0"/>
            </a:br>
            <a:r>
              <a:rPr lang="en-US" dirty="0" smtClean="0"/>
              <a:t>Peer Evaluation </a:t>
            </a:r>
            <a:br>
              <a:rPr lang="en-US" dirty="0" smtClean="0"/>
            </a:br>
            <a:r>
              <a:rPr lang="en-US" dirty="0" smtClean="0"/>
              <a:t>Criteria Activity</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23</a:t>
            </a:fld>
            <a:endParaRPr lang="en-US"/>
          </a:p>
        </p:txBody>
      </p:sp>
    </p:spTree>
    <p:extLst>
      <p:ext uri="{BB962C8B-B14F-4D97-AF65-F5344CB8AC3E}">
        <p14:creationId xmlns:p14="http://schemas.microsoft.com/office/powerpoint/2010/main" val="3700091418"/>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smtClean="0"/>
              <a:t>Critical Thinking</a:t>
            </a:r>
            <a:endParaRPr lang="en-US" b="1" dirty="0"/>
          </a:p>
        </p:txBody>
      </p:sp>
      <p:sp>
        <p:nvSpPr>
          <p:cNvPr id="3" name="Slide Number Placeholder 2"/>
          <p:cNvSpPr>
            <a:spLocks noGrp="1"/>
          </p:cNvSpPr>
          <p:nvPr>
            <p:ph type="sldNum" sz="quarter" idx="12"/>
          </p:nvPr>
        </p:nvSpPr>
        <p:spPr/>
        <p:txBody>
          <a:bodyPr/>
          <a:lstStyle/>
          <a:p>
            <a:fld id="{C0E297EE-DE81-484C-9366-B1080BE8B75B}" type="slidenum">
              <a:rPr lang="en-US" smtClean="0"/>
              <a:t>24</a:t>
            </a:fld>
            <a:endParaRPr lang="en-US"/>
          </a:p>
        </p:txBody>
      </p:sp>
    </p:spTree>
    <p:extLst>
      <p:ext uri="{BB962C8B-B14F-4D97-AF65-F5344CB8AC3E}">
        <p14:creationId xmlns:p14="http://schemas.microsoft.com/office/powerpoint/2010/main" val="2800875941"/>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dirty="0" smtClean="0"/>
              <a:t>What is Critical Thinking?</a:t>
            </a:r>
            <a:r>
              <a:rPr lang="en-US" sz="3600" b="1" dirty="0" smtClean="0"/>
              <a:t/>
            </a:r>
            <a:br>
              <a:rPr lang="en-US" sz="3600" b="1" dirty="0" smtClean="0"/>
            </a:br>
            <a:endParaRPr lang="en-US" sz="3600" b="1" dirty="0"/>
          </a:p>
        </p:txBody>
      </p:sp>
      <p:sp>
        <p:nvSpPr>
          <p:cNvPr id="3" name="Slide Number Placeholder 2"/>
          <p:cNvSpPr>
            <a:spLocks noGrp="1"/>
          </p:cNvSpPr>
          <p:nvPr>
            <p:ph type="sldNum" sz="quarter" idx="12"/>
          </p:nvPr>
        </p:nvSpPr>
        <p:spPr/>
        <p:txBody>
          <a:bodyPr/>
          <a:lstStyle/>
          <a:p>
            <a:fld id="{C0E297EE-DE81-484C-9366-B1080BE8B75B}" type="slidenum">
              <a:rPr lang="en-US" smtClean="0"/>
              <a:t>25</a:t>
            </a:fld>
            <a:endParaRPr lang="en-US"/>
          </a:p>
        </p:txBody>
      </p:sp>
      <p:sp>
        <p:nvSpPr>
          <p:cNvPr id="4" name="TextBox 3"/>
          <p:cNvSpPr txBox="1"/>
          <p:nvPr/>
        </p:nvSpPr>
        <p:spPr>
          <a:xfrm>
            <a:off x="3440178" y="771600"/>
            <a:ext cx="1969260" cy="646331"/>
          </a:xfrm>
          <a:prstGeom prst="rect">
            <a:avLst/>
          </a:prstGeom>
          <a:noFill/>
        </p:spPr>
        <p:txBody>
          <a:bodyPr wrap="square" rtlCol="0">
            <a:spAutoFit/>
          </a:bodyPr>
          <a:lstStyle/>
          <a:p>
            <a:pPr algn="ctr"/>
            <a:r>
              <a:rPr lang="en-US" sz="3600" b="1" u="sng" dirty="0"/>
              <a:t>Activity</a:t>
            </a:r>
            <a:endParaRPr lang="en-US" sz="3600" u="sng" dirty="0"/>
          </a:p>
        </p:txBody>
      </p:sp>
    </p:spTree>
    <p:extLst>
      <p:ext uri="{BB962C8B-B14F-4D97-AF65-F5344CB8AC3E}">
        <p14:creationId xmlns:p14="http://schemas.microsoft.com/office/powerpoint/2010/main" val="1216901579"/>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l"/>
            <a:r>
              <a:rPr lang="en-US" sz="3600" dirty="0" smtClean="0"/>
              <a:t>Critical </a:t>
            </a:r>
            <a:r>
              <a:rPr lang="en-US" sz="3600" dirty="0"/>
              <a:t>thinking is characterized as a </a:t>
            </a:r>
            <a:r>
              <a:rPr lang="en-US" sz="3600" u="sng" dirty="0"/>
              <a:t>comprehensive</a:t>
            </a:r>
            <a:r>
              <a:rPr lang="en-US" sz="3600" dirty="0"/>
              <a:t>, </a:t>
            </a:r>
            <a:r>
              <a:rPr lang="en-US" sz="3600" u="sng" dirty="0"/>
              <a:t>systematic</a:t>
            </a:r>
            <a:r>
              <a:rPr lang="en-US" sz="3600" dirty="0"/>
              <a:t>, and </a:t>
            </a:r>
            <a:r>
              <a:rPr lang="en-US" sz="3600" u="sng" dirty="0"/>
              <a:t>methodical</a:t>
            </a:r>
            <a:r>
              <a:rPr lang="en-US" sz="3600" dirty="0"/>
              <a:t> approach to investigating, analyzing, interpreting an issue, situation, or problem. </a:t>
            </a:r>
            <a:endParaRPr lang="en-US" sz="3600" b="1" dirty="0"/>
          </a:p>
        </p:txBody>
      </p:sp>
      <p:sp>
        <p:nvSpPr>
          <p:cNvPr id="3" name="Slide Number Placeholder 2"/>
          <p:cNvSpPr>
            <a:spLocks noGrp="1"/>
          </p:cNvSpPr>
          <p:nvPr>
            <p:ph type="sldNum" sz="quarter" idx="12"/>
          </p:nvPr>
        </p:nvSpPr>
        <p:spPr/>
        <p:txBody>
          <a:bodyPr/>
          <a:lstStyle/>
          <a:p>
            <a:fld id="{C0E297EE-DE81-484C-9366-B1080BE8B75B}" type="slidenum">
              <a:rPr lang="en-US" smtClean="0"/>
              <a:t>26</a:t>
            </a:fld>
            <a:endParaRPr lang="en-US"/>
          </a:p>
        </p:txBody>
      </p:sp>
    </p:spTree>
    <p:extLst>
      <p:ext uri="{BB962C8B-B14F-4D97-AF65-F5344CB8AC3E}">
        <p14:creationId xmlns:p14="http://schemas.microsoft.com/office/powerpoint/2010/main" val="496171470"/>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0364" y="179080"/>
            <a:ext cx="7772400" cy="1470025"/>
          </a:xfrm>
        </p:spPr>
        <p:txBody>
          <a:bodyPr>
            <a:normAutofit/>
          </a:bodyPr>
          <a:lstStyle/>
          <a:p>
            <a:r>
              <a:rPr lang="en-US" sz="3600" b="1" dirty="0" smtClean="0"/>
              <a:t>Critical Thinking </a:t>
            </a:r>
            <a:endParaRPr lang="en-US" sz="3600" b="1" dirty="0"/>
          </a:p>
        </p:txBody>
      </p:sp>
      <p:sp>
        <p:nvSpPr>
          <p:cNvPr id="3" name="Slide Number Placeholder 2"/>
          <p:cNvSpPr>
            <a:spLocks noGrp="1"/>
          </p:cNvSpPr>
          <p:nvPr>
            <p:ph type="sldNum" sz="quarter" idx="12"/>
          </p:nvPr>
        </p:nvSpPr>
        <p:spPr/>
        <p:txBody>
          <a:bodyPr/>
          <a:lstStyle/>
          <a:p>
            <a:fld id="{C0E297EE-DE81-484C-9366-B1080BE8B75B}" type="slidenum">
              <a:rPr lang="en-US" smtClean="0"/>
              <a:t>27</a:t>
            </a:fld>
            <a:endParaRPr lang="en-US"/>
          </a:p>
        </p:txBody>
      </p:sp>
      <p:sp>
        <p:nvSpPr>
          <p:cNvPr id="6" name="Rectangle 5"/>
          <p:cNvSpPr/>
          <p:nvPr/>
        </p:nvSpPr>
        <p:spPr>
          <a:xfrm>
            <a:off x="1916261" y="1348790"/>
            <a:ext cx="5759836" cy="3385542"/>
          </a:xfrm>
          <a:prstGeom prst="rect">
            <a:avLst/>
          </a:prstGeom>
        </p:spPr>
        <p:txBody>
          <a:bodyPr wrap="square">
            <a:spAutoFit/>
          </a:bodyPr>
          <a:lstStyle/>
          <a:p>
            <a:pPr marL="285750" lvl="0" indent="-285750">
              <a:lnSpc>
                <a:spcPct val="150000"/>
              </a:lnSpc>
              <a:buFont typeface="Arial"/>
              <a:buChar char="•"/>
            </a:pPr>
            <a:r>
              <a:rPr lang="en-US" sz="2400" dirty="0" smtClean="0"/>
              <a:t>Identifies relevant </a:t>
            </a:r>
            <a:r>
              <a:rPr lang="en-US" sz="2400" dirty="0"/>
              <a:t>i</a:t>
            </a:r>
            <a:r>
              <a:rPr lang="en-US" sz="2400" dirty="0" smtClean="0"/>
              <a:t>nformation </a:t>
            </a:r>
            <a:endParaRPr lang="en-CA" sz="2400" dirty="0" smtClean="0"/>
          </a:p>
          <a:p>
            <a:pPr marL="285750" lvl="0" indent="-285750">
              <a:lnSpc>
                <a:spcPct val="150000"/>
              </a:lnSpc>
              <a:buFont typeface="Arial"/>
              <a:buChar char="•"/>
            </a:pPr>
            <a:r>
              <a:rPr lang="en-US" sz="2400" dirty="0" smtClean="0"/>
              <a:t>Identifies missing </a:t>
            </a:r>
            <a:r>
              <a:rPr lang="en-US" sz="2400" dirty="0"/>
              <a:t>i</a:t>
            </a:r>
            <a:r>
              <a:rPr lang="en-US" sz="2400" dirty="0" smtClean="0"/>
              <a:t>nformation </a:t>
            </a:r>
          </a:p>
          <a:p>
            <a:pPr marL="285750" lvl="0" indent="-285750">
              <a:lnSpc>
                <a:spcPct val="150000"/>
              </a:lnSpc>
              <a:buFont typeface="Arial"/>
              <a:buChar char="•"/>
            </a:pPr>
            <a:r>
              <a:rPr lang="en-US" sz="2400" dirty="0" smtClean="0"/>
              <a:t>Surfaces assumptions and biases</a:t>
            </a:r>
          </a:p>
          <a:p>
            <a:pPr marL="285750" lvl="0" indent="-285750">
              <a:lnSpc>
                <a:spcPct val="150000"/>
              </a:lnSpc>
              <a:buFont typeface="Arial"/>
              <a:buChar char="•"/>
            </a:pPr>
            <a:r>
              <a:rPr lang="en-US" sz="2400" dirty="0" smtClean="0"/>
              <a:t>Recognizes when </a:t>
            </a:r>
            <a:r>
              <a:rPr lang="en-US" sz="2400" dirty="0"/>
              <a:t>i</a:t>
            </a:r>
            <a:r>
              <a:rPr lang="en-US" sz="2400" dirty="0" smtClean="0"/>
              <a:t>nferences are needed</a:t>
            </a:r>
          </a:p>
          <a:p>
            <a:pPr marL="285750" lvl="0" indent="-285750">
              <a:lnSpc>
                <a:spcPct val="150000"/>
              </a:lnSpc>
              <a:buFont typeface="Arial"/>
              <a:buChar char="•"/>
            </a:pPr>
            <a:r>
              <a:rPr lang="en-US" sz="2400" dirty="0" smtClean="0"/>
              <a:t>Examine issue from multiple perspectives</a:t>
            </a:r>
          </a:p>
          <a:p>
            <a:pPr marL="285750" lvl="0" indent="-285750">
              <a:lnSpc>
                <a:spcPct val="150000"/>
              </a:lnSpc>
              <a:buFont typeface="Arial"/>
              <a:buChar char="•"/>
            </a:pPr>
            <a:r>
              <a:rPr lang="en-US" sz="2400" dirty="0" smtClean="0"/>
              <a:t>Recognizes the </a:t>
            </a:r>
            <a:r>
              <a:rPr lang="en-US" sz="2400" dirty="0"/>
              <a:t>influence of </a:t>
            </a:r>
            <a:r>
              <a:rPr lang="en-US" sz="2400" dirty="0" smtClean="0"/>
              <a:t>context</a:t>
            </a:r>
            <a:endParaRPr lang="en-CA" sz="2400" dirty="0"/>
          </a:p>
        </p:txBody>
      </p:sp>
      <p:sp>
        <p:nvSpPr>
          <p:cNvPr id="4" name="TextBox 3"/>
          <p:cNvSpPr txBox="1"/>
          <p:nvPr/>
        </p:nvSpPr>
        <p:spPr>
          <a:xfrm>
            <a:off x="602040" y="5088093"/>
            <a:ext cx="7933734" cy="830997"/>
          </a:xfrm>
          <a:prstGeom prst="rect">
            <a:avLst/>
          </a:prstGeom>
          <a:solidFill>
            <a:srgbClr val="FFFF00"/>
          </a:solidFill>
          <a:ln>
            <a:solidFill>
              <a:schemeClr val="tx1"/>
            </a:solidFill>
          </a:ln>
        </p:spPr>
        <p:txBody>
          <a:bodyPr wrap="square" rtlCol="0">
            <a:spAutoFit/>
          </a:bodyPr>
          <a:lstStyle/>
          <a:p>
            <a:pPr algn="ctr"/>
            <a:r>
              <a:rPr lang="en-US" sz="2400" b="1" dirty="0" smtClean="0"/>
              <a:t>Where can we build opportunities in our courses for our students to develop and use CT skills?</a:t>
            </a:r>
            <a:endParaRPr lang="en-US" sz="2400" b="1" dirty="0"/>
          </a:p>
        </p:txBody>
      </p:sp>
    </p:spTree>
    <p:extLst>
      <p:ext uri="{BB962C8B-B14F-4D97-AF65-F5344CB8AC3E}">
        <p14:creationId xmlns:p14="http://schemas.microsoft.com/office/powerpoint/2010/main" val="49617147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dirty="0" smtClean="0"/>
              <a:t>Where do our students get stuck on the way to becoming Critical Thinkers?</a:t>
            </a:r>
            <a:endParaRPr lang="en-US" sz="3600" dirty="0"/>
          </a:p>
        </p:txBody>
      </p:sp>
      <p:sp>
        <p:nvSpPr>
          <p:cNvPr id="3" name="Slide Number Placeholder 2"/>
          <p:cNvSpPr>
            <a:spLocks noGrp="1"/>
          </p:cNvSpPr>
          <p:nvPr>
            <p:ph type="sldNum" sz="quarter" idx="12"/>
          </p:nvPr>
        </p:nvSpPr>
        <p:spPr/>
        <p:txBody>
          <a:bodyPr/>
          <a:lstStyle/>
          <a:p>
            <a:fld id="{C0E297EE-DE81-484C-9366-B1080BE8B75B}" type="slidenum">
              <a:rPr lang="en-US" smtClean="0"/>
              <a:t>28</a:t>
            </a:fld>
            <a:endParaRPr lang="en-US"/>
          </a:p>
        </p:txBody>
      </p:sp>
    </p:spTree>
    <p:extLst>
      <p:ext uri="{BB962C8B-B14F-4D97-AF65-F5344CB8AC3E}">
        <p14:creationId xmlns:p14="http://schemas.microsoft.com/office/powerpoint/2010/main" val="2730959115"/>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4900" y="144676"/>
            <a:ext cx="7772400" cy="1470025"/>
          </a:xfrm>
        </p:spPr>
        <p:txBody>
          <a:bodyPr>
            <a:normAutofit/>
          </a:bodyPr>
          <a:lstStyle/>
          <a:p>
            <a:r>
              <a:rPr lang="en-US" sz="2800" b="1" dirty="0" smtClean="0"/>
              <a:t>Perry Framework for Cognitive Development</a:t>
            </a:r>
            <a:endParaRPr lang="en-US" sz="2800" b="1" dirty="0"/>
          </a:p>
        </p:txBody>
      </p:sp>
      <p:sp>
        <p:nvSpPr>
          <p:cNvPr id="3" name="Slide Number Placeholder 2"/>
          <p:cNvSpPr>
            <a:spLocks noGrp="1"/>
          </p:cNvSpPr>
          <p:nvPr>
            <p:ph type="sldNum" sz="quarter" idx="12"/>
          </p:nvPr>
        </p:nvSpPr>
        <p:spPr/>
        <p:txBody>
          <a:bodyPr/>
          <a:lstStyle/>
          <a:p>
            <a:fld id="{C0E297EE-DE81-484C-9366-B1080BE8B75B}" type="slidenum">
              <a:rPr lang="en-US" smtClean="0"/>
              <a:t>29</a:t>
            </a:fld>
            <a:endParaRPr lang="en-US"/>
          </a:p>
        </p:txBody>
      </p:sp>
      <p:graphicFrame>
        <p:nvGraphicFramePr>
          <p:cNvPr id="4" name="Diagram 3"/>
          <p:cNvGraphicFramePr/>
          <p:nvPr>
            <p:extLst>
              <p:ext uri="{D42A27DB-BD31-4B8C-83A1-F6EECF244321}">
                <p14:modId xmlns:p14="http://schemas.microsoft.com/office/powerpoint/2010/main" val="502117586"/>
              </p:ext>
            </p:extLst>
          </p:nvPr>
        </p:nvGraphicFramePr>
        <p:xfrm>
          <a:off x="864900" y="1583389"/>
          <a:ext cx="7647127" cy="48466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3095911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l"/>
            <a:r>
              <a:rPr lang="en-CA" sz="2000" b="1" dirty="0"/>
              <a:t>AACSB: Life-long learning: </a:t>
            </a:r>
            <a:r>
              <a:rPr lang="en-CA" sz="2000" dirty="0"/>
              <a:t>preparation for life-long learning.</a:t>
            </a:r>
            <a:br>
              <a:rPr lang="en-CA" sz="2000" dirty="0"/>
            </a:br>
            <a:r>
              <a:rPr lang="en-CA" sz="2000" dirty="0"/>
              <a:t> </a:t>
            </a:r>
            <a:br>
              <a:rPr lang="en-CA" sz="2000" dirty="0"/>
            </a:br>
            <a:r>
              <a:rPr lang="en-CA" sz="2000" b="1" dirty="0"/>
              <a:t>ABET: Life-long learning: </a:t>
            </a:r>
            <a:r>
              <a:rPr lang="en-CA" sz="2000" dirty="0"/>
              <a:t>a recognition of the need for, and an ability to engage in life-long learning</a:t>
            </a:r>
            <a:br>
              <a:rPr lang="en-CA" sz="2000" dirty="0"/>
            </a:br>
            <a:r>
              <a:rPr lang="en-CA" sz="2000" dirty="0"/>
              <a:t> </a:t>
            </a:r>
            <a:br>
              <a:rPr lang="en-CA" sz="2000" dirty="0"/>
            </a:br>
            <a:r>
              <a:rPr lang="en-CA" sz="2000" b="1" dirty="0"/>
              <a:t>CEAB:</a:t>
            </a:r>
            <a:r>
              <a:rPr lang="en-CA" sz="2000" dirty="0"/>
              <a:t> </a:t>
            </a:r>
            <a:r>
              <a:rPr lang="en-CA" sz="2000" b="1" dirty="0"/>
              <a:t>Life-long learning: </a:t>
            </a:r>
            <a:r>
              <a:rPr lang="en-CA" sz="2000" dirty="0"/>
              <a:t>An ability to identify and to address their own educational needs in a changing world in ways sufficient to maintain their competence and to allow them to contribute to the advancement of knowledge.</a:t>
            </a:r>
            <a:br>
              <a:rPr lang="en-CA" sz="2000" dirty="0"/>
            </a:br>
            <a:r>
              <a:rPr lang="en-CA" sz="2000" dirty="0"/>
              <a:t> </a:t>
            </a:r>
            <a:br>
              <a:rPr lang="en-CA" sz="2000" dirty="0"/>
            </a:br>
            <a:r>
              <a:rPr lang="en-CA" sz="2000" b="1" dirty="0"/>
              <a:t>Dartmouth Medicine:</a:t>
            </a:r>
            <a:r>
              <a:rPr lang="en-CA" sz="2000" dirty="0"/>
              <a:t> </a:t>
            </a:r>
            <a:r>
              <a:rPr lang="en-CA" sz="2000" b="1" dirty="0"/>
              <a:t>Life-long learning: l</a:t>
            </a:r>
            <a:r>
              <a:rPr lang="en-CA" sz="2000" dirty="0"/>
              <a:t>earn and adopt a structured approach to lifelong updating of knowledge and skills.</a:t>
            </a:r>
          </a:p>
        </p:txBody>
      </p:sp>
      <p:sp>
        <p:nvSpPr>
          <p:cNvPr id="3" name="Slide Number Placeholder 2"/>
          <p:cNvSpPr>
            <a:spLocks noGrp="1"/>
          </p:cNvSpPr>
          <p:nvPr>
            <p:ph type="sldNum" sz="quarter" idx="12"/>
          </p:nvPr>
        </p:nvSpPr>
        <p:spPr/>
        <p:txBody>
          <a:bodyPr/>
          <a:lstStyle/>
          <a:p>
            <a:fld id="{C0E297EE-DE81-484C-9366-B1080BE8B75B}" type="slidenum">
              <a:rPr lang="en-US" smtClean="0"/>
              <a:t>3</a:t>
            </a:fld>
            <a:endParaRPr lang="en-US"/>
          </a:p>
        </p:txBody>
      </p:sp>
    </p:spTree>
    <p:extLst>
      <p:ext uri="{BB962C8B-B14F-4D97-AF65-F5344CB8AC3E}">
        <p14:creationId xmlns:p14="http://schemas.microsoft.com/office/powerpoint/2010/main" val="2800875941"/>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dirty="0" smtClean="0"/>
              <a:t>Facilitation for Deeper Discussion</a:t>
            </a:r>
            <a:br>
              <a:rPr lang="en-US" sz="3600" dirty="0" smtClean="0"/>
            </a:br>
            <a:r>
              <a:rPr lang="en-US" sz="3600" dirty="0" smtClean="0"/>
              <a:t>Critical Thinking</a:t>
            </a:r>
            <a:endParaRPr lang="en-US" sz="3600" dirty="0"/>
          </a:p>
        </p:txBody>
      </p:sp>
      <p:sp>
        <p:nvSpPr>
          <p:cNvPr id="3" name="Slide Number Placeholder 2"/>
          <p:cNvSpPr>
            <a:spLocks noGrp="1"/>
          </p:cNvSpPr>
          <p:nvPr>
            <p:ph type="sldNum" sz="quarter" idx="12"/>
          </p:nvPr>
        </p:nvSpPr>
        <p:spPr/>
        <p:txBody>
          <a:bodyPr/>
          <a:lstStyle/>
          <a:p>
            <a:fld id="{C0E297EE-DE81-484C-9366-B1080BE8B75B}" type="slidenum">
              <a:rPr lang="en-US" smtClean="0"/>
              <a:t>30</a:t>
            </a:fld>
            <a:endParaRPr lang="en-US"/>
          </a:p>
        </p:txBody>
      </p:sp>
    </p:spTree>
    <p:extLst>
      <p:ext uri="{BB962C8B-B14F-4D97-AF65-F5344CB8AC3E}">
        <p14:creationId xmlns:p14="http://schemas.microsoft.com/office/powerpoint/2010/main" val="1110455394"/>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8024" y="0"/>
            <a:ext cx="7772400" cy="1470025"/>
          </a:xfrm>
        </p:spPr>
        <p:txBody>
          <a:bodyPr>
            <a:normAutofit/>
          </a:bodyPr>
          <a:lstStyle/>
          <a:p>
            <a:pPr algn="l"/>
            <a:r>
              <a:rPr lang="en-US" sz="3600" b="1" dirty="0" smtClean="0"/>
              <a:t>General Facilitation Moves</a:t>
            </a:r>
            <a:endParaRPr lang="en-US" sz="3600" b="1" dirty="0"/>
          </a:p>
        </p:txBody>
      </p:sp>
      <p:sp>
        <p:nvSpPr>
          <p:cNvPr id="3" name="Slide Number Placeholder 2"/>
          <p:cNvSpPr>
            <a:spLocks noGrp="1"/>
          </p:cNvSpPr>
          <p:nvPr>
            <p:ph type="sldNum" sz="quarter" idx="12"/>
          </p:nvPr>
        </p:nvSpPr>
        <p:spPr/>
        <p:txBody>
          <a:bodyPr/>
          <a:lstStyle/>
          <a:p>
            <a:fld id="{C0E297EE-DE81-484C-9366-B1080BE8B75B}" type="slidenum">
              <a:rPr lang="en-US" smtClean="0"/>
              <a:t>31</a:t>
            </a:fld>
            <a:endParaRPr lang="en-US"/>
          </a:p>
        </p:txBody>
      </p:sp>
      <p:sp>
        <p:nvSpPr>
          <p:cNvPr id="5" name="Rectangle 4"/>
          <p:cNvSpPr/>
          <p:nvPr/>
        </p:nvSpPr>
        <p:spPr>
          <a:xfrm>
            <a:off x="610872" y="1287478"/>
            <a:ext cx="7933307" cy="5078314"/>
          </a:xfrm>
          <a:prstGeom prst="rect">
            <a:avLst/>
          </a:prstGeom>
        </p:spPr>
        <p:txBody>
          <a:bodyPr wrap="square">
            <a:spAutoFit/>
          </a:bodyPr>
          <a:lstStyle/>
          <a:p>
            <a:r>
              <a:rPr lang="en-US" b="1" u="sng" dirty="0"/>
              <a:t>Listening</a:t>
            </a:r>
            <a:r>
              <a:rPr lang="en-US" dirty="0"/>
              <a:t>:  (letting participants know they are being “heard”)</a:t>
            </a:r>
            <a:endParaRPr lang="en-CA" dirty="0"/>
          </a:p>
          <a:p>
            <a:pPr lvl="0"/>
            <a:endParaRPr lang="en-US" dirty="0" smtClean="0"/>
          </a:p>
          <a:p>
            <a:pPr lvl="1"/>
            <a:r>
              <a:rPr lang="en-US" dirty="0" smtClean="0"/>
              <a:t>Repeating </a:t>
            </a:r>
            <a:r>
              <a:rPr lang="en-US" dirty="0"/>
              <a:t>and </a:t>
            </a:r>
            <a:r>
              <a:rPr lang="en-US" dirty="0" smtClean="0"/>
              <a:t>Clarifying</a:t>
            </a:r>
          </a:p>
          <a:p>
            <a:pPr lvl="1"/>
            <a:r>
              <a:rPr lang="en-US" dirty="0" smtClean="0"/>
              <a:t>Gesturing  and non-verbal</a:t>
            </a:r>
            <a:endParaRPr lang="en-CA" dirty="0"/>
          </a:p>
          <a:p>
            <a:pPr lvl="1"/>
            <a:r>
              <a:rPr lang="en-US" dirty="0"/>
              <a:t>Probing and Elaborating</a:t>
            </a:r>
            <a:endParaRPr lang="en-CA" dirty="0"/>
          </a:p>
          <a:p>
            <a:pPr lvl="1"/>
            <a:r>
              <a:rPr lang="en-US" dirty="0"/>
              <a:t>Paraphrasing</a:t>
            </a:r>
            <a:endParaRPr lang="en-CA" dirty="0"/>
          </a:p>
          <a:p>
            <a:pPr lvl="1"/>
            <a:r>
              <a:rPr lang="en-US" dirty="0" smtClean="0"/>
              <a:t>Summarizing</a:t>
            </a:r>
          </a:p>
          <a:p>
            <a:pPr lvl="1"/>
            <a:r>
              <a:rPr lang="en-US" dirty="0"/>
              <a:t>R</a:t>
            </a:r>
            <a:r>
              <a:rPr lang="en-US" dirty="0" smtClean="0"/>
              <a:t>ecording</a:t>
            </a:r>
            <a:endParaRPr lang="en-CA" dirty="0"/>
          </a:p>
          <a:p>
            <a:r>
              <a:rPr lang="en-US" dirty="0"/>
              <a:t> </a:t>
            </a:r>
            <a:endParaRPr lang="en-CA" dirty="0"/>
          </a:p>
          <a:p>
            <a:r>
              <a:rPr lang="en-US" b="1" u="sng" dirty="0"/>
              <a:t>Processing</a:t>
            </a:r>
            <a:r>
              <a:rPr lang="en-US" dirty="0"/>
              <a:t>:  (helping participants learn how to step back from their ideas and “think” about them)</a:t>
            </a:r>
            <a:endParaRPr lang="en-CA" dirty="0"/>
          </a:p>
          <a:p>
            <a:pPr lvl="0"/>
            <a:endParaRPr lang="en-US" dirty="0" smtClean="0"/>
          </a:p>
          <a:p>
            <a:pPr lvl="1"/>
            <a:r>
              <a:rPr lang="en-US" dirty="0" smtClean="0"/>
              <a:t>Transitioning </a:t>
            </a:r>
            <a:r>
              <a:rPr lang="en-US" dirty="0"/>
              <a:t>and Linking</a:t>
            </a:r>
            <a:endParaRPr lang="en-CA" dirty="0"/>
          </a:p>
          <a:p>
            <a:pPr lvl="1"/>
            <a:r>
              <a:rPr lang="en-US" dirty="0"/>
              <a:t>Challenging</a:t>
            </a:r>
            <a:endParaRPr lang="en-CA" dirty="0"/>
          </a:p>
          <a:p>
            <a:pPr lvl="1"/>
            <a:r>
              <a:rPr lang="en-US" dirty="0"/>
              <a:t>Acknowledging</a:t>
            </a:r>
            <a:endParaRPr lang="en-CA" dirty="0"/>
          </a:p>
          <a:p>
            <a:pPr lvl="1"/>
            <a:r>
              <a:rPr lang="en-US" dirty="0"/>
              <a:t>Evaluating</a:t>
            </a:r>
            <a:endParaRPr lang="en-CA" dirty="0"/>
          </a:p>
          <a:p>
            <a:pPr lvl="1"/>
            <a:r>
              <a:rPr lang="en-US" dirty="0"/>
              <a:t>Informing</a:t>
            </a:r>
            <a:endParaRPr lang="en-CA" dirty="0"/>
          </a:p>
          <a:p>
            <a:pPr lvl="1"/>
            <a:r>
              <a:rPr lang="en-US" dirty="0"/>
              <a:t>Interrupting</a:t>
            </a:r>
            <a:endParaRPr lang="en-CA" dirty="0"/>
          </a:p>
        </p:txBody>
      </p:sp>
    </p:spTree>
    <p:extLst>
      <p:ext uri="{BB962C8B-B14F-4D97-AF65-F5344CB8AC3E}">
        <p14:creationId xmlns:p14="http://schemas.microsoft.com/office/powerpoint/2010/main" val="1201026135"/>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8024" y="0"/>
            <a:ext cx="7772400" cy="1470025"/>
          </a:xfrm>
        </p:spPr>
        <p:txBody>
          <a:bodyPr>
            <a:normAutofit/>
          </a:bodyPr>
          <a:lstStyle/>
          <a:p>
            <a:pPr algn="l"/>
            <a:r>
              <a:rPr lang="en-US" sz="3600" b="1" dirty="0" smtClean="0"/>
              <a:t>Critical Thinking Facilitation Moves</a:t>
            </a:r>
            <a:endParaRPr lang="en-US" sz="3600" b="1" dirty="0"/>
          </a:p>
        </p:txBody>
      </p:sp>
      <p:sp>
        <p:nvSpPr>
          <p:cNvPr id="3" name="Slide Number Placeholder 2"/>
          <p:cNvSpPr>
            <a:spLocks noGrp="1"/>
          </p:cNvSpPr>
          <p:nvPr>
            <p:ph type="sldNum" sz="quarter" idx="12"/>
          </p:nvPr>
        </p:nvSpPr>
        <p:spPr/>
        <p:txBody>
          <a:bodyPr/>
          <a:lstStyle/>
          <a:p>
            <a:fld id="{C0E297EE-DE81-484C-9366-B1080BE8B75B}" type="slidenum">
              <a:rPr lang="en-US" smtClean="0"/>
              <a:t>32</a:t>
            </a:fld>
            <a:endParaRPr lang="en-US"/>
          </a:p>
        </p:txBody>
      </p:sp>
      <p:sp>
        <p:nvSpPr>
          <p:cNvPr id="6" name="Rectangle 5"/>
          <p:cNvSpPr/>
          <p:nvPr/>
        </p:nvSpPr>
        <p:spPr>
          <a:xfrm>
            <a:off x="843969" y="1406212"/>
            <a:ext cx="7437400" cy="3939539"/>
          </a:xfrm>
          <a:prstGeom prst="rect">
            <a:avLst/>
          </a:prstGeom>
        </p:spPr>
        <p:txBody>
          <a:bodyPr wrap="square">
            <a:spAutoFit/>
          </a:bodyPr>
          <a:lstStyle/>
          <a:p>
            <a:pPr marL="285750" lvl="0" indent="-285750">
              <a:lnSpc>
                <a:spcPct val="150000"/>
              </a:lnSpc>
              <a:buFont typeface="Arial"/>
              <a:buChar char="•"/>
            </a:pPr>
            <a:r>
              <a:rPr lang="en-US" sz="2400" dirty="0" smtClean="0"/>
              <a:t>Which information is relevant?</a:t>
            </a:r>
            <a:endParaRPr lang="en-CA" sz="2400" dirty="0" smtClean="0"/>
          </a:p>
          <a:p>
            <a:pPr marL="285750" lvl="0" indent="-285750">
              <a:lnSpc>
                <a:spcPct val="150000"/>
              </a:lnSpc>
              <a:buFont typeface="Arial"/>
              <a:buChar char="•"/>
            </a:pPr>
            <a:r>
              <a:rPr lang="en-US" sz="2400" dirty="0" smtClean="0"/>
              <a:t>What information is missing?</a:t>
            </a:r>
          </a:p>
          <a:p>
            <a:pPr marL="285750" lvl="0" indent="-285750">
              <a:lnSpc>
                <a:spcPct val="150000"/>
              </a:lnSpc>
              <a:buFont typeface="Arial"/>
              <a:buChar char="•"/>
            </a:pPr>
            <a:r>
              <a:rPr lang="en-US" sz="2400" dirty="0" smtClean="0"/>
              <a:t>What assumptions are we making? </a:t>
            </a:r>
          </a:p>
          <a:p>
            <a:pPr marL="285750" lvl="0" indent="-285750">
              <a:lnSpc>
                <a:spcPct val="150000"/>
              </a:lnSpc>
              <a:buFont typeface="Arial"/>
              <a:buChar char="•"/>
            </a:pPr>
            <a:r>
              <a:rPr lang="en-US" sz="2400" dirty="0" smtClean="0"/>
              <a:t>What decisions will we have to make with incomplete information?</a:t>
            </a:r>
          </a:p>
          <a:p>
            <a:pPr marL="285750" lvl="0" indent="-285750">
              <a:lnSpc>
                <a:spcPct val="150000"/>
              </a:lnSpc>
              <a:buFont typeface="Arial"/>
              <a:buChar char="•"/>
            </a:pPr>
            <a:r>
              <a:rPr lang="en-US" sz="2400" dirty="0" smtClean="0"/>
              <a:t>Why do other people feel different about this issue?</a:t>
            </a:r>
          </a:p>
          <a:p>
            <a:pPr marL="285750" lvl="0" indent="-285750">
              <a:lnSpc>
                <a:spcPct val="150000"/>
              </a:lnSpc>
              <a:buFont typeface="Arial"/>
              <a:buChar char="•"/>
            </a:pPr>
            <a:r>
              <a:rPr lang="en-US" sz="2400" dirty="0" smtClean="0"/>
              <a:t>Can we apply what we learn here to other situations?</a:t>
            </a:r>
            <a:endParaRPr lang="en-CA" sz="2400" dirty="0"/>
          </a:p>
        </p:txBody>
      </p:sp>
    </p:spTree>
    <p:extLst>
      <p:ext uri="{BB962C8B-B14F-4D97-AF65-F5344CB8AC3E}">
        <p14:creationId xmlns:p14="http://schemas.microsoft.com/office/powerpoint/2010/main" val="25467025"/>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8024" y="0"/>
            <a:ext cx="7772400" cy="1470025"/>
          </a:xfrm>
        </p:spPr>
        <p:txBody>
          <a:bodyPr>
            <a:normAutofit/>
          </a:bodyPr>
          <a:lstStyle/>
          <a:p>
            <a:pPr algn="l"/>
            <a:r>
              <a:rPr lang="en-US" sz="3600" b="1" dirty="0" smtClean="0"/>
              <a:t>What is ORID?</a:t>
            </a:r>
            <a:endParaRPr lang="en-US" sz="3600" b="1" dirty="0"/>
          </a:p>
        </p:txBody>
      </p:sp>
      <p:sp>
        <p:nvSpPr>
          <p:cNvPr id="3" name="Slide Number Placeholder 2"/>
          <p:cNvSpPr>
            <a:spLocks noGrp="1"/>
          </p:cNvSpPr>
          <p:nvPr>
            <p:ph type="sldNum" sz="quarter" idx="12"/>
          </p:nvPr>
        </p:nvSpPr>
        <p:spPr/>
        <p:txBody>
          <a:bodyPr/>
          <a:lstStyle/>
          <a:p>
            <a:fld id="{C0E297EE-DE81-484C-9366-B1080BE8B75B}" type="slidenum">
              <a:rPr lang="en-US" smtClean="0"/>
              <a:t>33</a:t>
            </a:fld>
            <a:endParaRPr lang="en-US"/>
          </a:p>
        </p:txBody>
      </p:sp>
      <p:sp>
        <p:nvSpPr>
          <p:cNvPr id="5" name="Rectangle 4"/>
          <p:cNvSpPr/>
          <p:nvPr/>
        </p:nvSpPr>
        <p:spPr>
          <a:xfrm>
            <a:off x="610872" y="1287478"/>
            <a:ext cx="7933307" cy="3385542"/>
          </a:xfrm>
          <a:prstGeom prst="rect">
            <a:avLst/>
          </a:prstGeom>
        </p:spPr>
        <p:txBody>
          <a:bodyPr wrap="square">
            <a:spAutoFit/>
          </a:bodyPr>
          <a:lstStyle/>
          <a:p>
            <a:r>
              <a:rPr lang="en-CA" sz="2400" dirty="0" smtClean="0"/>
              <a:t>An important discussion framework that has 4 stages that helps us have a systematic and comprehensive discussion</a:t>
            </a:r>
            <a:endParaRPr lang="en-CA" sz="2400" dirty="0"/>
          </a:p>
          <a:p>
            <a:pPr lvl="0"/>
            <a:endParaRPr lang="en-US" sz="2400" dirty="0" smtClean="0"/>
          </a:p>
          <a:p>
            <a:pPr marL="742950" lvl="1" indent="-285750">
              <a:lnSpc>
                <a:spcPct val="150000"/>
              </a:lnSpc>
              <a:buFont typeface="Arial"/>
              <a:buChar char="•"/>
            </a:pPr>
            <a:r>
              <a:rPr lang="en-US" sz="2400" b="1" dirty="0" smtClean="0"/>
              <a:t>Objective</a:t>
            </a:r>
            <a:r>
              <a:rPr lang="en-US" sz="2400" dirty="0"/>
              <a:t> </a:t>
            </a:r>
            <a:r>
              <a:rPr lang="en-US" sz="2400" dirty="0" smtClean="0"/>
              <a:t>Stage</a:t>
            </a:r>
          </a:p>
          <a:p>
            <a:pPr marL="742950" lvl="1" indent="-285750">
              <a:lnSpc>
                <a:spcPct val="150000"/>
              </a:lnSpc>
              <a:buFont typeface="Arial"/>
              <a:buChar char="•"/>
            </a:pPr>
            <a:r>
              <a:rPr lang="en-US" sz="2400" b="1" dirty="0" smtClean="0"/>
              <a:t>Reflective</a:t>
            </a:r>
            <a:r>
              <a:rPr lang="en-US" sz="2400" dirty="0" smtClean="0"/>
              <a:t> Stage</a:t>
            </a:r>
          </a:p>
          <a:p>
            <a:pPr marL="742950" lvl="1" indent="-285750">
              <a:lnSpc>
                <a:spcPct val="150000"/>
              </a:lnSpc>
              <a:buFont typeface="Arial"/>
              <a:buChar char="•"/>
            </a:pPr>
            <a:r>
              <a:rPr lang="en-US" sz="2400" b="1" dirty="0" smtClean="0"/>
              <a:t>Interpretive</a:t>
            </a:r>
            <a:r>
              <a:rPr lang="en-US" sz="2400" dirty="0" smtClean="0"/>
              <a:t> Stage </a:t>
            </a:r>
          </a:p>
          <a:p>
            <a:pPr marL="742950" lvl="1" indent="-285750">
              <a:lnSpc>
                <a:spcPct val="150000"/>
              </a:lnSpc>
              <a:buFont typeface="Arial"/>
              <a:buChar char="•"/>
            </a:pPr>
            <a:r>
              <a:rPr lang="en-US" sz="2400" b="1" dirty="0" smtClean="0"/>
              <a:t>Decisional</a:t>
            </a:r>
            <a:r>
              <a:rPr lang="en-CA" sz="2400" b="1" dirty="0" smtClean="0"/>
              <a:t> </a:t>
            </a:r>
            <a:r>
              <a:rPr lang="en-CA" sz="2400" dirty="0" smtClean="0"/>
              <a:t>Stage</a:t>
            </a:r>
            <a:endParaRPr lang="en-US" sz="2400" dirty="0" smtClean="0"/>
          </a:p>
        </p:txBody>
      </p:sp>
      <p:pic>
        <p:nvPicPr>
          <p:cNvPr id="4" name="Picture 3" descr="51py+TeV7ZL._SX401_BO1,204,203,200_.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7729" y="2556418"/>
            <a:ext cx="2085707" cy="2869784"/>
          </a:xfrm>
          <a:prstGeom prst="rect">
            <a:avLst/>
          </a:prstGeom>
        </p:spPr>
      </p:pic>
    </p:spTree>
    <p:extLst>
      <p:ext uri="{BB962C8B-B14F-4D97-AF65-F5344CB8AC3E}">
        <p14:creationId xmlns:p14="http://schemas.microsoft.com/office/powerpoint/2010/main" val="25467025"/>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3721" y="-182547"/>
            <a:ext cx="7772400" cy="1470025"/>
          </a:xfrm>
        </p:spPr>
        <p:txBody>
          <a:bodyPr>
            <a:normAutofit/>
          </a:bodyPr>
          <a:lstStyle/>
          <a:p>
            <a:pPr algn="l"/>
            <a:r>
              <a:rPr lang="en-US" sz="3600" b="1" dirty="0" smtClean="0"/>
              <a:t>ORID - Objective Stage</a:t>
            </a:r>
            <a:endParaRPr lang="en-US" sz="3600" b="1" dirty="0"/>
          </a:p>
        </p:txBody>
      </p:sp>
      <p:sp>
        <p:nvSpPr>
          <p:cNvPr id="3" name="Slide Number Placeholder 2"/>
          <p:cNvSpPr>
            <a:spLocks noGrp="1"/>
          </p:cNvSpPr>
          <p:nvPr>
            <p:ph type="sldNum" sz="quarter" idx="12"/>
          </p:nvPr>
        </p:nvSpPr>
        <p:spPr/>
        <p:txBody>
          <a:bodyPr/>
          <a:lstStyle/>
          <a:p>
            <a:fld id="{C0E297EE-DE81-484C-9366-B1080BE8B75B}" type="slidenum">
              <a:rPr lang="en-US" smtClean="0"/>
              <a:t>34</a:t>
            </a:fld>
            <a:endParaRPr lang="en-US"/>
          </a:p>
        </p:txBody>
      </p:sp>
      <p:sp>
        <p:nvSpPr>
          <p:cNvPr id="5" name="Rectangle 4"/>
          <p:cNvSpPr/>
          <p:nvPr/>
        </p:nvSpPr>
        <p:spPr>
          <a:xfrm>
            <a:off x="538532" y="982052"/>
            <a:ext cx="7933307" cy="1200328"/>
          </a:xfrm>
          <a:prstGeom prst="rect">
            <a:avLst/>
          </a:prstGeom>
        </p:spPr>
        <p:txBody>
          <a:bodyPr wrap="square">
            <a:spAutoFit/>
          </a:bodyPr>
          <a:lstStyle/>
          <a:p>
            <a:pPr marL="342900" indent="-342900">
              <a:buFont typeface="Arial"/>
              <a:buChar char="•"/>
            </a:pPr>
            <a:r>
              <a:rPr lang="en-US" sz="2400" dirty="0"/>
              <a:t>E</a:t>
            </a:r>
            <a:r>
              <a:rPr lang="en-US" sz="2400" dirty="0" smtClean="0"/>
              <a:t>stablish </a:t>
            </a:r>
            <a:r>
              <a:rPr lang="en-US" sz="2400" dirty="0"/>
              <a:t>the </a:t>
            </a:r>
            <a:r>
              <a:rPr lang="en-US" sz="2400" dirty="0" smtClean="0"/>
              <a:t>facts</a:t>
            </a:r>
          </a:p>
          <a:p>
            <a:pPr marL="342900" indent="-342900">
              <a:buFont typeface="Arial"/>
              <a:buChar char="•"/>
            </a:pPr>
            <a:r>
              <a:rPr lang="en-US" sz="2400" dirty="0"/>
              <a:t>A</a:t>
            </a:r>
            <a:r>
              <a:rPr lang="en-US" sz="2400" dirty="0" smtClean="0"/>
              <a:t>gree </a:t>
            </a:r>
            <a:r>
              <a:rPr lang="en-US" sz="2400" dirty="0"/>
              <a:t>on the </a:t>
            </a:r>
            <a:r>
              <a:rPr lang="en-US" sz="2400" dirty="0" smtClean="0"/>
              <a:t>data</a:t>
            </a:r>
            <a:endParaRPr lang="en-US" sz="2400" dirty="0"/>
          </a:p>
          <a:p>
            <a:pPr marL="342900" indent="-342900">
              <a:buFont typeface="Arial"/>
              <a:buChar char="•"/>
            </a:pPr>
            <a:r>
              <a:rPr lang="en-US" sz="2400" dirty="0"/>
              <a:t>E</a:t>
            </a:r>
            <a:r>
              <a:rPr lang="en-US" sz="2400" dirty="0" smtClean="0"/>
              <a:t>stablished </a:t>
            </a:r>
            <a:r>
              <a:rPr lang="en-US" sz="2400" dirty="0"/>
              <a:t>a shared view of how we perceive the “facts</a:t>
            </a:r>
            <a:r>
              <a:rPr lang="en-US" sz="2400" dirty="0" smtClean="0"/>
              <a:t>”</a:t>
            </a:r>
          </a:p>
        </p:txBody>
      </p:sp>
      <p:sp>
        <p:nvSpPr>
          <p:cNvPr id="4" name="TextBox 3"/>
          <p:cNvSpPr txBox="1"/>
          <p:nvPr/>
        </p:nvSpPr>
        <p:spPr>
          <a:xfrm>
            <a:off x="1511105" y="2222568"/>
            <a:ext cx="5594308" cy="4524315"/>
          </a:xfrm>
          <a:prstGeom prst="rect">
            <a:avLst/>
          </a:prstGeom>
          <a:noFill/>
        </p:spPr>
        <p:txBody>
          <a:bodyPr wrap="square" rtlCol="0">
            <a:spAutoFit/>
          </a:bodyPr>
          <a:lstStyle/>
          <a:p>
            <a:pPr lvl="0">
              <a:lnSpc>
                <a:spcPct val="150000"/>
              </a:lnSpc>
            </a:pPr>
            <a:r>
              <a:rPr lang="en-US" dirty="0"/>
              <a:t>What is this?</a:t>
            </a:r>
            <a:endParaRPr lang="en-CA" dirty="0"/>
          </a:p>
          <a:p>
            <a:pPr lvl="0">
              <a:lnSpc>
                <a:spcPct val="150000"/>
              </a:lnSpc>
            </a:pPr>
            <a:r>
              <a:rPr lang="en-US" dirty="0"/>
              <a:t>What do you see?</a:t>
            </a:r>
            <a:endParaRPr lang="en-CA" dirty="0"/>
          </a:p>
          <a:p>
            <a:pPr lvl="0">
              <a:lnSpc>
                <a:spcPct val="150000"/>
              </a:lnSpc>
            </a:pPr>
            <a:r>
              <a:rPr lang="en-US" dirty="0"/>
              <a:t>What happened?</a:t>
            </a:r>
            <a:endParaRPr lang="en-CA" dirty="0"/>
          </a:p>
          <a:p>
            <a:pPr lvl="0">
              <a:lnSpc>
                <a:spcPct val="150000"/>
              </a:lnSpc>
            </a:pPr>
            <a:r>
              <a:rPr lang="en-US" dirty="0"/>
              <a:t>What are the main ideas/points?</a:t>
            </a:r>
            <a:endParaRPr lang="en-CA" dirty="0"/>
          </a:p>
          <a:p>
            <a:pPr lvl="0">
              <a:lnSpc>
                <a:spcPct val="150000"/>
              </a:lnSpc>
            </a:pPr>
            <a:r>
              <a:rPr lang="en-US" dirty="0"/>
              <a:t>What words or phrases really stand out?</a:t>
            </a:r>
            <a:endParaRPr lang="en-CA" dirty="0"/>
          </a:p>
          <a:p>
            <a:pPr lvl="0">
              <a:lnSpc>
                <a:spcPct val="150000"/>
              </a:lnSpc>
            </a:pPr>
            <a:r>
              <a:rPr lang="en-US" dirty="0"/>
              <a:t>What recommendations were made?</a:t>
            </a:r>
            <a:endParaRPr lang="en-CA" dirty="0"/>
          </a:p>
          <a:p>
            <a:pPr lvl="0">
              <a:lnSpc>
                <a:spcPct val="150000"/>
              </a:lnSpc>
            </a:pPr>
            <a:r>
              <a:rPr lang="en-US" dirty="0"/>
              <a:t>Where would you like to have more information?</a:t>
            </a:r>
            <a:endParaRPr lang="en-CA" dirty="0"/>
          </a:p>
          <a:p>
            <a:pPr lvl="0">
              <a:lnSpc>
                <a:spcPct val="150000"/>
              </a:lnSpc>
            </a:pPr>
            <a:r>
              <a:rPr lang="en-US" dirty="0"/>
              <a:t>What information would you like to verify?</a:t>
            </a:r>
            <a:endParaRPr lang="en-CA" dirty="0"/>
          </a:p>
          <a:p>
            <a:pPr lvl="0">
              <a:lnSpc>
                <a:spcPct val="150000"/>
              </a:lnSpc>
            </a:pPr>
            <a:r>
              <a:rPr lang="en-US" dirty="0"/>
              <a:t>What are the different aspects of the problem?</a:t>
            </a:r>
            <a:endParaRPr lang="en-CA" dirty="0"/>
          </a:p>
          <a:p>
            <a:pPr lvl="0">
              <a:lnSpc>
                <a:spcPct val="150000"/>
              </a:lnSpc>
            </a:pPr>
            <a:r>
              <a:rPr lang="en-US" dirty="0"/>
              <a:t>What assumptions are being made?</a:t>
            </a:r>
            <a:endParaRPr lang="en-CA" dirty="0"/>
          </a:p>
          <a:p>
            <a:endParaRPr lang="en-US" dirty="0"/>
          </a:p>
        </p:txBody>
      </p:sp>
    </p:spTree>
    <p:extLst>
      <p:ext uri="{BB962C8B-B14F-4D97-AF65-F5344CB8AC3E}">
        <p14:creationId xmlns:p14="http://schemas.microsoft.com/office/powerpoint/2010/main" val="108609541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8024" y="0"/>
            <a:ext cx="7772400" cy="1470025"/>
          </a:xfrm>
        </p:spPr>
        <p:txBody>
          <a:bodyPr>
            <a:normAutofit/>
          </a:bodyPr>
          <a:lstStyle/>
          <a:p>
            <a:pPr algn="l"/>
            <a:r>
              <a:rPr lang="en-US" sz="3600" b="1" dirty="0" smtClean="0"/>
              <a:t>ORID - Reflective Stage</a:t>
            </a:r>
            <a:endParaRPr lang="en-US" sz="3600" b="1" dirty="0"/>
          </a:p>
        </p:txBody>
      </p:sp>
      <p:sp>
        <p:nvSpPr>
          <p:cNvPr id="3" name="Slide Number Placeholder 2"/>
          <p:cNvSpPr>
            <a:spLocks noGrp="1"/>
          </p:cNvSpPr>
          <p:nvPr>
            <p:ph type="sldNum" sz="quarter" idx="12"/>
          </p:nvPr>
        </p:nvSpPr>
        <p:spPr/>
        <p:txBody>
          <a:bodyPr/>
          <a:lstStyle/>
          <a:p>
            <a:fld id="{C0E297EE-DE81-484C-9366-B1080BE8B75B}" type="slidenum">
              <a:rPr lang="en-US" smtClean="0"/>
              <a:t>35</a:t>
            </a:fld>
            <a:endParaRPr lang="en-US"/>
          </a:p>
        </p:txBody>
      </p:sp>
      <p:sp>
        <p:nvSpPr>
          <p:cNvPr id="5" name="Rectangle 4"/>
          <p:cNvSpPr/>
          <p:nvPr/>
        </p:nvSpPr>
        <p:spPr>
          <a:xfrm>
            <a:off x="610872" y="1287478"/>
            <a:ext cx="7933307" cy="1200328"/>
          </a:xfrm>
          <a:prstGeom prst="rect">
            <a:avLst/>
          </a:prstGeom>
        </p:spPr>
        <p:txBody>
          <a:bodyPr wrap="square">
            <a:spAutoFit/>
          </a:bodyPr>
          <a:lstStyle/>
          <a:p>
            <a:pPr marL="342900" indent="-342900">
              <a:buFont typeface="Arial"/>
              <a:buChar char="•"/>
            </a:pPr>
            <a:r>
              <a:rPr lang="en-US" sz="2400" dirty="0" smtClean="0"/>
              <a:t>Get </a:t>
            </a:r>
            <a:r>
              <a:rPr lang="en-US" sz="2400" dirty="0"/>
              <a:t>personal reactions to the issue out in the </a:t>
            </a:r>
            <a:r>
              <a:rPr lang="en-US" sz="2400" dirty="0" smtClean="0"/>
              <a:t>open </a:t>
            </a:r>
          </a:p>
          <a:p>
            <a:pPr marL="342900" indent="-342900">
              <a:buFont typeface="Arial"/>
              <a:buChar char="•"/>
            </a:pPr>
            <a:r>
              <a:rPr lang="en-US" sz="2400" dirty="0" smtClean="0"/>
              <a:t>Surface beliefs</a:t>
            </a:r>
            <a:r>
              <a:rPr lang="en-US" sz="2400" dirty="0"/>
              <a:t> </a:t>
            </a:r>
            <a:r>
              <a:rPr lang="en-US" sz="2400" dirty="0" smtClean="0"/>
              <a:t>and attitudes</a:t>
            </a:r>
          </a:p>
          <a:p>
            <a:pPr marL="342900" indent="-342900">
              <a:buFont typeface="Arial"/>
              <a:buChar char="•"/>
            </a:pPr>
            <a:r>
              <a:rPr lang="en-US" sz="2400" dirty="0" smtClean="0"/>
              <a:t>Hear personal </a:t>
            </a:r>
            <a:r>
              <a:rPr lang="en-US" sz="2400" dirty="0"/>
              <a:t>internal responses </a:t>
            </a:r>
            <a:endParaRPr lang="en-US" sz="2400" dirty="0" smtClean="0"/>
          </a:p>
        </p:txBody>
      </p:sp>
      <p:sp>
        <p:nvSpPr>
          <p:cNvPr id="4" name="TextBox 3"/>
          <p:cNvSpPr txBox="1"/>
          <p:nvPr/>
        </p:nvSpPr>
        <p:spPr>
          <a:xfrm>
            <a:off x="1334274" y="2663031"/>
            <a:ext cx="6936620" cy="3693319"/>
          </a:xfrm>
          <a:prstGeom prst="rect">
            <a:avLst/>
          </a:prstGeom>
          <a:noFill/>
        </p:spPr>
        <p:txBody>
          <a:bodyPr wrap="square" rtlCol="0">
            <a:spAutoFit/>
          </a:bodyPr>
          <a:lstStyle/>
          <a:p>
            <a:pPr lvl="0">
              <a:lnSpc>
                <a:spcPct val="150000"/>
              </a:lnSpc>
            </a:pPr>
            <a:r>
              <a:rPr lang="en-US" dirty="0"/>
              <a:t>What do you agree with?</a:t>
            </a:r>
            <a:endParaRPr lang="en-CA" dirty="0"/>
          </a:p>
          <a:p>
            <a:pPr lvl="0">
              <a:lnSpc>
                <a:spcPct val="150000"/>
              </a:lnSpc>
            </a:pPr>
            <a:r>
              <a:rPr lang="en-US" dirty="0"/>
              <a:t>Where did you most identify with reading? Where did you feel convinced? What ideas intrigued you? Where were you surprised?</a:t>
            </a:r>
            <a:endParaRPr lang="en-CA" dirty="0"/>
          </a:p>
          <a:p>
            <a:pPr lvl="0">
              <a:lnSpc>
                <a:spcPct val="150000"/>
              </a:lnSpc>
            </a:pPr>
            <a:r>
              <a:rPr lang="en-US" dirty="0"/>
              <a:t>What do you disagree with? What part of this makes you mad? Where did you feel uneasy? What should concern us? What do you acknowledge as necessary, but don’t like?</a:t>
            </a:r>
            <a:endParaRPr lang="en-CA" dirty="0"/>
          </a:p>
          <a:p>
            <a:pPr lvl="0">
              <a:lnSpc>
                <a:spcPct val="150000"/>
              </a:lnSpc>
            </a:pPr>
            <a:r>
              <a:rPr lang="en-US" dirty="0"/>
              <a:t>Where did you reconsider a previous belief?</a:t>
            </a:r>
            <a:endParaRPr lang="en-CA" dirty="0"/>
          </a:p>
          <a:p>
            <a:pPr lvl="0">
              <a:lnSpc>
                <a:spcPct val="150000"/>
              </a:lnSpc>
            </a:pPr>
            <a:r>
              <a:rPr lang="en-US" dirty="0"/>
              <a:t>Have you dealt with this kind of situation in the past?</a:t>
            </a:r>
            <a:endParaRPr lang="en-CA" dirty="0"/>
          </a:p>
          <a:p>
            <a:endParaRPr lang="en-US" dirty="0"/>
          </a:p>
        </p:txBody>
      </p:sp>
    </p:spTree>
    <p:extLst>
      <p:ext uri="{BB962C8B-B14F-4D97-AF65-F5344CB8AC3E}">
        <p14:creationId xmlns:p14="http://schemas.microsoft.com/office/powerpoint/2010/main" val="148606759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8024" y="0"/>
            <a:ext cx="7772400" cy="1470025"/>
          </a:xfrm>
        </p:spPr>
        <p:txBody>
          <a:bodyPr>
            <a:normAutofit/>
          </a:bodyPr>
          <a:lstStyle/>
          <a:p>
            <a:pPr algn="l"/>
            <a:r>
              <a:rPr lang="en-US" sz="3600" b="1" dirty="0" smtClean="0"/>
              <a:t>ORID - Interpretive Stage</a:t>
            </a:r>
            <a:endParaRPr lang="en-US" sz="3600" b="1" dirty="0"/>
          </a:p>
        </p:txBody>
      </p:sp>
      <p:sp>
        <p:nvSpPr>
          <p:cNvPr id="3" name="Slide Number Placeholder 2"/>
          <p:cNvSpPr>
            <a:spLocks noGrp="1"/>
          </p:cNvSpPr>
          <p:nvPr>
            <p:ph type="sldNum" sz="quarter" idx="12"/>
          </p:nvPr>
        </p:nvSpPr>
        <p:spPr/>
        <p:txBody>
          <a:bodyPr/>
          <a:lstStyle/>
          <a:p>
            <a:fld id="{C0E297EE-DE81-484C-9366-B1080BE8B75B}" type="slidenum">
              <a:rPr lang="en-US" smtClean="0"/>
              <a:t>36</a:t>
            </a:fld>
            <a:endParaRPr lang="en-US"/>
          </a:p>
        </p:txBody>
      </p:sp>
      <p:sp>
        <p:nvSpPr>
          <p:cNvPr id="5" name="Rectangle 4"/>
          <p:cNvSpPr/>
          <p:nvPr/>
        </p:nvSpPr>
        <p:spPr>
          <a:xfrm>
            <a:off x="610872" y="1166915"/>
            <a:ext cx="7933307" cy="1200328"/>
          </a:xfrm>
          <a:prstGeom prst="rect">
            <a:avLst/>
          </a:prstGeom>
        </p:spPr>
        <p:txBody>
          <a:bodyPr wrap="square">
            <a:spAutoFit/>
          </a:bodyPr>
          <a:lstStyle/>
          <a:p>
            <a:pPr marL="342900" indent="-342900">
              <a:buFont typeface="Arial"/>
              <a:buChar char="•"/>
            </a:pPr>
            <a:r>
              <a:rPr lang="en-US" sz="2400" dirty="0"/>
              <a:t>S</a:t>
            </a:r>
            <a:r>
              <a:rPr lang="en-US" sz="2400" dirty="0" smtClean="0"/>
              <a:t>earch </a:t>
            </a:r>
            <a:r>
              <a:rPr lang="en-US" sz="2400" dirty="0"/>
              <a:t>for meaning </a:t>
            </a:r>
            <a:endParaRPr lang="en-US" sz="2400" dirty="0" smtClean="0"/>
          </a:p>
          <a:p>
            <a:pPr marL="342900" indent="-342900">
              <a:buFont typeface="Arial"/>
              <a:buChar char="•"/>
            </a:pPr>
            <a:r>
              <a:rPr lang="en-US" sz="2400" dirty="0"/>
              <a:t>E</a:t>
            </a:r>
            <a:r>
              <a:rPr lang="en-US" sz="2400" dirty="0" smtClean="0"/>
              <a:t>stablish </a:t>
            </a:r>
            <a:r>
              <a:rPr lang="en-US" sz="2400" dirty="0"/>
              <a:t>what is significant </a:t>
            </a:r>
            <a:r>
              <a:rPr lang="en-US" sz="2400" dirty="0" smtClean="0"/>
              <a:t>(values at play)</a:t>
            </a:r>
          </a:p>
          <a:p>
            <a:pPr marL="342900" indent="-342900">
              <a:buFont typeface="Arial"/>
              <a:buChar char="•"/>
            </a:pPr>
            <a:r>
              <a:rPr lang="en-US" sz="2400" dirty="0" smtClean="0"/>
              <a:t>Establish what </a:t>
            </a:r>
            <a:r>
              <a:rPr lang="en-US" sz="2400" dirty="0"/>
              <a:t>is not</a:t>
            </a:r>
            <a:r>
              <a:rPr lang="en-CA" sz="2400" dirty="0"/>
              <a:t> </a:t>
            </a:r>
            <a:r>
              <a:rPr lang="en-CA" sz="2400" dirty="0" smtClean="0"/>
              <a:t>significant</a:t>
            </a:r>
            <a:endParaRPr lang="en-US" sz="2400" dirty="0" smtClean="0"/>
          </a:p>
        </p:txBody>
      </p:sp>
      <p:sp>
        <p:nvSpPr>
          <p:cNvPr id="4" name="TextBox 3"/>
          <p:cNvSpPr txBox="1"/>
          <p:nvPr/>
        </p:nvSpPr>
        <p:spPr>
          <a:xfrm>
            <a:off x="1143804" y="2735369"/>
            <a:ext cx="7609358" cy="3277821"/>
          </a:xfrm>
          <a:prstGeom prst="rect">
            <a:avLst/>
          </a:prstGeom>
          <a:noFill/>
        </p:spPr>
        <p:txBody>
          <a:bodyPr wrap="square" rtlCol="0">
            <a:spAutoFit/>
          </a:bodyPr>
          <a:lstStyle/>
          <a:p>
            <a:pPr lvl="0">
              <a:lnSpc>
                <a:spcPct val="150000"/>
              </a:lnSpc>
            </a:pPr>
            <a:r>
              <a:rPr lang="en-US" dirty="0"/>
              <a:t>What is the real intent of…? What was this really about?</a:t>
            </a:r>
            <a:endParaRPr lang="en-CA" dirty="0"/>
          </a:p>
          <a:p>
            <a:pPr lvl="0">
              <a:lnSpc>
                <a:spcPct val="150000"/>
              </a:lnSpc>
            </a:pPr>
            <a:r>
              <a:rPr lang="en-US" dirty="0"/>
              <a:t>What should we learn from this? What is the insight? What did you learn that you didn’t know before? What would be the advantages/disadvantages?</a:t>
            </a:r>
            <a:endParaRPr lang="en-CA" dirty="0"/>
          </a:p>
          <a:p>
            <a:pPr lvl="0">
              <a:lnSpc>
                <a:spcPct val="150000"/>
              </a:lnSpc>
            </a:pPr>
            <a:r>
              <a:rPr lang="en-US" dirty="0"/>
              <a:t>What is the significance of this? What came through to you as very important? </a:t>
            </a:r>
            <a:endParaRPr lang="en-CA" dirty="0"/>
          </a:p>
          <a:p>
            <a:pPr lvl="0">
              <a:lnSpc>
                <a:spcPct val="150000"/>
              </a:lnSpc>
            </a:pPr>
            <a:r>
              <a:rPr lang="en-US" dirty="0"/>
              <a:t>What difference will this make? What will this accomplish?</a:t>
            </a:r>
            <a:endParaRPr lang="en-CA" dirty="0"/>
          </a:p>
          <a:p>
            <a:pPr lvl="0">
              <a:lnSpc>
                <a:spcPct val="150000"/>
              </a:lnSpc>
            </a:pPr>
            <a:r>
              <a:rPr lang="en-US" dirty="0"/>
              <a:t>What effects will these changes have? Who else will be affected?</a:t>
            </a:r>
            <a:endParaRPr lang="en-CA" dirty="0"/>
          </a:p>
          <a:p>
            <a:pPr lvl="0">
              <a:lnSpc>
                <a:spcPct val="150000"/>
              </a:lnSpc>
            </a:pPr>
            <a:r>
              <a:rPr lang="en-US" dirty="0"/>
              <a:t>How could we use it? What will we need to do differently?</a:t>
            </a:r>
            <a:endParaRPr lang="en-CA" dirty="0"/>
          </a:p>
          <a:p>
            <a:endParaRPr lang="en-US" dirty="0"/>
          </a:p>
        </p:txBody>
      </p:sp>
    </p:spTree>
    <p:extLst>
      <p:ext uri="{BB962C8B-B14F-4D97-AF65-F5344CB8AC3E}">
        <p14:creationId xmlns:p14="http://schemas.microsoft.com/office/powerpoint/2010/main" val="4827998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8024" y="0"/>
            <a:ext cx="7772400" cy="1470025"/>
          </a:xfrm>
        </p:spPr>
        <p:txBody>
          <a:bodyPr>
            <a:normAutofit/>
          </a:bodyPr>
          <a:lstStyle/>
          <a:p>
            <a:pPr algn="l"/>
            <a:r>
              <a:rPr lang="en-US" sz="3600" b="1" dirty="0" smtClean="0"/>
              <a:t>ORID - Decisional Stage</a:t>
            </a:r>
            <a:endParaRPr lang="en-US" sz="3600" b="1" dirty="0"/>
          </a:p>
        </p:txBody>
      </p:sp>
      <p:sp>
        <p:nvSpPr>
          <p:cNvPr id="3" name="Slide Number Placeholder 2"/>
          <p:cNvSpPr>
            <a:spLocks noGrp="1"/>
          </p:cNvSpPr>
          <p:nvPr>
            <p:ph type="sldNum" sz="quarter" idx="12"/>
          </p:nvPr>
        </p:nvSpPr>
        <p:spPr/>
        <p:txBody>
          <a:bodyPr/>
          <a:lstStyle/>
          <a:p>
            <a:fld id="{C0E297EE-DE81-484C-9366-B1080BE8B75B}" type="slidenum">
              <a:rPr lang="en-US" smtClean="0"/>
              <a:t>37</a:t>
            </a:fld>
            <a:endParaRPr lang="en-US"/>
          </a:p>
        </p:txBody>
      </p:sp>
      <p:sp>
        <p:nvSpPr>
          <p:cNvPr id="5" name="Rectangle 4"/>
          <p:cNvSpPr/>
          <p:nvPr/>
        </p:nvSpPr>
        <p:spPr>
          <a:xfrm>
            <a:off x="610872" y="1166915"/>
            <a:ext cx="7933307" cy="1200328"/>
          </a:xfrm>
          <a:prstGeom prst="rect">
            <a:avLst/>
          </a:prstGeom>
        </p:spPr>
        <p:txBody>
          <a:bodyPr wrap="square">
            <a:spAutoFit/>
          </a:bodyPr>
          <a:lstStyle/>
          <a:p>
            <a:pPr marL="342900" indent="-342900">
              <a:buFont typeface="Arial"/>
              <a:buChar char="•"/>
            </a:pPr>
            <a:r>
              <a:rPr lang="en-US" sz="2400"/>
              <a:t>S</a:t>
            </a:r>
            <a:r>
              <a:rPr lang="en-US" sz="2400" smtClean="0"/>
              <a:t>eeking resolution</a:t>
            </a:r>
            <a:endParaRPr lang="en-US" sz="2400"/>
          </a:p>
          <a:p>
            <a:pPr marL="342900" indent="-342900">
              <a:buFont typeface="Arial"/>
              <a:buChar char="•"/>
            </a:pPr>
            <a:r>
              <a:rPr lang="en-US" sz="2400" smtClean="0"/>
              <a:t>calls </a:t>
            </a:r>
            <a:r>
              <a:rPr lang="en-US" sz="2400" dirty="0"/>
              <a:t>to actions, and considering future implications. We are trying to bring the conversation to a powerful close</a:t>
            </a:r>
            <a:r>
              <a:rPr lang="en-CA" sz="2400" dirty="0"/>
              <a:t> </a:t>
            </a:r>
            <a:endParaRPr lang="en-US" sz="2400" dirty="0" smtClean="0"/>
          </a:p>
        </p:txBody>
      </p:sp>
      <p:sp>
        <p:nvSpPr>
          <p:cNvPr id="4" name="TextBox 3"/>
          <p:cNvSpPr txBox="1"/>
          <p:nvPr/>
        </p:nvSpPr>
        <p:spPr>
          <a:xfrm>
            <a:off x="1143804" y="2735369"/>
            <a:ext cx="7609358" cy="3277821"/>
          </a:xfrm>
          <a:prstGeom prst="rect">
            <a:avLst/>
          </a:prstGeom>
          <a:noFill/>
        </p:spPr>
        <p:txBody>
          <a:bodyPr wrap="square" rtlCol="0">
            <a:spAutoFit/>
          </a:bodyPr>
          <a:lstStyle/>
          <a:p>
            <a:pPr lvl="0">
              <a:lnSpc>
                <a:spcPct val="150000"/>
              </a:lnSpc>
            </a:pPr>
            <a:r>
              <a:rPr lang="en-US" dirty="0"/>
              <a:t>What is the real intent of…? What was this really about?</a:t>
            </a:r>
            <a:endParaRPr lang="en-CA" dirty="0"/>
          </a:p>
          <a:p>
            <a:pPr lvl="0">
              <a:lnSpc>
                <a:spcPct val="150000"/>
              </a:lnSpc>
            </a:pPr>
            <a:r>
              <a:rPr lang="en-US" dirty="0"/>
              <a:t>What should we learn from this? What is the insight? What did you learn that you didn’t know before? What would be the advantages/disadvantages?</a:t>
            </a:r>
            <a:endParaRPr lang="en-CA" dirty="0"/>
          </a:p>
          <a:p>
            <a:pPr lvl="0">
              <a:lnSpc>
                <a:spcPct val="150000"/>
              </a:lnSpc>
            </a:pPr>
            <a:r>
              <a:rPr lang="en-US" dirty="0"/>
              <a:t>What is the significance of this? What came through to you as very important? </a:t>
            </a:r>
            <a:endParaRPr lang="en-CA" dirty="0"/>
          </a:p>
          <a:p>
            <a:pPr lvl="0">
              <a:lnSpc>
                <a:spcPct val="150000"/>
              </a:lnSpc>
            </a:pPr>
            <a:r>
              <a:rPr lang="en-US" dirty="0"/>
              <a:t>What difference will this make? What will this accomplish?</a:t>
            </a:r>
            <a:endParaRPr lang="en-CA" dirty="0"/>
          </a:p>
          <a:p>
            <a:pPr lvl="0">
              <a:lnSpc>
                <a:spcPct val="150000"/>
              </a:lnSpc>
            </a:pPr>
            <a:r>
              <a:rPr lang="en-US" dirty="0"/>
              <a:t>What effects will these changes have? Who else will be affected?</a:t>
            </a:r>
            <a:endParaRPr lang="en-CA" dirty="0"/>
          </a:p>
          <a:p>
            <a:pPr lvl="0">
              <a:lnSpc>
                <a:spcPct val="150000"/>
              </a:lnSpc>
            </a:pPr>
            <a:r>
              <a:rPr lang="en-US" dirty="0"/>
              <a:t>How could we use it? What will we need to do differently?</a:t>
            </a:r>
            <a:endParaRPr lang="en-CA" dirty="0"/>
          </a:p>
          <a:p>
            <a:endParaRPr lang="en-US" dirty="0"/>
          </a:p>
        </p:txBody>
      </p:sp>
    </p:spTree>
    <p:extLst>
      <p:ext uri="{BB962C8B-B14F-4D97-AF65-F5344CB8AC3E}">
        <p14:creationId xmlns:p14="http://schemas.microsoft.com/office/powerpoint/2010/main" val="13118683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8024" y="0"/>
            <a:ext cx="7772400" cy="1470025"/>
          </a:xfrm>
        </p:spPr>
        <p:txBody>
          <a:bodyPr>
            <a:normAutofit/>
          </a:bodyPr>
          <a:lstStyle/>
          <a:p>
            <a:pPr algn="l"/>
            <a:r>
              <a:rPr lang="en-US" sz="3600" b="1" dirty="0" smtClean="0"/>
              <a:t>Facilitation Moves using ORID</a:t>
            </a:r>
            <a:endParaRPr lang="en-US" sz="3600" b="1" dirty="0"/>
          </a:p>
        </p:txBody>
      </p:sp>
      <p:sp>
        <p:nvSpPr>
          <p:cNvPr id="3" name="Slide Number Placeholder 2"/>
          <p:cNvSpPr>
            <a:spLocks noGrp="1"/>
          </p:cNvSpPr>
          <p:nvPr>
            <p:ph type="sldNum" sz="quarter" idx="12"/>
          </p:nvPr>
        </p:nvSpPr>
        <p:spPr/>
        <p:txBody>
          <a:bodyPr/>
          <a:lstStyle/>
          <a:p>
            <a:fld id="{C0E297EE-DE81-484C-9366-B1080BE8B75B}" type="slidenum">
              <a:rPr lang="en-US" smtClean="0"/>
              <a:t>38</a:t>
            </a:fld>
            <a:endParaRPr lang="en-US"/>
          </a:p>
        </p:txBody>
      </p:sp>
      <p:sp>
        <p:nvSpPr>
          <p:cNvPr id="5" name="Rectangle 4"/>
          <p:cNvSpPr/>
          <p:nvPr/>
        </p:nvSpPr>
        <p:spPr>
          <a:xfrm>
            <a:off x="610872" y="1287478"/>
            <a:ext cx="7933307" cy="5078314"/>
          </a:xfrm>
          <a:prstGeom prst="rect">
            <a:avLst/>
          </a:prstGeom>
        </p:spPr>
        <p:txBody>
          <a:bodyPr wrap="square">
            <a:spAutoFit/>
          </a:bodyPr>
          <a:lstStyle/>
          <a:p>
            <a:r>
              <a:rPr lang="en-US" b="1" u="sng" dirty="0"/>
              <a:t>Listening</a:t>
            </a:r>
            <a:r>
              <a:rPr lang="en-US" dirty="0"/>
              <a:t>:  (letting participants know they are being “heard”)</a:t>
            </a:r>
            <a:endParaRPr lang="en-CA" dirty="0"/>
          </a:p>
          <a:p>
            <a:pPr lvl="0"/>
            <a:endParaRPr lang="en-US" dirty="0" smtClean="0"/>
          </a:p>
          <a:p>
            <a:pPr lvl="1"/>
            <a:r>
              <a:rPr lang="en-US" dirty="0" smtClean="0"/>
              <a:t>Repeating </a:t>
            </a:r>
            <a:r>
              <a:rPr lang="en-US" dirty="0"/>
              <a:t>and </a:t>
            </a:r>
            <a:r>
              <a:rPr lang="en-US" dirty="0" smtClean="0"/>
              <a:t>Clarifying</a:t>
            </a:r>
          </a:p>
          <a:p>
            <a:pPr lvl="1"/>
            <a:r>
              <a:rPr lang="en-US" dirty="0" smtClean="0"/>
              <a:t>Gesturing  and non-verbal</a:t>
            </a:r>
            <a:endParaRPr lang="en-CA" dirty="0"/>
          </a:p>
          <a:p>
            <a:pPr lvl="1"/>
            <a:r>
              <a:rPr lang="en-US" dirty="0"/>
              <a:t>Probing and Elaborating</a:t>
            </a:r>
            <a:endParaRPr lang="en-CA" dirty="0"/>
          </a:p>
          <a:p>
            <a:pPr lvl="1"/>
            <a:r>
              <a:rPr lang="en-US" dirty="0"/>
              <a:t>Paraphrasing</a:t>
            </a:r>
            <a:endParaRPr lang="en-CA" dirty="0"/>
          </a:p>
          <a:p>
            <a:pPr lvl="1"/>
            <a:r>
              <a:rPr lang="en-US" dirty="0" smtClean="0"/>
              <a:t>Summarizing</a:t>
            </a:r>
          </a:p>
          <a:p>
            <a:pPr lvl="1"/>
            <a:r>
              <a:rPr lang="en-US" dirty="0"/>
              <a:t>R</a:t>
            </a:r>
            <a:r>
              <a:rPr lang="en-US" dirty="0" smtClean="0"/>
              <a:t>ecording</a:t>
            </a:r>
            <a:endParaRPr lang="en-CA" dirty="0"/>
          </a:p>
          <a:p>
            <a:r>
              <a:rPr lang="en-US" dirty="0"/>
              <a:t> </a:t>
            </a:r>
            <a:endParaRPr lang="en-CA" dirty="0"/>
          </a:p>
          <a:p>
            <a:r>
              <a:rPr lang="en-US" b="1" u="sng" dirty="0"/>
              <a:t>Processing</a:t>
            </a:r>
            <a:r>
              <a:rPr lang="en-US" dirty="0"/>
              <a:t>:  (helping participants learn how to step back from their ideas and “think” about them)</a:t>
            </a:r>
            <a:endParaRPr lang="en-CA" dirty="0"/>
          </a:p>
          <a:p>
            <a:pPr lvl="0"/>
            <a:endParaRPr lang="en-US" dirty="0" smtClean="0"/>
          </a:p>
          <a:p>
            <a:pPr lvl="1"/>
            <a:r>
              <a:rPr lang="en-US" dirty="0" smtClean="0"/>
              <a:t>Transitioning </a:t>
            </a:r>
            <a:r>
              <a:rPr lang="en-US" dirty="0"/>
              <a:t>and Linking</a:t>
            </a:r>
            <a:endParaRPr lang="en-CA" dirty="0"/>
          </a:p>
          <a:p>
            <a:pPr lvl="1"/>
            <a:r>
              <a:rPr lang="en-US" dirty="0"/>
              <a:t>Challenging</a:t>
            </a:r>
            <a:endParaRPr lang="en-CA" dirty="0"/>
          </a:p>
          <a:p>
            <a:pPr lvl="1"/>
            <a:r>
              <a:rPr lang="en-US" dirty="0"/>
              <a:t>Acknowledging</a:t>
            </a:r>
            <a:endParaRPr lang="en-CA" dirty="0"/>
          </a:p>
          <a:p>
            <a:pPr lvl="1"/>
            <a:r>
              <a:rPr lang="en-US" dirty="0"/>
              <a:t>Evaluating</a:t>
            </a:r>
            <a:endParaRPr lang="en-CA" dirty="0"/>
          </a:p>
          <a:p>
            <a:pPr lvl="1"/>
            <a:r>
              <a:rPr lang="en-US" dirty="0"/>
              <a:t>Informing</a:t>
            </a:r>
            <a:endParaRPr lang="en-CA" dirty="0"/>
          </a:p>
          <a:p>
            <a:pPr lvl="1"/>
            <a:r>
              <a:rPr lang="en-US" dirty="0"/>
              <a:t>Interrupting</a:t>
            </a:r>
            <a:endParaRPr lang="en-CA" dirty="0"/>
          </a:p>
        </p:txBody>
      </p:sp>
    </p:spTree>
    <p:extLst>
      <p:ext uri="{BB962C8B-B14F-4D97-AF65-F5344CB8AC3E}">
        <p14:creationId xmlns:p14="http://schemas.microsoft.com/office/powerpoint/2010/main" val="3241358493"/>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smtClean="0"/>
              <a:t>Lunch</a:t>
            </a:r>
            <a:endParaRPr lang="en-US" b="1" dirty="0"/>
          </a:p>
        </p:txBody>
      </p:sp>
      <p:sp>
        <p:nvSpPr>
          <p:cNvPr id="3" name="Slide Number Placeholder 2"/>
          <p:cNvSpPr>
            <a:spLocks noGrp="1"/>
          </p:cNvSpPr>
          <p:nvPr>
            <p:ph type="sldNum" sz="quarter" idx="12"/>
          </p:nvPr>
        </p:nvSpPr>
        <p:spPr/>
        <p:txBody>
          <a:bodyPr/>
          <a:lstStyle/>
          <a:p>
            <a:fld id="{C0E297EE-DE81-484C-9366-B1080BE8B75B}" type="slidenum">
              <a:rPr lang="en-US" smtClean="0"/>
              <a:t>39</a:t>
            </a:fld>
            <a:endParaRPr lang="en-US"/>
          </a:p>
        </p:txBody>
      </p:sp>
    </p:spTree>
    <p:extLst>
      <p:ext uri="{BB962C8B-B14F-4D97-AF65-F5344CB8AC3E}">
        <p14:creationId xmlns:p14="http://schemas.microsoft.com/office/powerpoint/2010/main" val="52485956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u="sng" dirty="0" smtClean="0"/>
              <a:t>Activity</a:t>
            </a:r>
            <a:br>
              <a:rPr lang="en-US" b="1" u="sng" dirty="0" smtClean="0"/>
            </a:br>
            <a:r>
              <a:rPr lang="en-US" b="1" dirty="0" smtClean="0"/>
              <a:t/>
            </a:r>
            <a:br>
              <a:rPr lang="en-US" b="1" dirty="0" smtClean="0"/>
            </a:br>
            <a:r>
              <a:rPr lang="en-US" dirty="0" smtClean="0"/>
              <a:t>What does life-long learning mean to you? In your teams, come up with a short </a:t>
            </a:r>
            <a:r>
              <a:rPr lang="en-US" dirty="0" err="1" smtClean="0"/>
              <a:t>defintion</a:t>
            </a:r>
            <a:endParaRPr lang="en-US" dirty="0" smtClean="0"/>
          </a:p>
        </p:txBody>
      </p:sp>
      <p:sp>
        <p:nvSpPr>
          <p:cNvPr id="3" name="Slide Number Placeholder 2"/>
          <p:cNvSpPr>
            <a:spLocks noGrp="1"/>
          </p:cNvSpPr>
          <p:nvPr>
            <p:ph type="sldNum" sz="quarter" idx="12"/>
          </p:nvPr>
        </p:nvSpPr>
        <p:spPr/>
        <p:txBody>
          <a:bodyPr/>
          <a:lstStyle/>
          <a:p>
            <a:fld id="{C0E297EE-DE81-484C-9366-B1080BE8B75B}" type="slidenum">
              <a:rPr lang="en-US" smtClean="0"/>
              <a:t>4</a:t>
            </a:fld>
            <a:endParaRPr lang="en-US"/>
          </a:p>
        </p:txBody>
      </p:sp>
    </p:spTree>
    <p:extLst>
      <p:ext uri="{BB962C8B-B14F-4D97-AF65-F5344CB8AC3E}">
        <p14:creationId xmlns:p14="http://schemas.microsoft.com/office/powerpoint/2010/main" val="4059659828"/>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smtClean="0"/>
              <a:t>Effective Team </a:t>
            </a:r>
            <a:br>
              <a:rPr lang="en-US" b="1" dirty="0" smtClean="0"/>
            </a:br>
            <a:r>
              <a:rPr lang="en-US" b="1" dirty="0" smtClean="0"/>
              <a:t>Task Design</a:t>
            </a:r>
            <a:endParaRPr lang="en-US" b="1" dirty="0"/>
          </a:p>
        </p:txBody>
      </p:sp>
      <p:sp>
        <p:nvSpPr>
          <p:cNvPr id="3" name="Slide Number Placeholder 2"/>
          <p:cNvSpPr>
            <a:spLocks noGrp="1"/>
          </p:cNvSpPr>
          <p:nvPr>
            <p:ph type="sldNum" sz="quarter" idx="12"/>
          </p:nvPr>
        </p:nvSpPr>
        <p:spPr/>
        <p:txBody>
          <a:bodyPr/>
          <a:lstStyle/>
          <a:p>
            <a:fld id="{C0E297EE-DE81-484C-9366-B1080BE8B75B}" type="slidenum">
              <a:rPr lang="en-US" smtClean="0"/>
              <a:t>40</a:t>
            </a:fld>
            <a:endParaRPr lang="en-US"/>
          </a:p>
        </p:txBody>
      </p:sp>
    </p:spTree>
    <p:extLst>
      <p:ext uri="{BB962C8B-B14F-4D97-AF65-F5344CB8AC3E}">
        <p14:creationId xmlns:p14="http://schemas.microsoft.com/office/powerpoint/2010/main" val="902568997"/>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0-Point Star 5"/>
          <p:cNvSpPr/>
          <p:nvPr/>
        </p:nvSpPr>
        <p:spPr>
          <a:xfrm>
            <a:off x="6775786" y="4494344"/>
            <a:ext cx="1698908" cy="1838968"/>
          </a:xfrm>
          <a:prstGeom prst="star10">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p:txBody>
          <a:bodyPr>
            <a:normAutofit fontScale="90000"/>
          </a:bodyPr>
          <a:lstStyle/>
          <a:p>
            <a:r>
              <a:rPr lang="en-US" b="1" dirty="0" smtClean="0"/>
              <a:t>Effective </a:t>
            </a:r>
            <a:r>
              <a:rPr lang="en-US" b="1" dirty="0"/>
              <a:t>task design </a:t>
            </a:r>
            <a:r>
              <a:rPr lang="en-US" b="1" dirty="0" smtClean="0"/>
              <a:t/>
            </a:r>
            <a:br>
              <a:rPr lang="en-US" b="1" dirty="0" smtClean="0"/>
            </a:br>
            <a:r>
              <a:rPr lang="en-US" b="1" dirty="0" smtClean="0"/>
              <a:t>for </a:t>
            </a:r>
            <a:r>
              <a:rPr lang="en-US" b="1" dirty="0"/>
              <a:t>the </a:t>
            </a:r>
            <a:r>
              <a:rPr lang="en-US" b="1" dirty="0" smtClean="0"/>
              <a:t>TBL classroom</a:t>
            </a:r>
            <a:r>
              <a:rPr lang="en-US" dirty="0"/>
              <a:t> </a:t>
            </a:r>
            <a:r>
              <a:rPr lang="en-US" dirty="0" smtClean="0"/>
              <a:t/>
            </a:r>
            <a:br>
              <a:rPr lang="en-US" dirty="0" smtClean="0"/>
            </a:br>
            <a:r>
              <a:rPr lang="en-US" dirty="0"/>
              <a:t/>
            </a:r>
            <a:br>
              <a:rPr lang="en-US" dirty="0"/>
            </a:br>
            <a:r>
              <a:rPr lang="en-US" sz="2700" dirty="0" smtClean="0"/>
              <a:t>Bill Roberson and Billie Franchini</a:t>
            </a:r>
            <a:br>
              <a:rPr lang="en-US" sz="2700" dirty="0" smtClean="0"/>
            </a:br>
            <a:r>
              <a:rPr lang="en-US" sz="2700" dirty="0" smtClean="0"/>
              <a:t>Journal </a:t>
            </a:r>
            <a:r>
              <a:rPr lang="en-US" sz="2700" dirty="0"/>
              <a:t>on Excellence in College </a:t>
            </a:r>
            <a:r>
              <a:rPr lang="en-US" sz="2700" dirty="0" smtClean="0"/>
              <a:t>Teaching</a:t>
            </a:r>
            <a:endParaRPr lang="en-US" sz="2700" dirty="0"/>
          </a:p>
        </p:txBody>
      </p:sp>
      <p:sp>
        <p:nvSpPr>
          <p:cNvPr id="3" name="Slide Number Placeholder 2"/>
          <p:cNvSpPr>
            <a:spLocks noGrp="1"/>
          </p:cNvSpPr>
          <p:nvPr>
            <p:ph type="sldNum" sz="quarter" idx="12"/>
          </p:nvPr>
        </p:nvSpPr>
        <p:spPr/>
        <p:txBody>
          <a:bodyPr/>
          <a:lstStyle/>
          <a:p>
            <a:fld id="{C0E297EE-DE81-484C-9366-B1080BE8B75B}" type="slidenum">
              <a:rPr lang="en-US" smtClean="0"/>
              <a:t>41</a:t>
            </a:fld>
            <a:endParaRPr lang="en-US"/>
          </a:p>
        </p:txBody>
      </p:sp>
      <p:sp>
        <p:nvSpPr>
          <p:cNvPr id="4" name="10-Point Star 3"/>
          <p:cNvSpPr/>
          <p:nvPr/>
        </p:nvSpPr>
        <p:spPr>
          <a:xfrm>
            <a:off x="6853361" y="4601550"/>
            <a:ext cx="1542212" cy="1608069"/>
          </a:xfrm>
          <a:prstGeom prst="star10">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6663680" y="4799457"/>
            <a:ext cx="2010238" cy="1015663"/>
          </a:xfrm>
          <a:prstGeom prst="rect">
            <a:avLst/>
          </a:prstGeom>
          <a:noFill/>
        </p:spPr>
        <p:txBody>
          <a:bodyPr wrap="square" rtlCol="0">
            <a:spAutoFit/>
          </a:bodyPr>
          <a:lstStyle/>
          <a:p>
            <a:pPr algn="ctr"/>
            <a:r>
              <a:rPr lang="en-US" sz="6000" b="1" dirty="0" smtClean="0">
                <a:solidFill>
                  <a:schemeClr val="tx1">
                    <a:lumMod val="65000"/>
                    <a:lumOff val="35000"/>
                  </a:schemeClr>
                </a:solidFill>
                <a:latin typeface="Avenir Black"/>
                <a:cs typeface="Avenir Black"/>
              </a:rPr>
              <a:t>A+</a:t>
            </a:r>
            <a:endParaRPr lang="en-US" sz="6000" b="1" dirty="0">
              <a:solidFill>
                <a:schemeClr val="tx1">
                  <a:lumMod val="65000"/>
                  <a:lumOff val="35000"/>
                </a:schemeClr>
              </a:solidFill>
              <a:latin typeface="Avenir Black"/>
              <a:cs typeface="Avenir Black"/>
            </a:endParaRPr>
          </a:p>
        </p:txBody>
      </p:sp>
    </p:spTree>
    <p:extLst>
      <p:ext uri="{BB962C8B-B14F-4D97-AF65-F5344CB8AC3E}">
        <p14:creationId xmlns:p14="http://schemas.microsoft.com/office/powerpoint/2010/main" val="2814341037"/>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Quick Reading Review</a:t>
            </a:r>
            <a:br>
              <a:rPr lang="en-US" dirty="0" smtClean="0"/>
            </a:br>
            <a:r>
              <a:rPr lang="en-US" dirty="0" smtClean="0"/>
              <a:t>5-10 minutes</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42</a:t>
            </a:fld>
            <a:endParaRPr lang="en-US"/>
          </a:p>
        </p:txBody>
      </p:sp>
    </p:spTree>
    <p:extLst>
      <p:ext uri="{BB962C8B-B14F-4D97-AF65-F5344CB8AC3E}">
        <p14:creationId xmlns:p14="http://schemas.microsoft.com/office/powerpoint/2010/main" val="2670133331"/>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Readiness Assurance </a:t>
            </a:r>
            <a:br>
              <a:rPr lang="en-US" dirty="0" smtClean="0"/>
            </a:br>
            <a:r>
              <a:rPr lang="en-US" dirty="0" smtClean="0"/>
              <a:t>Process</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43</a:t>
            </a:fld>
            <a:endParaRPr lang="en-US"/>
          </a:p>
        </p:txBody>
      </p:sp>
    </p:spTree>
    <p:extLst>
      <p:ext uri="{BB962C8B-B14F-4D97-AF65-F5344CB8AC3E}">
        <p14:creationId xmlns:p14="http://schemas.microsoft.com/office/powerpoint/2010/main" val="524859562"/>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7133" y="2804345"/>
            <a:ext cx="7772400" cy="1470025"/>
          </a:xfrm>
        </p:spPr>
        <p:txBody>
          <a:bodyPr>
            <a:normAutofit fontScale="90000"/>
          </a:bodyPr>
          <a:lstStyle/>
          <a:p>
            <a:pPr algn="l"/>
            <a:r>
              <a:rPr lang="en-US" sz="2700" dirty="0"/>
              <a:t>You are creating a TBL team task for a writing course. You are considering different ways of wording the task. You want the activity to really make the students think and want it to lead to a deep discussion. Which of the following wordings for the task would likely best achieve these objectives?</a:t>
            </a:r>
            <a:r>
              <a:rPr lang="en-CA" sz="2700" dirty="0"/>
              <a:t/>
            </a:r>
            <a:br>
              <a:rPr lang="en-CA" sz="2700" dirty="0"/>
            </a:br>
            <a:r>
              <a:rPr lang="en-US" sz="2700" b="1" dirty="0"/>
              <a:t> </a:t>
            </a:r>
            <a:r>
              <a:rPr lang="en-CA" sz="2700" dirty="0"/>
              <a:t/>
            </a:r>
            <a:br>
              <a:rPr lang="en-CA" sz="2700" dirty="0"/>
            </a:br>
            <a:r>
              <a:rPr lang="en-US" sz="2700" dirty="0"/>
              <a:t>A. List the mistakes writers frequently make that detract from their efforts to write in an active voice.</a:t>
            </a:r>
            <a:br>
              <a:rPr lang="en-US" sz="2700" dirty="0"/>
            </a:br>
            <a:r>
              <a:rPr lang="en-CA" sz="2700" dirty="0"/>
              <a:t/>
            </a:r>
            <a:br>
              <a:rPr lang="en-CA" sz="2700" dirty="0"/>
            </a:br>
            <a:r>
              <a:rPr lang="en-US" sz="2700" dirty="0"/>
              <a:t>B. Read the following passage and identify clear examples of active voice and passive voice.</a:t>
            </a:r>
            <a:br>
              <a:rPr lang="en-US" sz="2700" dirty="0"/>
            </a:br>
            <a:r>
              <a:rPr lang="en-CA" sz="2700" dirty="0"/>
              <a:t/>
            </a:r>
            <a:br>
              <a:rPr lang="en-CA" sz="2700" dirty="0"/>
            </a:br>
            <a:r>
              <a:rPr lang="en-US" sz="2700" dirty="0"/>
              <a:t>C. Read the following passage and identify the sentence in which the passive voice is used most appropriately.</a:t>
            </a:r>
            <a:r>
              <a:rPr lang="en-CA" sz="2700" dirty="0"/>
              <a:t/>
            </a:r>
            <a:br>
              <a:rPr lang="en-CA" sz="2700" dirty="0"/>
            </a:br>
            <a:r>
              <a:rPr lang="en-US" b="1" dirty="0"/>
              <a:t> </a:t>
            </a:r>
            <a:endParaRPr lang="en-CA" dirty="0"/>
          </a:p>
        </p:txBody>
      </p:sp>
      <p:sp>
        <p:nvSpPr>
          <p:cNvPr id="3" name="Slide Number Placeholder 2"/>
          <p:cNvSpPr>
            <a:spLocks noGrp="1"/>
          </p:cNvSpPr>
          <p:nvPr>
            <p:ph type="sldNum" sz="quarter" idx="12"/>
          </p:nvPr>
        </p:nvSpPr>
        <p:spPr/>
        <p:txBody>
          <a:bodyPr/>
          <a:lstStyle/>
          <a:p>
            <a:fld id="{C0E297EE-DE81-484C-9366-B1080BE8B75B}" type="slidenum">
              <a:rPr lang="en-US" smtClean="0"/>
              <a:t>44</a:t>
            </a:fld>
            <a:endParaRPr lang="en-US"/>
          </a:p>
        </p:txBody>
      </p:sp>
    </p:spTree>
    <p:extLst>
      <p:ext uri="{BB962C8B-B14F-4D97-AF65-F5344CB8AC3E}">
        <p14:creationId xmlns:p14="http://schemas.microsoft.com/office/powerpoint/2010/main" val="524859562"/>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7970" y="486395"/>
            <a:ext cx="8268830" cy="1470025"/>
          </a:xfrm>
        </p:spPr>
        <p:txBody>
          <a:bodyPr>
            <a:normAutofit fontScale="90000"/>
          </a:bodyPr>
          <a:lstStyle/>
          <a:p>
            <a:pPr algn="l"/>
            <a:r>
              <a:rPr lang="en-US" sz="2700" dirty="0"/>
              <a:t>You are designing a sequence of team tasks that build on one another. You are trying to get the mix of abstract concepts and concrete experiences just right. How would you recommend the progression of activities across the module be structured.</a:t>
            </a:r>
            <a:r>
              <a:rPr lang="en-CA" sz="2700" dirty="0"/>
              <a:t/>
            </a:r>
            <a:br>
              <a:rPr lang="en-CA" sz="2700" dirty="0"/>
            </a:br>
            <a:r>
              <a:rPr lang="en-US" sz="2400" dirty="0"/>
              <a:t> </a:t>
            </a:r>
            <a:r>
              <a:rPr lang="en-CA" sz="2400" dirty="0"/>
              <a:t/>
            </a:r>
            <a:br>
              <a:rPr lang="en-CA" sz="2400" dirty="0"/>
            </a:br>
            <a:endParaRPr lang="en-CA" sz="2400" dirty="0"/>
          </a:p>
        </p:txBody>
      </p:sp>
      <p:sp>
        <p:nvSpPr>
          <p:cNvPr id="3" name="Slide Number Placeholder 2"/>
          <p:cNvSpPr>
            <a:spLocks noGrp="1"/>
          </p:cNvSpPr>
          <p:nvPr>
            <p:ph type="sldNum" sz="quarter" idx="12"/>
          </p:nvPr>
        </p:nvSpPr>
        <p:spPr/>
        <p:txBody>
          <a:bodyPr/>
          <a:lstStyle/>
          <a:p>
            <a:fld id="{C0E297EE-DE81-484C-9366-B1080BE8B75B}" type="slidenum">
              <a:rPr lang="en-US" smtClean="0"/>
              <a:t>45</a:t>
            </a:fld>
            <a:endParaRPr lang="en-US"/>
          </a:p>
        </p:txBody>
      </p:sp>
      <p:sp>
        <p:nvSpPr>
          <p:cNvPr id="4" name="TextBox 3"/>
          <p:cNvSpPr txBox="1"/>
          <p:nvPr/>
        </p:nvSpPr>
        <p:spPr>
          <a:xfrm>
            <a:off x="1105876" y="1924290"/>
            <a:ext cx="6678458" cy="4416166"/>
          </a:xfrm>
          <a:prstGeom prst="rect">
            <a:avLst/>
          </a:prstGeom>
          <a:noFill/>
        </p:spPr>
        <p:txBody>
          <a:bodyPr wrap="square" rtlCol="0">
            <a:spAutoFit/>
          </a:bodyPr>
          <a:lstStyle/>
          <a:p>
            <a:pPr marL="342900" indent="-342900">
              <a:lnSpc>
                <a:spcPts val="3380"/>
              </a:lnSpc>
              <a:buFont typeface="+mj-lt"/>
              <a:buAutoNum type="alphaUcPeriod"/>
            </a:pPr>
            <a:r>
              <a:rPr lang="en-US" sz="2400" dirty="0"/>
              <a:t>Start with simple abstract tasks and build to complex abstract </a:t>
            </a:r>
            <a:r>
              <a:rPr lang="en-US" sz="2400" dirty="0" smtClean="0"/>
              <a:t>tasks</a:t>
            </a:r>
            <a:endParaRPr lang="en-CA" sz="2400" dirty="0" smtClean="0"/>
          </a:p>
          <a:p>
            <a:pPr marL="342900" indent="-342900">
              <a:lnSpc>
                <a:spcPts val="3380"/>
              </a:lnSpc>
              <a:buFont typeface="+mj-lt"/>
              <a:buAutoNum type="alphaUcPeriod"/>
            </a:pPr>
            <a:r>
              <a:rPr lang="en-US" sz="2400" dirty="0" smtClean="0"/>
              <a:t>Start </a:t>
            </a:r>
            <a:r>
              <a:rPr lang="en-US" sz="2400" dirty="0"/>
              <a:t>with simple concrete tasks and build to complex concrete </a:t>
            </a:r>
            <a:r>
              <a:rPr lang="en-US" sz="2400" dirty="0" smtClean="0"/>
              <a:t>tasks</a:t>
            </a:r>
            <a:endParaRPr lang="en-CA" sz="2400" dirty="0" smtClean="0"/>
          </a:p>
          <a:p>
            <a:pPr marL="342900" indent="-342900">
              <a:lnSpc>
                <a:spcPts val="3380"/>
              </a:lnSpc>
              <a:buFont typeface="+mj-lt"/>
              <a:buAutoNum type="alphaUcPeriod"/>
            </a:pPr>
            <a:r>
              <a:rPr lang="en-US" sz="2400" dirty="0" smtClean="0"/>
              <a:t>Start </a:t>
            </a:r>
            <a:r>
              <a:rPr lang="en-US" sz="2400" dirty="0"/>
              <a:t>with simple abstract tasks and build to complex tasks that increasingly need the progression of concrete experience to </a:t>
            </a:r>
            <a:r>
              <a:rPr lang="en-US" sz="2400" dirty="0" smtClean="0"/>
              <a:t>complete</a:t>
            </a:r>
            <a:endParaRPr lang="en-CA" sz="2400" dirty="0" smtClean="0"/>
          </a:p>
          <a:p>
            <a:pPr marL="342900" indent="-342900">
              <a:lnSpc>
                <a:spcPts val="3380"/>
              </a:lnSpc>
              <a:buFont typeface="+mj-lt"/>
              <a:buAutoNum type="alphaUcPeriod"/>
            </a:pPr>
            <a:r>
              <a:rPr lang="en-US" sz="2400" dirty="0" smtClean="0"/>
              <a:t>Start </a:t>
            </a:r>
            <a:r>
              <a:rPr lang="en-US" sz="2400" dirty="0"/>
              <a:t>with simple concrete tasks and build to complex tasks that increasingly need abstractions to solve/understand</a:t>
            </a:r>
          </a:p>
        </p:txBody>
      </p:sp>
    </p:spTree>
    <p:extLst>
      <p:ext uri="{BB962C8B-B14F-4D97-AF65-F5344CB8AC3E}">
        <p14:creationId xmlns:p14="http://schemas.microsoft.com/office/powerpoint/2010/main" val="524859562"/>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7970" y="1030715"/>
            <a:ext cx="8268830" cy="1470025"/>
          </a:xfrm>
        </p:spPr>
        <p:txBody>
          <a:bodyPr>
            <a:normAutofit fontScale="90000"/>
          </a:bodyPr>
          <a:lstStyle/>
          <a:p>
            <a:pPr algn="l"/>
            <a:r>
              <a:rPr lang="en-US" sz="2400" dirty="0"/>
              <a:t> </a:t>
            </a:r>
            <a:r>
              <a:rPr lang="en-CA" sz="2400" dirty="0"/>
              <a:t/>
            </a:r>
            <a:br>
              <a:rPr lang="en-CA" sz="2400" dirty="0"/>
            </a:br>
            <a:r>
              <a:rPr lang="en-US" sz="2400" dirty="0"/>
              <a:t>How we facilitate a reporting conversation can change how effective the learning outcomes are. We want to help students build critical arguments by making sure that they examine different points of views, and identify assumptions, inconsistencies, and missing information that can affect the validity of their particular conclusion. How best can we help students build these critical arguments in the reporting discussions?</a:t>
            </a:r>
            <a:r>
              <a:rPr lang="en-CA" sz="2400" dirty="0"/>
              <a:t/>
            </a:r>
            <a:br>
              <a:rPr lang="en-CA" sz="2400" dirty="0"/>
            </a:br>
            <a:r>
              <a:rPr lang="en-CA" sz="2700" dirty="0"/>
              <a:t/>
            </a:r>
            <a:br>
              <a:rPr lang="en-CA" sz="2700" dirty="0"/>
            </a:br>
            <a:r>
              <a:rPr lang="en-US" sz="2400" dirty="0"/>
              <a:t> </a:t>
            </a:r>
            <a:r>
              <a:rPr lang="en-CA" sz="2400" dirty="0"/>
              <a:t/>
            </a:r>
            <a:br>
              <a:rPr lang="en-CA" sz="2400" dirty="0"/>
            </a:br>
            <a:endParaRPr lang="en-CA" sz="2400" dirty="0"/>
          </a:p>
        </p:txBody>
      </p:sp>
      <p:sp>
        <p:nvSpPr>
          <p:cNvPr id="3" name="Slide Number Placeholder 2"/>
          <p:cNvSpPr>
            <a:spLocks noGrp="1"/>
          </p:cNvSpPr>
          <p:nvPr>
            <p:ph type="sldNum" sz="quarter" idx="12"/>
          </p:nvPr>
        </p:nvSpPr>
        <p:spPr/>
        <p:txBody>
          <a:bodyPr/>
          <a:lstStyle/>
          <a:p>
            <a:fld id="{C0E297EE-DE81-484C-9366-B1080BE8B75B}" type="slidenum">
              <a:rPr lang="en-US" smtClean="0"/>
              <a:t>46</a:t>
            </a:fld>
            <a:endParaRPr lang="en-US"/>
          </a:p>
        </p:txBody>
      </p:sp>
      <p:sp>
        <p:nvSpPr>
          <p:cNvPr id="4" name="TextBox 3"/>
          <p:cNvSpPr txBox="1"/>
          <p:nvPr/>
        </p:nvSpPr>
        <p:spPr>
          <a:xfrm>
            <a:off x="1045398" y="2753730"/>
            <a:ext cx="6678458" cy="3785652"/>
          </a:xfrm>
          <a:prstGeom prst="rect">
            <a:avLst/>
          </a:prstGeom>
          <a:noFill/>
        </p:spPr>
        <p:txBody>
          <a:bodyPr wrap="square" rtlCol="0">
            <a:spAutoFit/>
          </a:bodyPr>
          <a:lstStyle/>
          <a:p>
            <a:pPr marL="457200" lvl="0" indent="-457200">
              <a:buFont typeface="+mj-lt"/>
              <a:buAutoNum type="alphaUcPeriod"/>
            </a:pPr>
            <a:r>
              <a:rPr lang="en-US" sz="2400" dirty="0"/>
              <a:t>You should carefully script and carefully control discussion so main points are always </a:t>
            </a:r>
            <a:r>
              <a:rPr lang="en-US" sz="2400" dirty="0" smtClean="0"/>
              <a:t>covered</a:t>
            </a:r>
            <a:br>
              <a:rPr lang="en-US" sz="2400" dirty="0" smtClean="0"/>
            </a:br>
            <a:endParaRPr lang="en-CA" sz="2400" dirty="0"/>
          </a:p>
          <a:p>
            <a:pPr marL="457200" lvl="0" indent="-457200">
              <a:buFont typeface="+mj-lt"/>
              <a:buAutoNum type="alphaUcPeriod"/>
            </a:pPr>
            <a:r>
              <a:rPr lang="en-US" sz="2400" dirty="0" smtClean="0"/>
              <a:t>You </a:t>
            </a:r>
            <a:r>
              <a:rPr lang="en-US" sz="2400" dirty="0"/>
              <a:t>should prepare critical thinking questions that can be used to extend and deepen the discussion as </a:t>
            </a:r>
            <a:r>
              <a:rPr lang="en-US" sz="2400" dirty="0" smtClean="0"/>
              <a:t>needed</a:t>
            </a:r>
            <a:br>
              <a:rPr lang="en-US" sz="2400" dirty="0" smtClean="0"/>
            </a:br>
            <a:endParaRPr lang="en-CA" sz="2400" dirty="0"/>
          </a:p>
          <a:p>
            <a:pPr marL="457200" lvl="0" indent="-457200">
              <a:buFont typeface="+mj-lt"/>
              <a:buAutoNum type="alphaUcPeriod"/>
            </a:pPr>
            <a:r>
              <a:rPr lang="en-US" sz="2400" dirty="0" smtClean="0"/>
              <a:t>Since </a:t>
            </a:r>
            <a:r>
              <a:rPr lang="en-US" sz="2400" dirty="0"/>
              <a:t>students responsibility for their learning, they are also responsible for getting the most out of the discussion</a:t>
            </a:r>
            <a:endParaRPr lang="en-CA" sz="2400" dirty="0"/>
          </a:p>
        </p:txBody>
      </p:sp>
    </p:spTree>
    <p:extLst>
      <p:ext uri="{BB962C8B-B14F-4D97-AF65-F5344CB8AC3E}">
        <p14:creationId xmlns:p14="http://schemas.microsoft.com/office/powerpoint/2010/main" val="4161222195"/>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2123" y="546875"/>
            <a:ext cx="8268830" cy="1470025"/>
          </a:xfrm>
        </p:spPr>
        <p:txBody>
          <a:bodyPr>
            <a:normAutofit fontScale="90000"/>
          </a:bodyPr>
          <a:lstStyle/>
          <a:p>
            <a:pPr algn="l"/>
            <a:r>
              <a:rPr lang="en-US" sz="2400" dirty="0"/>
              <a:t> </a:t>
            </a:r>
            <a:r>
              <a:rPr lang="en-CA" sz="2400" dirty="0"/>
              <a:t/>
            </a:r>
            <a:br>
              <a:rPr lang="en-CA" sz="2400" dirty="0"/>
            </a:br>
            <a:r>
              <a:rPr lang="en-US" sz="2700" dirty="0"/>
              <a:t>You are designing a discussion plan to manage the reporting conversation after a 4S report. You want to avoid a sequential debrief, since you been told by Bill not to do this. Which of the following is most important?</a:t>
            </a:r>
            <a:r>
              <a:rPr lang="en-CA" sz="2700" dirty="0"/>
              <a:t/>
            </a:r>
            <a:br>
              <a:rPr lang="en-CA" sz="2700" dirty="0"/>
            </a:br>
            <a:r>
              <a:rPr lang="en-CA" sz="2700" dirty="0"/>
              <a:t/>
            </a:r>
            <a:br>
              <a:rPr lang="en-CA" sz="2700" dirty="0"/>
            </a:br>
            <a:r>
              <a:rPr lang="en-US" sz="2400" dirty="0"/>
              <a:t> </a:t>
            </a:r>
            <a:r>
              <a:rPr lang="en-CA" sz="2400" dirty="0"/>
              <a:t/>
            </a:r>
            <a:br>
              <a:rPr lang="en-CA" sz="2400" dirty="0"/>
            </a:br>
            <a:endParaRPr lang="en-CA" sz="2400" dirty="0"/>
          </a:p>
        </p:txBody>
      </p:sp>
      <p:sp>
        <p:nvSpPr>
          <p:cNvPr id="3" name="Slide Number Placeholder 2"/>
          <p:cNvSpPr>
            <a:spLocks noGrp="1"/>
          </p:cNvSpPr>
          <p:nvPr>
            <p:ph type="sldNum" sz="quarter" idx="12"/>
          </p:nvPr>
        </p:nvSpPr>
        <p:spPr/>
        <p:txBody>
          <a:bodyPr/>
          <a:lstStyle/>
          <a:p>
            <a:fld id="{C0E297EE-DE81-484C-9366-B1080BE8B75B}" type="slidenum">
              <a:rPr lang="en-US" smtClean="0"/>
              <a:t>47</a:t>
            </a:fld>
            <a:endParaRPr lang="en-US"/>
          </a:p>
        </p:txBody>
      </p:sp>
      <p:sp>
        <p:nvSpPr>
          <p:cNvPr id="4" name="TextBox 3"/>
          <p:cNvSpPr txBox="1"/>
          <p:nvPr/>
        </p:nvSpPr>
        <p:spPr>
          <a:xfrm>
            <a:off x="1140434" y="2016900"/>
            <a:ext cx="7546365" cy="4524315"/>
          </a:xfrm>
          <a:prstGeom prst="rect">
            <a:avLst/>
          </a:prstGeom>
          <a:noFill/>
        </p:spPr>
        <p:txBody>
          <a:bodyPr wrap="square" rtlCol="0">
            <a:spAutoFit/>
          </a:bodyPr>
          <a:lstStyle/>
          <a:p>
            <a:pPr marL="457200" lvl="0" indent="-457200">
              <a:buFont typeface="+mj-lt"/>
              <a:buAutoNum type="alphaUcPeriod"/>
            </a:pPr>
            <a:r>
              <a:rPr lang="en-US" sz="2400" dirty="0"/>
              <a:t>Start with a team that chose the minority </a:t>
            </a:r>
            <a:r>
              <a:rPr lang="en-US" sz="2400" dirty="0" smtClean="0"/>
              <a:t>position</a:t>
            </a:r>
            <a:br>
              <a:rPr lang="en-US" sz="2400" dirty="0" smtClean="0"/>
            </a:br>
            <a:endParaRPr lang="en-CA" sz="2400" dirty="0"/>
          </a:p>
          <a:p>
            <a:pPr marL="457200" lvl="0" indent="-457200">
              <a:buFont typeface="+mj-lt"/>
              <a:buAutoNum type="alphaUcPeriod"/>
            </a:pPr>
            <a:r>
              <a:rPr lang="en-US" sz="2400" dirty="0" smtClean="0"/>
              <a:t>Let </a:t>
            </a:r>
            <a:r>
              <a:rPr lang="en-US" sz="2400" dirty="0"/>
              <a:t>each team completely explain all their rationales so we can see the entire thinking </a:t>
            </a:r>
            <a:r>
              <a:rPr lang="en-US" sz="2400" dirty="0" smtClean="0"/>
              <a:t>process</a:t>
            </a:r>
            <a:br>
              <a:rPr lang="en-US" sz="2400" dirty="0" smtClean="0"/>
            </a:br>
            <a:endParaRPr lang="en-CA" sz="2400" dirty="0"/>
          </a:p>
          <a:p>
            <a:pPr marL="457200" lvl="0" indent="-457200">
              <a:buFont typeface="+mj-lt"/>
              <a:buAutoNum type="alphaUcPeriod"/>
            </a:pPr>
            <a:r>
              <a:rPr lang="en-US" sz="2400" dirty="0" smtClean="0"/>
              <a:t>Limit </a:t>
            </a:r>
            <a:r>
              <a:rPr lang="en-US" sz="2400" dirty="0"/>
              <a:t>each team to making just one point before moving on to next </a:t>
            </a:r>
            <a:r>
              <a:rPr lang="en-US" sz="2400" dirty="0" smtClean="0"/>
              <a:t>team</a:t>
            </a:r>
            <a:br>
              <a:rPr lang="en-US" sz="2400" dirty="0" smtClean="0"/>
            </a:br>
            <a:endParaRPr lang="en-CA" sz="2400" dirty="0"/>
          </a:p>
          <a:p>
            <a:pPr marL="457200" lvl="0" indent="-457200">
              <a:buFont typeface="+mj-lt"/>
              <a:buAutoNum type="alphaUcPeriod"/>
            </a:pPr>
            <a:r>
              <a:rPr lang="en-US" sz="2400" dirty="0" smtClean="0"/>
              <a:t>Go </a:t>
            </a:r>
            <a:r>
              <a:rPr lang="en-US" sz="2400" dirty="0"/>
              <a:t>back and forth between contrasting positions; work your way around to every team at least once. But always start with a team that has picked the right answer.</a:t>
            </a:r>
            <a:endParaRPr lang="en-CA" sz="2400" dirty="0"/>
          </a:p>
        </p:txBody>
      </p:sp>
    </p:spTree>
    <p:extLst>
      <p:ext uri="{BB962C8B-B14F-4D97-AF65-F5344CB8AC3E}">
        <p14:creationId xmlns:p14="http://schemas.microsoft.com/office/powerpoint/2010/main" val="2101403055"/>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5727" y="546875"/>
            <a:ext cx="8268830" cy="1470025"/>
          </a:xfrm>
        </p:spPr>
        <p:txBody>
          <a:bodyPr>
            <a:normAutofit fontScale="90000"/>
          </a:bodyPr>
          <a:lstStyle/>
          <a:p>
            <a:pPr algn="l"/>
            <a:r>
              <a:rPr lang="en-US" sz="2400" dirty="0"/>
              <a:t> </a:t>
            </a:r>
            <a:r>
              <a:rPr lang="en-CA" sz="2400" dirty="0"/>
              <a:t/>
            </a:r>
            <a:br>
              <a:rPr lang="en-CA" sz="2400" dirty="0"/>
            </a:br>
            <a:r>
              <a:rPr lang="en-US" sz="2400" dirty="0"/>
              <a:t>You been having trouble with a few teams rushing ahead and getting all the team tasks completed long before the other teams. They get bored, start off-task conversations, and have become quite disruptive to the students that are still working. What would be the best way to fix this problem?</a:t>
            </a:r>
            <a:r>
              <a:rPr lang="en-CA" sz="2400" dirty="0"/>
              <a:t/>
            </a:r>
            <a:br>
              <a:rPr lang="en-CA" sz="2400" dirty="0"/>
            </a:br>
            <a:r>
              <a:rPr lang="en-US" sz="2400" dirty="0"/>
              <a:t> </a:t>
            </a:r>
            <a:r>
              <a:rPr lang="en-CA" sz="2400" dirty="0"/>
              <a:t/>
            </a:r>
            <a:br>
              <a:rPr lang="en-CA" sz="2400" dirty="0"/>
            </a:br>
            <a:endParaRPr lang="en-CA" sz="2400" dirty="0"/>
          </a:p>
        </p:txBody>
      </p:sp>
      <p:sp>
        <p:nvSpPr>
          <p:cNvPr id="3" name="Slide Number Placeholder 2"/>
          <p:cNvSpPr>
            <a:spLocks noGrp="1"/>
          </p:cNvSpPr>
          <p:nvPr>
            <p:ph type="sldNum" sz="quarter" idx="12"/>
          </p:nvPr>
        </p:nvSpPr>
        <p:spPr/>
        <p:txBody>
          <a:bodyPr/>
          <a:lstStyle/>
          <a:p>
            <a:fld id="{C0E297EE-DE81-484C-9366-B1080BE8B75B}" type="slidenum">
              <a:rPr lang="en-US" smtClean="0"/>
              <a:t>48</a:t>
            </a:fld>
            <a:endParaRPr lang="en-US"/>
          </a:p>
        </p:txBody>
      </p:sp>
      <p:sp>
        <p:nvSpPr>
          <p:cNvPr id="4" name="TextBox 3"/>
          <p:cNvSpPr txBox="1"/>
          <p:nvPr/>
        </p:nvSpPr>
        <p:spPr>
          <a:xfrm>
            <a:off x="898524" y="1718280"/>
            <a:ext cx="7546365" cy="4893647"/>
          </a:xfrm>
          <a:prstGeom prst="rect">
            <a:avLst/>
          </a:prstGeom>
          <a:noFill/>
        </p:spPr>
        <p:txBody>
          <a:bodyPr wrap="square" rtlCol="0">
            <a:spAutoFit/>
          </a:bodyPr>
          <a:lstStyle/>
          <a:p>
            <a:r>
              <a:rPr lang="en-US" sz="2400" dirty="0"/>
              <a:t> </a:t>
            </a:r>
            <a:endParaRPr lang="en-CA" sz="2400" dirty="0"/>
          </a:p>
          <a:p>
            <a:pPr marL="457200" lvl="0" indent="-457200">
              <a:buFont typeface="+mj-lt"/>
              <a:buAutoNum type="alphaUcPeriod"/>
            </a:pPr>
            <a:r>
              <a:rPr lang="en-US" sz="2400" dirty="0"/>
              <a:t>Hand </a:t>
            </a:r>
            <a:r>
              <a:rPr lang="en-US" sz="2400" dirty="0" smtClean="0"/>
              <a:t>out sub</a:t>
            </a:r>
            <a:r>
              <a:rPr lang="en-US" sz="2400" dirty="0"/>
              <a:t>-tasks one at a time so </a:t>
            </a:r>
            <a:r>
              <a:rPr lang="en-US" sz="2400" dirty="0" smtClean="0"/>
              <a:t>teams </a:t>
            </a:r>
            <a:r>
              <a:rPr lang="en-US" sz="2400" dirty="0"/>
              <a:t>can’t rush </a:t>
            </a:r>
            <a:r>
              <a:rPr lang="en-US" sz="2400" dirty="0" smtClean="0"/>
              <a:t>ahead</a:t>
            </a:r>
            <a:br>
              <a:rPr lang="en-US" sz="2400" dirty="0" smtClean="0"/>
            </a:br>
            <a:endParaRPr lang="en-CA" sz="2400" dirty="0"/>
          </a:p>
          <a:p>
            <a:pPr marL="457200" lvl="0" indent="-457200">
              <a:buFont typeface="+mj-lt"/>
              <a:buAutoNum type="alphaUcPeriod"/>
            </a:pPr>
            <a:r>
              <a:rPr lang="en-US" sz="2400" dirty="0" smtClean="0"/>
              <a:t>Talk </a:t>
            </a:r>
            <a:r>
              <a:rPr lang="en-US" sz="2400" dirty="0"/>
              <a:t>with fast teams and quiz them about the depth of their analysis and push them to further discuss their </a:t>
            </a:r>
            <a:r>
              <a:rPr lang="en-US" sz="2400" dirty="0" smtClean="0"/>
              <a:t>decisions</a:t>
            </a:r>
            <a:br>
              <a:rPr lang="en-US" sz="2400" dirty="0" smtClean="0"/>
            </a:br>
            <a:endParaRPr lang="en-CA" sz="2400" dirty="0"/>
          </a:p>
          <a:p>
            <a:pPr marL="457200" lvl="0" indent="-457200">
              <a:buFont typeface="+mj-lt"/>
              <a:buAutoNum type="alphaUcPeriod"/>
            </a:pPr>
            <a:r>
              <a:rPr lang="en-US" sz="2400" dirty="0" smtClean="0"/>
              <a:t>Create </a:t>
            </a:r>
            <a:r>
              <a:rPr lang="en-US" sz="2400" dirty="0"/>
              <a:t>a sponge activity that fast teams can work on if they finish the team task </a:t>
            </a:r>
            <a:r>
              <a:rPr lang="en-US" sz="2400" dirty="0" smtClean="0"/>
              <a:t>early.</a:t>
            </a:r>
            <a:br>
              <a:rPr lang="en-US" sz="2400" dirty="0" smtClean="0"/>
            </a:br>
            <a:endParaRPr lang="en-CA" sz="2400" dirty="0"/>
          </a:p>
          <a:p>
            <a:pPr marL="457200" lvl="0" indent="-457200">
              <a:buFont typeface="+mj-lt"/>
              <a:buAutoNum type="alphaUcPeriod"/>
            </a:pPr>
            <a:r>
              <a:rPr lang="en-US" sz="2400" dirty="0" smtClean="0"/>
              <a:t>Display </a:t>
            </a:r>
            <a:r>
              <a:rPr lang="en-US" sz="2400" dirty="0"/>
              <a:t>a timer and continuously keep informing teams where they should be in the progression of tasks</a:t>
            </a:r>
            <a:endParaRPr lang="en-CA" sz="2400" dirty="0"/>
          </a:p>
        </p:txBody>
      </p:sp>
    </p:spTree>
    <p:extLst>
      <p:ext uri="{BB962C8B-B14F-4D97-AF65-F5344CB8AC3E}">
        <p14:creationId xmlns:p14="http://schemas.microsoft.com/office/powerpoint/2010/main" val="2227364260"/>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5727" y="546875"/>
            <a:ext cx="8268830" cy="1470025"/>
          </a:xfrm>
        </p:spPr>
        <p:txBody>
          <a:bodyPr>
            <a:normAutofit fontScale="90000"/>
          </a:bodyPr>
          <a:lstStyle/>
          <a:p>
            <a:pPr algn="l"/>
            <a:r>
              <a:rPr lang="en-US" sz="2400" dirty="0"/>
              <a:t> </a:t>
            </a:r>
            <a:r>
              <a:rPr lang="en-CA" sz="2400" dirty="0"/>
              <a:t/>
            </a:r>
            <a:br>
              <a:rPr lang="en-CA" sz="2400" dirty="0"/>
            </a:br>
            <a:r>
              <a:rPr lang="en-US" sz="2700" dirty="0"/>
              <a:t>We should strive to design tasks that lead students through a complete thought process. How best can we structure these kinds of sequences?</a:t>
            </a:r>
            <a:r>
              <a:rPr lang="en-CA" sz="2000" dirty="0"/>
              <a:t/>
            </a:r>
            <a:br>
              <a:rPr lang="en-CA" sz="2000" dirty="0"/>
            </a:br>
            <a:r>
              <a:rPr lang="en-US" sz="2400" dirty="0"/>
              <a:t> </a:t>
            </a:r>
            <a:r>
              <a:rPr lang="en-CA" sz="2400" dirty="0"/>
              <a:t/>
            </a:r>
            <a:br>
              <a:rPr lang="en-CA" sz="2400" dirty="0"/>
            </a:br>
            <a:endParaRPr lang="en-CA" sz="2400" dirty="0"/>
          </a:p>
        </p:txBody>
      </p:sp>
      <p:sp>
        <p:nvSpPr>
          <p:cNvPr id="3" name="Slide Number Placeholder 2"/>
          <p:cNvSpPr>
            <a:spLocks noGrp="1"/>
          </p:cNvSpPr>
          <p:nvPr>
            <p:ph type="sldNum" sz="quarter" idx="12"/>
          </p:nvPr>
        </p:nvSpPr>
        <p:spPr/>
        <p:txBody>
          <a:bodyPr/>
          <a:lstStyle/>
          <a:p>
            <a:fld id="{C0E297EE-DE81-484C-9366-B1080BE8B75B}" type="slidenum">
              <a:rPr lang="en-US" smtClean="0"/>
              <a:t>49</a:t>
            </a:fld>
            <a:endParaRPr lang="en-US"/>
          </a:p>
        </p:txBody>
      </p:sp>
      <p:sp>
        <p:nvSpPr>
          <p:cNvPr id="4" name="TextBox 3"/>
          <p:cNvSpPr txBox="1"/>
          <p:nvPr/>
        </p:nvSpPr>
        <p:spPr>
          <a:xfrm>
            <a:off x="898524" y="1605960"/>
            <a:ext cx="7546365" cy="4524315"/>
          </a:xfrm>
          <a:prstGeom prst="rect">
            <a:avLst/>
          </a:prstGeom>
          <a:noFill/>
        </p:spPr>
        <p:txBody>
          <a:bodyPr wrap="square" rtlCol="0">
            <a:spAutoFit/>
          </a:bodyPr>
          <a:lstStyle/>
          <a:p>
            <a:r>
              <a:rPr lang="en-US" sz="2400" dirty="0"/>
              <a:t> </a:t>
            </a:r>
            <a:endParaRPr lang="en-CA" sz="2400" dirty="0"/>
          </a:p>
          <a:p>
            <a:pPr marL="457200" lvl="0" indent="-457200">
              <a:buFont typeface="+mj-lt"/>
              <a:buAutoNum type="alphaUcPeriod"/>
            </a:pPr>
            <a:r>
              <a:rPr lang="en-US" sz="2400" dirty="0"/>
              <a:t>Give teams a worksheet that outlines several tasks at once, so they can divide up the tasks for efficiency</a:t>
            </a:r>
            <a:r>
              <a:rPr lang="en-US" sz="2400" dirty="0" smtClean="0"/>
              <a:t>.</a:t>
            </a:r>
            <a:br>
              <a:rPr lang="en-US" sz="2400" dirty="0" smtClean="0"/>
            </a:br>
            <a:endParaRPr lang="en-CA" sz="2400" dirty="0"/>
          </a:p>
          <a:p>
            <a:pPr marL="457200" lvl="0" indent="-457200">
              <a:buFont typeface="+mj-lt"/>
              <a:buAutoNum type="alphaUcPeriod"/>
            </a:pPr>
            <a:r>
              <a:rPr lang="en-US" sz="2400" dirty="0"/>
              <a:t>Give teams tasks one at a time, so dividing up the task makes no </a:t>
            </a:r>
            <a:r>
              <a:rPr lang="en-US" sz="2400" dirty="0" smtClean="0"/>
              <a:t>sense</a:t>
            </a:r>
            <a:br>
              <a:rPr lang="en-US" sz="2400" dirty="0" smtClean="0"/>
            </a:br>
            <a:endParaRPr lang="en-CA" sz="2400" dirty="0"/>
          </a:p>
          <a:p>
            <a:pPr marL="457200" lvl="0" indent="-457200">
              <a:buFont typeface="+mj-lt"/>
              <a:buAutoNum type="alphaUcPeriod"/>
            </a:pPr>
            <a:r>
              <a:rPr lang="en-US" sz="2400" dirty="0"/>
              <a:t>Assign earlier decisions in sequence as individual work to be completed before class</a:t>
            </a:r>
            <a:r>
              <a:rPr lang="en-US" sz="2400" dirty="0" smtClean="0"/>
              <a:t>.</a:t>
            </a:r>
            <a:br>
              <a:rPr lang="en-US" sz="2400" dirty="0" smtClean="0"/>
            </a:br>
            <a:endParaRPr lang="en-CA" sz="2400" dirty="0"/>
          </a:p>
          <a:p>
            <a:pPr marL="457200" lvl="0" indent="-457200">
              <a:buFont typeface="+mj-lt"/>
              <a:buAutoNum type="alphaUcPeriod"/>
            </a:pPr>
            <a:r>
              <a:rPr lang="en-US" sz="2400" dirty="0"/>
              <a:t>Assign individual preparatory work to be ready for the in-class decision-making task</a:t>
            </a:r>
            <a:endParaRPr lang="en-CA" sz="2400" dirty="0"/>
          </a:p>
        </p:txBody>
      </p:sp>
    </p:spTree>
    <p:extLst>
      <p:ext uri="{BB962C8B-B14F-4D97-AF65-F5344CB8AC3E}">
        <p14:creationId xmlns:p14="http://schemas.microsoft.com/office/powerpoint/2010/main" val="163079838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lvl="0"/>
            <a:r>
              <a:rPr lang="en-CA" dirty="0"/>
              <a:t>  </a:t>
            </a:r>
          </a:p>
        </p:txBody>
      </p:sp>
      <p:sp>
        <p:nvSpPr>
          <p:cNvPr id="3" name="Slide Number Placeholder 2"/>
          <p:cNvSpPr>
            <a:spLocks noGrp="1"/>
          </p:cNvSpPr>
          <p:nvPr>
            <p:ph type="sldNum" sz="quarter" idx="12"/>
          </p:nvPr>
        </p:nvSpPr>
        <p:spPr/>
        <p:txBody>
          <a:bodyPr/>
          <a:lstStyle/>
          <a:p>
            <a:fld id="{C0E297EE-DE81-484C-9366-B1080BE8B75B}" type="slidenum">
              <a:rPr lang="en-US" smtClean="0"/>
              <a:t>5</a:t>
            </a:fld>
            <a:endParaRPr lang="en-US"/>
          </a:p>
        </p:txBody>
      </p:sp>
      <p:sp>
        <p:nvSpPr>
          <p:cNvPr id="4" name="TextBox 3"/>
          <p:cNvSpPr txBox="1"/>
          <p:nvPr/>
        </p:nvSpPr>
        <p:spPr>
          <a:xfrm>
            <a:off x="743600" y="1479444"/>
            <a:ext cx="7943200" cy="2641749"/>
          </a:xfrm>
          <a:prstGeom prst="rect">
            <a:avLst/>
          </a:prstGeom>
          <a:noFill/>
        </p:spPr>
        <p:txBody>
          <a:bodyPr wrap="none" rtlCol="0">
            <a:spAutoFit/>
          </a:bodyPr>
          <a:lstStyle/>
          <a:p>
            <a:pPr marL="285750" indent="-285750">
              <a:lnSpc>
                <a:spcPct val="150000"/>
              </a:lnSpc>
              <a:buFont typeface="Arial"/>
              <a:buChar char="•"/>
            </a:pPr>
            <a:r>
              <a:rPr lang="en-US" sz="2800" dirty="0"/>
              <a:t>Understand what they need to learn </a:t>
            </a:r>
            <a:endParaRPr lang="en-US" sz="2800" dirty="0" smtClean="0"/>
          </a:p>
          <a:p>
            <a:pPr marL="285750" indent="-285750">
              <a:lnSpc>
                <a:spcPct val="150000"/>
              </a:lnSpc>
              <a:buFont typeface="Arial"/>
              <a:buChar char="•"/>
            </a:pPr>
            <a:r>
              <a:rPr lang="en-US" sz="2800" dirty="0" smtClean="0"/>
              <a:t>Evaluate </a:t>
            </a:r>
            <a:r>
              <a:rPr lang="en-US" sz="2800" dirty="0"/>
              <a:t>their prior knowledge and identify gaps </a:t>
            </a:r>
            <a:endParaRPr lang="en-US" sz="2800" dirty="0" smtClean="0"/>
          </a:p>
          <a:p>
            <a:pPr marL="285750" indent="-285750">
              <a:lnSpc>
                <a:spcPct val="150000"/>
              </a:lnSpc>
              <a:buFont typeface="Arial"/>
              <a:buChar char="•"/>
            </a:pPr>
            <a:r>
              <a:rPr lang="en-US" sz="2800" dirty="0" smtClean="0"/>
              <a:t>Develop </a:t>
            </a:r>
            <a:r>
              <a:rPr lang="en-US" sz="2800" dirty="0"/>
              <a:t>strategies for learning what they </a:t>
            </a:r>
            <a:r>
              <a:rPr lang="en-US" sz="2800" dirty="0" smtClean="0"/>
              <a:t>need</a:t>
            </a:r>
          </a:p>
          <a:p>
            <a:pPr marL="285750" indent="-285750">
              <a:lnSpc>
                <a:spcPct val="150000"/>
              </a:lnSpc>
              <a:buFont typeface="Arial"/>
              <a:buChar char="•"/>
            </a:pPr>
            <a:r>
              <a:rPr lang="en-US" sz="2800" dirty="0" smtClean="0"/>
              <a:t>Monitor</a:t>
            </a:r>
            <a:r>
              <a:rPr lang="en-US" sz="2800" dirty="0"/>
              <a:t>, reflect and adjust their learning </a:t>
            </a:r>
            <a:r>
              <a:rPr lang="en-US" sz="2800" dirty="0" smtClean="0"/>
              <a:t>strategies</a:t>
            </a:r>
            <a:endParaRPr lang="en-US" sz="2800" dirty="0"/>
          </a:p>
        </p:txBody>
      </p:sp>
    </p:spTree>
    <p:extLst>
      <p:ext uri="{BB962C8B-B14F-4D97-AF65-F5344CB8AC3E}">
        <p14:creationId xmlns:p14="http://schemas.microsoft.com/office/powerpoint/2010/main" val="2800875941"/>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7970" y="814715"/>
            <a:ext cx="8268830" cy="1470025"/>
          </a:xfrm>
        </p:spPr>
        <p:txBody>
          <a:bodyPr>
            <a:normAutofit fontScale="90000"/>
          </a:bodyPr>
          <a:lstStyle/>
          <a:p>
            <a:pPr algn="l"/>
            <a:r>
              <a:rPr lang="en-US" sz="2400" dirty="0"/>
              <a:t> </a:t>
            </a:r>
            <a:r>
              <a:rPr lang="en-CA" sz="2400" dirty="0"/>
              <a:t/>
            </a:r>
            <a:br>
              <a:rPr lang="en-CA" sz="2400" dirty="0"/>
            </a:br>
            <a:r>
              <a:rPr lang="en-US" sz="2200" dirty="0"/>
              <a:t>You have adopted Team-Based Learning. You have been using the 4S framework to structure your classroom problem-solving activities. You are pleased with the engagement and depth of discussion you are getting from your students, but are a bit concerned that the time spent on the activities are taking away from other aspects of the course. You are considering various options for overcoming this problem.</a:t>
            </a:r>
            <a:r>
              <a:rPr lang="en-CA" sz="2200" dirty="0"/>
              <a:t/>
            </a:r>
            <a:br>
              <a:rPr lang="en-CA" sz="2200" dirty="0"/>
            </a:br>
            <a:r>
              <a:rPr lang="en-US" sz="2200" dirty="0"/>
              <a:t> </a:t>
            </a:r>
            <a:r>
              <a:rPr lang="en-CA" sz="2200" dirty="0"/>
              <a:t/>
            </a:r>
            <a:br>
              <a:rPr lang="en-CA" sz="2200" dirty="0"/>
            </a:br>
            <a:r>
              <a:rPr lang="en-US" sz="2200" dirty="0"/>
              <a:t>Which option would you choose to fix this problem? And why?</a:t>
            </a:r>
            <a:r>
              <a:rPr lang="en-CA" sz="2200" dirty="0"/>
              <a:t/>
            </a:r>
            <a:br>
              <a:rPr lang="en-CA" sz="2200" dirty="0"/>
            </a:br>
            <a:r>
              <a:rPr lang="en-US" sz="2200" dirty="0"/>
              <a:t> </a:t>
            </a:r>
            <a:r>
              <a:rPr lang="en-CA" sz="2200" dirty="0"/>
              <a:t/>
            </a:r>
            <a:br>
              <a:rPr lang="en-CA" sz="2200" dirty="0"/>
            </a:br>
            <a:endParaRPr lang="en-CA" sz="2200" dirty="0"/>
          </a:p>
        </p:txBody>
      </p:sp>
      <p:sp>
        <p:nvSpPr>
          <p:cNvPr id="3" name="Slide Number Placeholder 2"/>
          <p:cNvSpPr>
            <a:spLocks noGrp="1"/>
          </p:cNvSpPr>
          <p:nvPr>
            <p:ph type="sldNum" sz="quarter" idx="12"/>
          </p:nvPr>
        </p:nvSpPr>
        <p:spPr/>
        <p:txBody>
          <a:bodyPr/>
          <a:lstStyle/>
          <a:p>
            <a:fld id="{C0E297EE-DE81-484C-9366-B1080BE8B75B}" type="slidenum">
              <a:rPr lang="en-US" smtClean="0"/>
              <a:t>50</a:t>
            </a:fld>
            <a:endParaRPr lang="en-US"/>
          </a:p>
        </p:txBody>
      </p:sp>
      <p:sp>
        <p:nvSpPr>
          <p:cNvPr id="4" name="TextBox 3"/>
          <p:cNvSpPr txBox="1"/>
          <p:nvPr/>
        </p:nvSpPr>
        <p:spPr>
          <a:xfrm>
            <a:off x="751650" y="2612823"/>
            <a:ext cx="7546365" cy="3847207"/>
          </a:xfrm>
          <a:prstGeom prst="rect">
            <a:avLst/>
          </a:prstGeom>
          <a:noFill/>
        </p:spPr>
        <p:txBody>
          <a:bodyPr wrap="square" rtlCol="0">
            <a:spAutoFit/>
          </a:bodyPr>
          <a:lstStyle/>
          <a:p>
            <a:endParaRPr lang="en-CA" sz="2400" dirty="0"/>
          </a:p>
          <a:p>
            <a:pPr marL="457200" lvl="0" indent="-457200">
              <a:buFont typeface="+mj-lt"/>
              <a:buAutoNum type="alphaUcPeriod"/>
            </a:pPr>
            <a:r>
              <a:rPr lang="en-US" sz="2000" u="sng" dirty="0"/>
              <a:t>Make all module activities a bit simpler</a:t>
            </a:r>
            <a:r>
              <a:rPr lang="en-US" sz="2000" dirty="0"/>
              <a:t>. Simplify the problems so the depth and complexity of analysis required is less for teams to arrive at a reasonable, defensible </a:t>
            </a:r>
            <a:r>
              <a:rPr lang="en-US" sz="2000" dirty="0" smtClean="0"/>
              <a:t>decision</a:t>
            </a:r>
            <a:r>
              <a:rPr lang="en-US" sz="2000" dirty="0"/>
              <a:t>.</a:t>
            </a:r>
            <a:endParaRPr lang="en-CA" sz="2000" dirty="0"/>
          </a:p>
          <a:p>
            <a:pPr marL="457200" lvl="0" indent="-457200">
              <a:buFont typeface="+mj-lt"/>
              <a:buAutoNum type="alphaUcPeriod"/>
            </a:pPr>
            <a:r>
              <a:rPr lang="en-US" sz="2000" u="sng" dirty="0"/>
              <a:t>Do fewer activities across the module</a:t>
            </a:r>
            <a:r>
              <a:rPr lang="en-US" sz="2000" dirty="0"/>
              <a:t>. </a:t>
            </a:r>
            <a:endParaRPr lang="en-CA" sz="2000" dirty="0"/>
          </a:p>
          <a:p>
            <a:pPr marL="457200" lvl="0" indent="-457200">
              <a:buFont typeface="+mj-lt"/>
              <a:buAutoNum type="alphaUcPeriod" startAt="3"/>
            </a:pPr>
            <a:r>
              <a:rPr lang="en-US" sz="2000" u="sng" dirty="0"/>
              <a:t>Reduce discussion time before simultaneous report</a:t>
            </a:r>
            <a:r>
              <a:rPr lang="en-US" sz="2000" dirty="0"/>
              <a:t>. Give students a shorter time to discuss the problem inside their team, before publicly reporting their decision, since most rationales and arguments will come out in whole class discussion</a:t>
            </a:r>
            <a:r>
              <a:rPr lang="en-US" sz="2000" dirty="0" smtClean="0"/>
              <a:t>.</a:t>
            </a:r>
            <a:endParaRPr lang="en-CA" sz="2000" dirty="0"/>
          </a:p>
          <a:p>
            <a:pPr marL="457200" lvl="0" indent="-457200">
              <a:buFont typeface="+mj-lt"/>
              <a:buAutoNum type="alphaUcPeriod" startAt="3"/>
            </a:pPr>
            <a:r>
              <a:rPr lang="en-US" sz="2000" u="sng" dirty="0"/>
              <a:t>Reduce discussion time after simultaneous report.</a:t>
            </a:r>
            <a:r>
              <a:rPr lang="en-US" sz="2000" dirty="0"/>
              <a:t> Be more directive during the whole class discussion after the simultaneous report, so all the “important points” are more quickly covered.</a:t>
            </a:r>
            <a:endParaRPr lang="en-CA" sz="2000" dirty="0">
              <a:effectLst/>
            </a:endParaRPr>
          </a:p>
        </p:txBody>
      </p:sp>
    </p:spTree>
    <p:extLst>
      <p:ext uri="{BB962C8B-B14F-4D97-AF65-F5344CB8AC3E}">
        <p14:creationId xmlns:p14="http://schemas.microsoft.com/office/powerpoint/2010/main" val="2948022324"/>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Examining the anatomy of a good task that deepens learning and fosters critical discussions</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51</a:t>
            </a:fld>
            <a:endParaRPr lang="en-US"/>
          </a:p>
        </p:txBody>
      </p:sp>
    </p:spTree>
    <p:extLst>
      <p:ext uri="{BB962C8B-B14F-4D97-AF65-F5344CB8AC3E}">
        <p14:creationId xmlns:p14="http://schemas.microsoft.com/office/powerpoint/2010/main" val="524859562"/>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2055" y="1677331"/>
            <a:ext cx="8268830" cy="1470025"/>
          </a:xfrm>
        </p:spPr>
        <p:txBody>
          <a:bodyPr>
            <a:normAutofit fontScale="90000"/>
          </a:bodyPr>
          <a:lstStyle/>
          <a:p>
            <a:pPr algn="l"/>
            <a:r>
              <a:rPr lang="en-US" sz="2400" dirty="0"/>
              <a:t> </a:t>
            </a:r>
            <a:r>
              <a:rPr lang="en-CA" sz="2400" dirty="0"/>
              <a:t/>
            </a:r>
            <a:br>
              <a:rPr lang="en-CA" sz="2400" dirty="0"/>
            </a:br>
            <a:r>
              <a:rPr lang="en-CA" sz="2200" dirty="0"/>
              <a:t>You are head of Engineering for a large dam project on the Yellow river in the </a:t>
            </a:r>
            <a:r>
              <a:rPr lang="en-CA" sz="2200" dirty="0" err="1"/>
              <a:t>Ningxai</a:t>
            </a:r>
            <a:r>
              <a:rPr lang="en-CA" sz="2200" dirty="0"/>
              <a:t> province of China. The dam is to be  located in the </a:t>
            </a:r>
            <a:r>
              <a:rPr lang="en-CA" sz="2200" dirty="0" err="1"/>
              <a:t>Yiling</a:t>
            </a:r>
            <a:r>
              <a:rPr lang="en-CA" sz="2200" dirty="0"/>
              <a:t> district near the exit of the Ordos Loop section of the river. The dam is to be located at 34°49′46″N  111°20′41″E. See attached diagram for specific site location and channel placement. The Yellow river is China’s third largest river. The local bedrock is a highly fractured gneiss. The river is characterized by very high silt loads. The proposed dam will be a concrete arch design. You have been asked to determine some of the main design parameters, including safety related question like what flood event return period to build the dam to withstand.</a:t>
            </a:r>
            <a:br>
              <a:rPr lang="en-CA" sz="2200" dirty="0"/>
            </a:br>
            <a:r>
              <a:rPr lang="en-CA" sz="2200" dirty="0"/>
              <a:t/>
            </a:r>
            <a:br>
              <a:rPr lang="en-CA" sz="2200" dirty="0"/>
            </a:br>
            <a:r>
              <a:rPr lang="en-CA" sz="2200" dirty="0"/>
              <a:t>What would return period you recommend the dam be designed to withstand?</a:t>
            </a:r>
            <a:r>
              <a:rPr lang="en-US" sz="2200" dirty="0"/>
              <a:t> </a:t>
            </a:r>
            <a:r>
              <a:rPr lang="en-CA" sz="2200" dirty="0"/>
              <a:t/>
            </a:r>
            <a:br>
              <a:rPr lang="en-CA" sz="2200" dirty="0"/>
            </a:br>
            <a:endParaRPr lang="en-CA" sz="2200" dirty="0"/>
          </a:p>
        </p:txBody>
      </p:sp>
      <p:sp>
        <p:nvSpPr>
          <p:cNvPr id="3" name="Slide Number Placeholder 2"/>
          <p:cNvSpPr>
            <a:spLocks noGrp="1"/>
          </p:cNvSpPr>
          <p:nvPr>
            <p:ph type="sldNum" sz="quarter" idx="12"/>
          </p:nvPr>
        </p:nvSpPr>
        <p:spPr/>
        <p:txBody>
          <a:bodyPr/>
          <a:lstStyle/>
          <a:p>
            <a:fld id="{C0E297EE-DE81-484C-9366-B1080BE8B75B}" type="slidenum">
              <a:rPr lang="en-US" smtClean="0"/>
              <a:t>52</a:t>
            </a:fld>
            <a:endParaRPr lang="en-US"/>
          </a:p>
        </p:txBody>
      </p:sp>
      <p:sp>
        <p:nvSpPr>
          <p:cNvPr id="4" name="TextBox 3"/>
          <p:cNvSpPr txBox="1"/>
          <p:nvPr/>
        </p:nvSpPr>
        <p:spPr>
          <a:xfrm>
            <a:off x="1140435" y="4002594"/>
            <a:ext cx="7546365" cy="1692771"/>
          </a:xfrm>
          <a:prstGeom prst="rect">
            <a:avLst/>
          </a:prstGeom>
          <a:noFill/>
        </p:spPr>
        <p:txBody>
          <a:bodyPr wrap="square" rtlCol="0">
            <a:spAutoFit/>
          </a:bodyPr>
          <a:lstStyle/>
          <a:p>
            <a:endParaRPr lang="en-CA" sz="2400" dirty="0"/>
          </a:p>
          <a:p>
            <a:pPr marL="457200" lvl="0" indent="-457200">
              <a:buFont typeface="+mj-lt"/>
              <a:buAutoNum type="alphaUcPeriod"/>
            </a:pPr>
            <a:r>
              <a:rPr lang="en-CA" sz="2000" u="sng" dirty="0"/>
              <a:t>once in 50 year flood </a:t>
            </a:r>
          </a:p>
          <a:p>
            <a:pPr marL="457200" lvl="0" indent="-457200">
              <a:buFont typeface="+mj-lt"/>
              <a:buAutoNum type="alphaUcPeriod"/>
            </a:pPr>
            <a:r>
              <a:rPr lang="en-CA" sz="2000" u="sng" dirty="0"/>
              <a:t>once in 100 year flood</a:t>
            </a:r>
          </a:p>
          <a:p>
            <a:pPr marL="457200" lvl="0" indent="-457200">
              <a:buFont typeface="+mj-lt"/>
              <a:buAutoNum type="alphaUcPeriod"/>
            </a:pPr>
            <a:r>
              <a:rPr lang="en-CA" sz="2000" u="sng" dirty="0"/>
              <a:t>once in 200 year flood</a:t>
            </a:r>
          </a:p>
          <a:p>
            <a:pPr marL="457200" lvl="0" indent="-457200">
              <a:buFont typeface="+mj-lt"/>
              <a:buAutoNum type="alphaUcPeriod"/>
            </a:pPr>
            <a:r>
              <a:rPr lang="en-CA" sz="2000" u="sng" dirty="0"/>
              <a:t>once in 500 year flood</a:t>
            </a:r>
            <a:endParaRPr lang="en-CA" sz="2000" dirty="0">
              <a:effectLst/>
            </a:endParaRPr>
          </a:p>
        </p:txBody>
      </p:sp>
    </p:spTree>
    <p:extLst>
      <p:ext uri="{BB962C8B-B14F-4D97-AF65-F5344CB8AC3E}">
        <p14:creationId xmlns:p14="http://schemas.microsoft.com/office/powerpoint/2010/main" val="1904825105"/>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t>Questions</a:t>
            </a:r>
            <a:br>
              <a:rPr lang="en-US" b="1" dirty="0" smtClean="0"/>
            </a:br>
            <a:r>
              <a:rPr lang="en-US" b="1" dirty="0" smtClean="0"/>
              <a:t>Next Steps</a:t>
            </a:r>
            <a:br>
              <a:rPr lang="en-US" b="1" dirty="0" smtClean="0"/>
            </a:br>
            <a:r>
              <a:rPr lang="en-US" b="1" dirty="0" smtClean="0"/>
              <a:t>Calls to Action</a:t>
            </a:r>
            <a:endParaRPr lang="en-US" b="1" dirty="0"/>
          </a:p>
        </p:txBody>
      </p:sp>
      <p:sp>
        <p:nvSpPr>
          <p:cNvPr id="3" name="Slide Number Placeholder 2"/>
          <p:cNvSpPr>
            <a:spLocks noGrp="1"/>
          </p:cNvSpPr>
          <p:nvPr>
            <p:ph type="sldNum" sz="quarter" idx="12"/>
          </p:nvPr>
        </p:nvSpPr>
        <p:spPr/>
        <p:txBody>
          <a:bodyPr/>
          <a:lstStyle/>
          <a:p>
            <a:fld id="{C0E297EE-DE81-484C-9366-B1080BE8B75B}" type="slidenum">
              <a:rPr lang="en-US" smtClean="0"/>
              <a:t>53</a:t>
            </a:fld>
            <a:endParaRPr lang="en-US"/>
          </a:p>
        </p:txBody>
      </p:sp>
    </p:spTree>
    <p:extLst>
      <p:ext uri="{BB962C8B-B14F-4D97-AF65-F5344CB8AC3E}">
        <p14:creationId xmlns:p14="http://schemas.microsoft.com/office/powerpoint/2010/main" val="323632724"/>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748913"/>
            <a:ext cx="7772400" cy="1470025"/>
          </a:xfrm>
        </p:spPr>
        <p:txBody>
          <a:bodyPr>
            <a:normAutofit fontScale="90000"/>
          </a:bodyPr>
          <a:lstStyle/>
          <a:p>
            <a:r>
              <a:rPr lang="en-US" sz="6700" b="1" dirty="0" smtClean="0"/>
              <a:t>Thank You </a:t>
            </a:r>
            <a:r>
              <a:rPr lang="en-US" b="1" dirty="0" smtClean="0"/>
              <a:t/>
            </a:r>
            <a:br>
              <a:rPr lang="en-US" b="1" dirty="0" smtClean="0"/>
            </a:br>
            <a:r>
              <a:rPr lang="en-US" b="1" dirty="0" smtClean="0"/>
              <a:t/>
            </a:r>
            <a:br>
              <a:rPr lang="en-US" b="1" dirty="0" smtClean="0"/>
            </a:br>
            <a:r>
              <a:rPr lang="en-US" sz="3600" b="1" dirty="0" smtClean="0">
                <a:solidFill>
                  <a:srgbClr val="595959"/>
                </a:solidFill>
              </a:rPr>
              <a:t>jim.sibley@ubc.ca</a:t>
            </a:r>
            <a:br>
              <a:rPr lang="en-US" sz="3600" b="1" dirty="0" smtClean="0">
                <a:solidFill>
                  <a:srgbClr val="595959"/>
                </a:solidFill>
              </a:rPr>
            </a:br>
            <a:r>
              <a:rPr lang="en-US" sz="3600" b="1" dirty="0" err="1" smtClean="0">
                <a:solidFill>
                  <a:srgbClr val="595959"/>
                </a:solidFill>
              </a:rPr>
              <a:t>learntbl.ca</a:t>
            </a:r>
            <a:endParaRPr lang="en-US" sz="3600" b="1" dirty="0">
              <a:solidFill>
                <a:srgbClr val="595959"/>
              </a:solidFill>
            </a:endParaRPr>
          </a:p>
        </p:txBody>
      </p:sp>
      <p:sp>
        <p:nvSpPr>
          <p:cNvPr id="3" name="Slide Number Placeholder 2"/>
          <p:cNvSpPr>
            <a:spLocks noGrp="1"/>
          </p:cNvSpPr>
          <p:nvPr>
            <p:ph type="sldNum" sz="quarter" idx="12"/>
          </p:nvPr>
        </p:nvSpPr>
        <p:spPr/>
        <p:txBody>
          <a:bodyPr/>
          <a:lstStyle/>
          <a:p>
            <a:fld id="{C0E297EE-DE81-484C-9366-B1080BE8B75B}" type="slidenum">
              <a:rPr lang="en-US" smtClean="0"/>
              <a:t>54</a:t>
            </a:fld>
            <a:endParaRPr lang="en-US"/>
          </a:p>
        </p:txBody>
      </p:sp>
    </p:spTree>
    <p:extLst>
      <p:ext uri="{BB962C8B-B14F-4D97-AF65-F5344CB8AC3E}">
        <p14:creationId xmlns:p14="http://schemas.microsoft.com/office/powerpoint/2010/main" val="32363272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0E297EE-DE81-484C-9366-B1080BE8B75B}" type="slidenum">
              <a:rPr lang="en-US" smtClean="0"/>
              <a:t>6</a:t>
            </a:fld>
            <a:endParaRPr lang="en-US"/>
          </a:p>
        </p:txBody>
      </p:sp>
      <p:graphicFrame>
        <p:nvGraphicFramePr>
          <p:cNvPr id="5" name="Diagram 4"/>
          <p:cNvGraphicFramePr/>
          <p:nvPr>
            <p:extLst>
              <p:ext uri="{D42A27DB-BD31-4B8C-83A1-F6EECF244321}">
                <p14:modId xmlns:p14="http://schemas.microsoft.com/office/powerpoint/2010/main" val="2568474272"/>
              </p:ext>
            </p:extLst>
          </p:nvPr>
        </p:nvGraphicFramePr>
        <p:xfrm>
          <a:off x="763605" y="202241"/>
          <a:ext cx="7908184" cy="61541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0087594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smtClean="0"/>
              <a:t>Metacognition </a:t>
            </a:r>
            <a:br>
              <a:rPr lang="en-US" b="1" dirty="0" smtClean="0"/>
            </a:br>
            <a:r>
              <a:rPr lang="en-US" b="1" dirty="0" smtClean="0"/>
              <a:t>Survey</a:t>
            </a:r>
          </a:p>
        </p:txBody>
      </p:sp>
      <p:sp>
        <p:nvSpPr>
          <p:cNvPr id="3" name="Slide Number Placeholder 2"/>
          <p:cNvSpPr>
            <a:spLocks noGrp="1"/>
          </p:cNvSpPr>
          <p:nvPr>
            <p:ph type="sldNum" sz="quarter" idx="12"/>
          </p:nvPr>
        </p:nvSpPr>
        <p:spPr/>
        <p:txBody>
          <a:bodyPr/>
          <a:lstStyle/>
          <a:p>
            <a:fld id="{C0E297EE-DE81-484C-9366-B1080BE8B75B}" type="slidenum">
              <a:rPr lang="en-US" smtClean="0"/>
              <a:t>7</a:t>
            </a:fld>
            <a:endParaRPr lang="en-US"/>
          </a:p>
        </p:txBody>
      </p:sp>
    </p:spTree>
    <p:extLst>
      <p:ext uri="{BB962C8B-B14F-4D97-AF65-F5344CB8AC3E}">
        <p14:creationId xmlns:p14="http://schemas.microsoft.com/office/powerpoint/2010/main" val="43985214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0E297EE-DE81-484C-9366-B1080BE8B75B}" type="slidenum">
              <a:rPr lang="en-US" smtClean="0"/>
              <a:t>8</a:t>
            </a:fld>
            <a:endParaRPr lang="en-US"/>
          </a:p>
        </p:txBody>
      </p:sp>
      <p:grpSp>
        <p:nvGrpSpPr>
          <p:cNvPr id="7" name="Group 6"/>
          <p:cNvGrpSpPr/>
          <p:nvPr/>
        </p:nvGrpSpPr>
        <p:grpSpPr>
          <a:xfrm>
            <a:off x="-841207" y="632219"/>
            <a:ext cx="7257469" cy="5438264"/>
            <a:chOff x="931925" y="887861"/>
            <a:chExt cx="7257469" cy="5438264"/>
          </a:xfrm>
        </p:grpSpPr>
        <p:sp>
          <p:nvSpPr>
            <p:cNvPr id="8" name="Freeform 7"/>
            <p:cNvSpPr/>
            <p:nvPr/>
          </p:nvSpPr>
          <p:spPr>
            <a:xfrm>
              <a:off x="4132468" y="887861"/>
              <a:ext cx="1753889" cy="2015964"/>
            </a:xfrm>
            <a:custGeom>
              <a:avLst/>
              <a:gdLst>
                <a:gd name="connsiteX0" fmla="*/ 0 w 2015963"/>
                <a:gd name="connsiteY0" fmla="*/ 876944 h 1753888"/>
                <a:gd name="connsiteX1" fmla="*/ 438472 w 2015963"/>
                <a:gd name="connsiteY1" fmla="*/ 0 h 1753888"/>
                <a:gd name="connsiteX2" fmla="*/ 1577491 w 2015963"/>
                <a:gd name="connsiteY2" fmla="*/ 0 h 1753888"/>
                <a:gd name="connsiteX3" fmla="*/ 2015963 w 2015963"/>
                <a:gd name="connsiteY3" fmla="*/ 876944 h 1753888"/>
                <a:gd name="connsiteX4" fmla="*/ 1577491 w 2015963"/>
                <a:gd name="connsiteY4" fmla="*/ 1753888 h 1753888"/>
                <a:gd name="connsiteX5" fmla="*/ 438472 w 2015963"/>
                <a:gd name="connsiteY5" fmla="*/ 1753888 h 1753888"/>
                <a:gd name="connsiteX6" fmla="*/ 0 w 2015963"/>
                <a:gd name="connsiteY6" fmla="*/ 876944 h 17538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15963" h="1753888">
                  <a:moveTo>
                    <a:pt x="1007981" y="0"/>
                  </a:moveTo>
                  <a:lnTo>
                    <a:pt x="2015962" y="381471"/>
                  </a:lnTo>
                  <a:lnTo>
                    <a:pt x="2015962" y="1372417"/>
                  </a:lnTo>
                  <a:lnTo>
                    <a:pt x="1007982" y="1753888"/>
                  </a:lnTo>
                  <a:lnTo>
                    <a:pt x="1" y="1372417"/>
                  </a:lnTo>
                  <a:lnTo>
                    <a:pt x="1" y="381471"/>
                  </a:lnTo>
                  <a:lnTo>
                    <a:pt x="1007981"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41894" tIns="382735" rIns="341895" bIns="382734" numCol="1" spcCol="1270" anchor="ctr" anchorCtr="0">
              <a:noAutofit/>
            </a:bodyPr>
            <a:lstStyle/>
            <a:p>
              <a:pPr lvl="0" algn="ctr" defTabSz="800100">
                <a:lnSpc>
                  <a:spcPct val="90000"/>
                </a:lnSpc>
                <a:spcBef>
                  <a:spcPct val="0"/>
                </a:spcBef>
                <a:spcAft>
                  <a:spcPct val="35000"/>
                </a:spcAft>
              </a:pPr>
              <a:r>
                <a:rPr lang="en-US" sz="1800" kern="1200" dirty="0" smtClean="0"/>
                <a:t>Declarative Knowledge</a:t>
              </a:r>
              <a:endParaRPr lang="en-US" sz="1800" kern="1200" dirty="0"/>
            </a:p>
          </p:txBody>
        </p:sp>
        <p:sp>
          <p:nvSpPr>
            <p:cNvPr id="9" name="Rectangle 8"/>
            <p:cNvSpPr/>
            <p:nvPr/>
          </p:nvSpPr>
          <p:spPr>
            <a:xfrm>
              <a:off x="5939579" y="1291054"/>
              <a:ext cx="2249815" cy="120957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1" name="Freeform 10"/>
            <p:cNvSpPr/>
            <p:nvPr/>
          </p:nvSpPr>
          <p:spPr>
            <a:xfrm>
              <a:off x="3181740" y="2599011"/>
              <a:ext cx="1753889" cy="2015964"/>
            </a:xfrm>
            <a:custGeom>
              <a:avLst/>
              <a:gdLst>
                <a:gd name="connsiteX0" fmla="*/ 0 w 2015963"/>
                <a:gd name="connsiteY0" fmla="*/ 876944 h 1753888"/>
                <a:gd name="connsiteX1" fmla="*/ 438472 w 2015963"/>
                <a:gd name="connsiteY1" fmla="*/ 0 h 1753888"/>
                <a:gd name="connsiteX2" fmla="*/ 1577491 w 2015963"/>
                <a:gd name="connsiteY2" fmla="*/ 0 h 1753888"/>
                <a:gd name="connsiteX3" fmla="*/ 2015963 w 2015963"/>
                <a:gd name="connsiteY3" fmla="*/ 876944 h 1753888"/>
                <a:gd name="connsiteX4" fmla="*/ 1577491 w 2015963"/>
                <a:gd name="connsiteY4" fmla="*/ 1753888 h 1753888"/>
                <a:gd name="connsiteX5" fmla="*/ 438472 w 2015963"/>
                <a:gd name="connsiteY5" fmla="*/ 1753888 h 1753888"/>
                <a:gd name="connsiteX6" fmla="*/ 0 w 2015963"/>
                <a:gd name="connsiteY6" fmla="*/ 876944 h 17538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15963" h="1753888">
                  <a:moveTo>
                    <a:pt x="1007981" y="0"/>
                  </a:moveTo>
                  <a:lnTo>
                    <a:pt x="2015962" y="381471"/>
                  </a:lnTo>
                  <a:lnTo>
                    <a:pt x="2015962" y="1372417"/>
                  </a:lnTo>
                  <a:lnTo>
                    <a:pt x="1007982" y="1753888"/>
                  </a:lnTo>
                  <a:lnTo>
                    <a:pt x="1" y="1372417"/>
                  </a:lnTo>
                  <a:lnTo>
                    <a:pt x="1" y="381471"/>
                  </a:lnTo>
                  <a:lnTo>
                    <a:pt x="1007981"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41894" tIns="382735" rIns="341895" bIns="382734" numCol="1" spcCol="1270" anchor="ctr" anchorCtr="0">
              <a:noAutofit/>
            </a:bodyPr>
            <a:lstStyle/>
            <a:p>
              <a:pPr lvl="0" algn="ctr" defTabSz="800100">
                <a:lnSpc>
                  <a:spcPct val="90000"/>
                </a:lnSpc>
                <a:spcBef>
                  <a:spcPct val="0"/>
                </a:spcBef>
                <a:spcAft>
                  <a:spcPct val="35000"/>
                </a:spcAft>
              </a:pPr>
              <a:r>
                <a:rPr lang="en-US" sz="1800" kern="1200" dirty="0" smtClean="0"/>
                <a:t>Procedural Knowledge</a:t>
              </a:r>
              <a:endParaRPr lang="en-US" sz="1800" kern="1200" dirty="0"/>
            </a:p>
          </p:txBody>
        </p:sp>
        <p:sp>
          <p:nvSpPr>
            <p:cNvPr id="12" name="Rectangle 11"/>
            <p:cNvSpPr/>
            <p:nvPr/>
          </p:nvSpPr>
          <p:spPr>
            <a:xfrm>
              <a:off x="931925" y="3002204"/>
              <a:ext cx="2177241" cy="120957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4" name="Freeform 13"/>
            <p:cNvSpPr/>
            <p:nvPr/>
          </p:nvSpPr>
          <p:spPr>
            <a:xfrm>
              <a:off x="4132468" y="4310161"/>
              <a:ext cx="1753889" cy="2015964"/>
            </a:xfrm>
            <a:custGeom>
              <a:avLst/>
              <a:gdLst>
                <a:gd name="connsiteX0" fmla="*/ 0 w 2015963"/>
                <a:gd name="connsiteY0" fmla="*/ 876944 h 1753888"/>
                <a:gd name="connsiteX1" fmla="*/ 438472 w 2015963"/>
                <a:gd name="connsiteY1" fmla="*/ 0 h 1753888"/>
                <a:gd name="connsiteX2" fmla="*/ 1577491 w 2015963"/>
                <a:gd name="connsiteY2" fmla="*/ 0 h 1753888"/>
                <a:gd name="connsiteX3" fmla="*/ 2015963 w 2015963"/>
                <a:gd name="connsiteY3" fmla="*/ 876944 h 1753888"/>
                <a:gd name="connsiteX4" fmla="*/ 1577491 w 2015963"/>
                <a:gd name="connsiteY4" fmla="*/ 1753888 h 1753888"/>
                <a:gd name="connsiteX5" fmla="*/ 438472 w 2015963"/>
                <a:gd name="connsiteY5" fmla="*/ 1753888 h 1753888"/>
                <a:gd name="connsiteX6" fmla="*/ 0 w 2015963"/>
                <a:gd name="connsiteY6" fmla="*/ 876944 h 17538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15963" h="1753888">
                  <a:moveTo>
                    <a:pt x="1007981" y="0"/>
                  </a:moveTo>
                  <a:lnTo>
                    <a:pt x="2015962" y="381471"/>
                  </a:lnTo>
                  <a:lnTo>
                    <a:pt x="2015962" y="1372417"/>
                  </a:lnTo>
                  <a:lnTo>
                    <a:pt x="1007982" y="1753888"/>
                  </a:lnTo>
                  <a:lnTo>
                    <a:pt x="1" y="1372417"/>
                  </a:lnTo>
                  <a:lnTo>
                    <a:pt x="1" y="381471"/>
                  </a:lnTo>
                  <a:lnTo>
                    <a:pt x="1007981"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41894" tIns="382735" rIns="341895" bIns="382734" numCol="1" spcCol="1270" anchor="ctr" anchorCtr="0">
              <a:noAutofit/>
            </a:bodyPr>
            <a:lstStyle/>
            <a:p>
              <a:pPr lvl="0" algn="ctr" defTabSz="800100">
                <a:lnSpc>
                  <a:spcPct val="90000"/>
                </a:lnSpc>
                <a:spcBef>
                  <a:spcPct val="0"/>
                </a:spcBef>
                <a:spcAft>
                  <a:spcPct val="35000"/>
                </a:spcAft>
              </a:pPr>
              <a:r>
                <a:rPr lang="en-US" sz="1800" kern="1200" dirty="0" smtClean="0"/>
                <a:t>Conditional Knowledge</a:t>
              </a:r>
              <a:endParaRPr lang="en-US" sz="1800" kern="1200" dirty="0"/>
            </a:p>
          </p:txBody>
        </p:sp>
        <p:sp>
          <p:nvSpPr>
            <p:cNvPr id="15" name="Rectangle 14"/>
            <p:cNvSpPr/>
            <p:nvPr/>
          </p:nvSpPr>
          <p:spPr>
            <a:xfrm>
              <a:off x="5939579" y="4713354"/>
              <a:ext cx="2249815" cy="120957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grpSp>
      <p:sp>
        <p:nvSpPr>
          <p:cNvPr id="17" name="TextBox 16"/>
          <p:cNvSpPr txBox="1"/>
          <p:nvPr/>
        </p:nvSpPr>
        <p:spPr>
          <a:xfrm>
            <a:off x="3565928" y="2530429"/>
            <a:ext cx="5306842" cy="1569660"/>
          </a:xfrm>
          <a:prstGeom prst="rect">
            <a:avLst/>
          </a:prstGeom>
          <a:noFill/>
        </p:spPr>
        <p:txBody>
          <a:bodyPr wrap="square" rtlCol="0">
            <a:spAutoFit/>
          </a:bodyPr>
          <a:lstStyle/>
          <a:p>
            <a:r>
              <a:rPr lang="en-US" sz="4800" b="1" dirty="0" smtClean="0"/>
              <a:t>Metacognition</a:t>
            </a:r>
          </a:p>
          <a:p>
            <a:r>
              <a:rPr lang="en-US" sz="4800" b="1" dirty="0" smtClean="0"/>
              <a:t>Awareness</a:t>
            </a:r>
            <a:endParaRPr lang="en-US" sz="4800" b="1" dirty="0"/>
          </a:p>
        </p:txBody>
      </p:sp>
    </p:spTree>
    <p:extLst>
      <p:ext uri="{BB962C8B-B14F-4D97-AF65-F5344CB8AC3E}">
        <p14:creationId xmlns:p14="http://schemas.microsoft.com/office/powerpoint/2010/main" val="191932407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0E297EE-DE81-484C-9366-B1080BE8B75B}" type="slidenum">
              <a:rPr lang="en-US" smtClean="0"/>
              <a:t>9</a:t>
            </a:fld>
            <a:endParaRPr lang="en-US"/>
          </a:p>
        </p:txBody>
      </p:sp>
      <p:grpSp>
        <p:nvGrpSpPr>
          <p:cNvPr id="7" name="Group 6"/>
          <p:cNvGrpSpPr/>
          <p:nvPr/>
        </p:nvGrpSpPr>
        <p:grpSpPr>
          <a:xfrm>
            <a:off x="-841207" y="632219"/>
            <a:ext cx="7257469" cy="5438264"/>
            <a:chOff x="931925" y="887861"/>
            <a:chExt cx="7257469" cy="5438264"/>
          </a:xfrm>
        </p:grpSpPr>
        <p:sp>
          <p:nvSpPr>
            <p:cNvPr id="8" name="Freeform 7"/>
            <p:cNvSpPr/>
            <p:nvPr/>
          </p:nvSpPr>
          <p:spPr>
            <a:xfrm>
              <a:off x="4132468" y="887861"/>
              <a:ext cx="1753889" cy="2015964"/>
            </a:xfrm>
            <a:custGeom>
              <a:avLst/>
              <a:gdLst>
                <a:gd name="connsiteX0" fmla="*/ 0 w 2015963"/>
                <a:gd name="connsiteY0" fmla="*/ 876944 h 1753888"/>
                <a:gd name="connsiteX1" fmla="*/ 438472 w 2015963"/>
                <a:gd name="connsiteY1" fmla="*/ 0 h 1753888"/>
                <a:gd name="connsiteX2" fmla="*/ 1577491 w 2015963"/>
                <a:gd name="connsiteY2" fmla="*/ 0 h 1753888"/>
                <a:gd name="connsiteX3" fmla="*/ 2015963 w 2015963"/>
                <a:gd name="connsiteY3" fmla="*/ 876944 h 1753888"/>
                <a:gd name="connsiteX4" fmla="*/ 1577491 w 2015963"/>
                <a:gd name="connsiteY4" fmla="*/ 1753888 h 1753888"/>
                <a:gd name="connsiteX5" fmla="*/ 438472 w 2015963"/>
                <a:gd name="connsiteY5" fmla="*/ 1753888 h 1753888"/>
                <a:gd name="connsiteX6" fmla="*/ 0 w 2015963"/>
                <a:gd name="connsiteY6" fmla="*/ 876944 h 17538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15963" h="1753888">
                  <a:moveTo>
                    <a:pt x="1007981" y="0"/>
                  </a:moveTo>
                  <a:lnTo>
                    <a:pt x="2015962" y="381471"/>
                  </a:lnTo>
                  <a:lnTo>
                    <a:pt x="2015962" y="1372417"/>
                  </a:lnTo>
                  <a:lnTo>
                    <a:pt x="1007982" y="1753888"/>
                  </a:lnTo>
                  <a:lnTo>
                    <a:pt x="1" y="1372417"/>
                  </a:lnTo>
                  <a:lnTo>
                    <a:pt x="1" y="381471"/>
                  </a:lnTo>
                  <a:lnTo>
                    <a:pt x="1007981"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41894" tIns="382735" rIns="341895" bIns="382734" numCol="1" spcCol="1270" anchor="ctr" anchorCtr="0">
              <a:noAutofit/>
            </a:bodyPr>
            <a:lstStyle/>
            <a:p>
              <a:pPr lvl="0" algn="ctr" defTabSz="800100">
                <a:lnSpc>
                  <a:spcPct val="90000"/>
                </a:lnSpc>
                <a:spcBef>
                  <a:spcPct val="0"/>
                </a:spcBef>
                <a:spcAft>
                  <a:spcPct val="35000"/>
                </a:spcAft>
              </a:pPr>
              <a:r>
                <a:rPr lang="en-US" sz="1800" kern="1200" dirty="0" smtClean="0"/>
                <a:t>Planning</a:t>
              </a:r>
              <a:endParaRPr lang="en-US" sz="1800" kern="1200" dirty="0"/>
            </a:p>
          </p:txBody>
        </p:sp>
        <p:sp>
          <p:nvSpPr>
            <p:cNvPr id="9" name="Rectangle 8"/>
            <p:cNvSpPr/>
            <p:nvPr/>
          </p:nvSpPr>
          <p:spPr>
            <a:xfrm>
              <a:off x="5939579" y="1291054"/>
              <a:ext cx="2249815" cy="120957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1" name="Freeform 10"/>
            <p:cNvSpPr/>
            <p:nvPr/>
          </p:nvSpPr>
          <p:spPr>
            <a:xfrm>
              <a:off x="3181740" y="2599011"/>
              <a:ext cx="1753889" cy="2015964"/>
            </a:xfrm>
            <a:custGeom>
              <a:avLst/>
              <a:gdLst>
                <a:gd name="connsiteX0" fmla="*/ 0 w 2015963"/>
                <a:gd name="connsiteY0" fmla="*/ 876944 h 1753888"/>
                <a:gd name="connsiteX1" fmla="*/ 438472 w 2015963"/>
                <a:gd name="connsiteY1" fmla="*/ 0 h 1753888"/>
                <a:gd name="connsiteX2" fmla="*/ 1577491 w 2015963"/>
                <a:gd name="connsiteY2" fmla="*/ 0 h 1753888"/>
                <a:gd name="connsiteX3" fmla="*/ 2015963 w 2015963"/>
                <a:gd name="connsiteY3" fmla="*/ 876944 h 1753888"/>
                <a:gd name="connsiteX4" fmla="*/ 1577491 w 2015963"/>
                <a:gd name="connsiteY4" fmla="*/ 1753888 h 1753888"/>
                <a:gd name="connsiteX5" fmla="*/ 438472 w 2015963"/>
                <a:gd name="connsiteY5" fmla="*/ 1753888 h 1753888"/>
                <a:gd name="connsiteX6" fmla="*/ 0 w 2015963"/>
                <a:gd name="connsiteY6" fmla="*/ 876944 h 17538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15963" h="1753888">
                  <a:moveTo>
                    <a:pt x="1007981" y="0"/>
                  </a:moveTo>
                  <a:lnTo>
                    <a:pt x="2015962" y="381471"/>
                  </a:lnTo>
                  <a:lnTo>
                    <a:pt x="2015962" y="1372417"/>
                  </a:lnTo>
                  <a:lnTo>
                    <a:pt x="1007982" y="1753888"/>
                  </a:lnTo>
                  <a:lnTo>
                    <a:pt x="1" y="1372417"/>
                  </a:lnTo>
                  <a:lnTo>
                    <a:pt x="1" y="381471"/>
                  </a:lnTo>
                  <a:lnTo>
                    <a:pt x="1007981"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41894" tIns="382735" rIns="341895" bIns="382734" numCol="1" spcCol="1270" anchor="ctr" anchorCtr="0">
              <a:noAutofit/>
            </a:bodyPr>
            <a:lstStyle/>
            <a:p>
              <a:pPr lvl="0" algn="ctr" defTabSz="800100">
                <a:lnSpc>
                  <a:spcPct val="90000"/>
                </a:lnSpc>
                <a:spcBef>
                  <a:spcPct val="0"/>
                </a:spcBef>
                <a:spcAft>
                  <a:spcPct val="35000"/>
                </a:spcAft>
              </a:pPr>
              <a:r>
                <a:rPr lang="en-US" sz="1800" kern="1200" dirty="0" smtClean="0"/>
                <a:t>Monitoring</a:t>
              </a:r>
              <a:endParaRPr lang="en-US" sz="1800" kern="1200" dirty="0"/>
            </a:p>
          </p:txBody>
        </p:sp>
        <p:sp>
          <p:nvSpPr>
            <p:cNvPr id="12" name="Rectangle 11"/>
            <p:cNvSpPr/>
            <p:nvPr/>
          </p:nvSpPr>
          <p:spPr>
            <a:xfrm>
              <a:off x="931925" y="3002204"/>
              <a:ext cx="2177241" cy="120957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4" name="Freeform 13"/>
            <p:cNvSpPr/>
            <p:nvPr/>
          </p:nvSpPr>
          <p:spPr>
            <a:xfrm>
              <a:off x="4132468" y="4310161"/>
              <a:ext cx="1753889" cy="2015964"/>
            </a:xfrm>
            <a:custGeom>
              <a:avLst/>
              <a:gdLst>
                <a:gd name="connsiteX0" fmla="*/ 0 w 2015963"/>
                <a:gd name="connsiteY0" fmla="*/ 876944 h 1753888"/>
                <a:gd name="connsiteX1" fmla="*/ 438472 w 2015963"/>
                <a:gd name="connsiteY1" fmla="*/ 0 h 1753888"/>
                <a:gd name="connsiteX2" fmla="*/ 1577491 w 2015963"/>
                <a:gd name="connsiteY2" fmla="*/ 0 h 1753888"/>
                <a:gd name="connsiteX3" fmla="*/ 2015963 w 2015963"/>
                <a:gd name="connsiteY3" fmla="*/ 876944 h 1753888"/>
                <a:gd name="connsiteX4" fmla="*/ 1577491 w 2015963"/>
                <a:gd name="connsiteY4" fmla="*/ 1753888 h 1753888"/>
                <a:gd name="connsiteX5" fmla="*/ 438472 w 2015963"/>
                <a:gd name="connsiteY5" fmla="*/ 1753888 h 1753888"/>
                <a:gd name="connsiteX6" fmla="*/ 0 w 2015963"/>
                <a:gd name="connsiteY6" fmla="*/ 876944 h 17538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15963" h="1753888">
                  <a:moveTo>
                    <a:pt x="1007981" y="0"/>
                  </a:moveTo>
                  <a:lnTo>
                    <a:pt x="2015962" y="381471"/>
                  </a:lnTo>
                  <a:lnTo>
                    <a:pt x="2015962" y="1372417"/>
                  </a:lnTo>
                  <a:lnTo>
                    <a:pt x="1007982" y="1753888"/>
                  </a:lnTo>
                  <a:lnTo>
                    <a:pt x="1" y="1372417"/>
                  </a:lnTo>
                  <a:lnTo>
                    <a:pt x="1" y="381471"/>
                  </a:lnTo>
                  <a:lnTo>
                    <a:pt x="1007981"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41894" tIns="382735" rIns="341895" bIns="382734" numCol="1" spcCol="1270" anchor="ctr" anchorCtr="0">
              <a:noAutofit/>
            </a:bodyPr>
            <a:lstStyle/>
            <a:p>
              <a:pPr lvl="0" algn="ctr" defTabSz="800100">
                <a:lnSpc>
                  <a:spcPct val="90000"/>
                </a:lnSpc>
                <a:spcBef>
                  <a:spcPct val="0"/>
                </a:spcBef>
                <a:spcAft>
                  <a:spcPct val="35000"/>
                </a:spcAft>
              </a:pPr>
              <a:r>
                <a:rPr lang="en-US" sz="1800" kern="1200" dirty="0" smtClean="0"/>
                <a:t>Evaluating</a:t>
              </a:r>
              <a:endParaRPr lang="en-US" sz="1800" kern="1200" dirty="0"/>
            </a:p>
          </p:txBody>
        </p:sp>
        <p:sp>
          <p:nvSpPr>
            <p:cNvPr id="15" name="Rectangle 14"/>
            <p:cNvSpPr/>
            <p:nvPr/>
          </p:nvSpPr>
          <p:spPr>
            <a:xfrm>
              <a:off x="5939579" y="4713354"/>
              <a:ext cx="2249815" cy="120957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grpSp>
      <p:sp>
        <p:nvSpPr>
          <p:cNvPr id="17" name="TextBox 16"/>
          <p:cNvSpPr txBox="1"/>
          <p:nvPr/>
        </p:nvSpPr>
        <p:spPr>
          <a:xfrm>
            <a:off x="3658440" y="2484859"/>
            <a:ext cx="5306842" cy="1569660"/>
          </a:xfrm>
          <a:prstGeom prst="rect">
            <a:avLst/>
          </a:prstGeom>
          <a:noFill/>
        </p:spPr>
        <p:txBody>
          <a:bodyPr wrap="square" rtlCol="0">
            <a:spAutoFit/>
          </a:bodyPr>
          <a:lstStyle/>
          <a:p>
            <a:r>
              <a:rPr lang="en-US" sz="4800" b="1" dirty="0" smtClean="0"/>
              <a:t>Metacognition</a:t>
            </a:r>
          </a:p>
          <a:p>
            <a:r>
              <a:rPr lang="en-US" sz="4800" b="1" dirty="0" smtClean="0"/>
              <a:t>Regulation</a:t>
            </a:r>
            <a:endParaRPr lang="en-US" sz="4800" b="1" dirty="0"/>
          </a:p>
        </p:txBody>
      </p:sp>
    </p:spTree>
    <p:extLst>
      <p:ext uri="{BB962C8B-B14F-4D97-AF65-F5344CB8AC3E}">
        <p14:creationId xmlns:p14="http://schemas.microsoft.com/office/powerpoint/2010/main" val="197088284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335</TotalTime>
  <Words>1957</Words>
  <Application>Microsoft Macintosh PowerPoint</Application>
  <PresentationFormat>On-screen Show (4:3)</PresentationFormat>
  <Paragraphs>374</Paragraphs>
  <Slides>54</Slides>
  <Notes>25</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Office Theme</vt:lpstr>
      <vt:lpstr>Life-long Learning, Teamwork and Critical Thinking</vt:lpstr>
      <vt:lpstr>Life-long Learning</vt:lpstr>
      <vt:lpstr>AACSB: Life-long learning: preparation for life-long learning.   ABET: Life-long learning: a recognition of the need for, and an ability to engage in life-long learning   CEAB: Life-long learning: An ability to identify and to address their own educational needs in a changing world in ways sufficient to maintain their competence and to allow them to contribute to the advancement of knowledge.   Dartmouth Medicine: Life-long learning: learn and adopt a structured approach to lifelong updating of knowledge and skills.</vt:lpstr>
      <vt:lpstr>Activity  What does life-long learning mean to you? In your teams, come up with a short defintion</vt:lpstr>
      <vt:lpstr>  </vt:lpstr>
      <vt:lpstr>PowerPoint Presentation</vt:lpstr>
      <vt:lpstr>Metacognition  Survey</vt:lpstr>
      <vt:lpstr>PowerPoint Presentation</vt:lpstr>
      <vt:lpstr>PowerPoint Presentation</vt:lpstr>
      <vt:lpstr>PowerPoint Presentation</vt:lpstr>
      <vt:lpstr>Activity  Thinking about our courses and opportunities to show life-long learning/metacognition steps students are already taking</vt:lpstr>
      <vt:lpstr>Take Away  Thinking of where your students are already doing these kinds of strategies  Change your assignments and activities to make the process more visible</vt:lpstr>
      <vt:lpstr>Take Away  Importance of modeling and reminding students of effective life-long learning behaviours</vt:lpstr>
      <vt:lpstr>Teamwork</vt:lpstr>
      <vt:lpstr>Product vs. Process</vt:lpstr>
      <vt:lpstr>Ad hoc teams, short activities, very low accountability</vt:lpstr>
      <vt:lpstr>Small teams, longer projects, intricate individual accountability, often product focused</vt:lpstr>
      <vt:lpstr>How can we understand the stages teams go through?</vt:lpstr>
      <vt:lpstr>Large permanent teams, high accountability, often process focused</vt:lpstr>
      <vt:lpstr>What do high performance teams have that is so special?</vt:lpstr>
      <vt:lpstr>Common measures of teamwork   Common product measures – are team grades for some kind of artifact (report, video, poster) or some performance (presentation). The assigned grade grades can be tempered by using a peer evaluation process to more fairly distributed grade based on individual contribution to team product.    Common process measures – are peer and self evaluation scores, learning journals, and reflections.</vt:lpstr>
      <vt:lpstr>Collective work from a student team does not provide a basis to assess individual student performance and outcomes except where teamwork is a learning goal.   In that case the collective work of the team may provide a basis for assessing performance as a team member.</vt:lpstr>
      <vt:lpstr>Defining Peer Evaluation  Criteria Activity</vt:lpstr>
      <vt:lpstr>Critical Thinking</vt:lpstr>
      <vt:lpstr>What is Critical Thinking? </vt:lpstr>
      <vt:lpstr>Critical thinking is characterized as a comprehensive, systematic, and methodical approach to investigating, analyzing, interpreting an issue, situation, or problem. </vt:lpstr>
      <vt:lpstr>Critical Thinking </vt:lpstr>
      <vt:lpstr>Where do our students get stuck on the way to becoming Critical Thinkers?</vt:lpstr>
      <vt:lpstr>Perry Framework for Cognitive Development</vt:lpstr>
      <vt:lpstr>Facilitation for Deeper Discussion Critical Thinking</vt:lpstr>
      <vt:lpstr>General Facilitation Moves</vt:lpstr>
      <vt:lpstr>Critical Thinking Facilitation Moves</vt:lpstr>
      <vt:lpstr>What is ORID?</vt:lpstr>
      <vt:lpstr>ORID - Objective Stage</vt:lpstr>
      <vt:lpstr>ORID - Reflective Stage</vt:lpstr>
      <vt:lpstr>ORID - Interpretive Stage</vt:lpstr>
      <vt:lpstr>ORID - Decisional Stage</vt:lpstr>
      <vt:lpstr>Facilitation Moves using ORID</vt:lpstr>
      <vt:lpstr>Lunch</vt:lpstr>
      <vt:lpstr>Effective Team  Task Design</vt:lpstr>
      <vt:lpstr>Effective task design  for the TBL classroom   Bill Roberson and Billie Franchini Journal on Excellence in College Teaching</vt:lpstr>
      <vt:lpstr>Quick Reading Review 5-10 minutes</vt:lpstr>
      <vt:lpstr>Readiness Assurance  Process</vt:lpstr>
      <vt:lpstr>You are creating a TBL team task for a writing course. You are considering different ways of wording the task. You want the activity to really make the students think and want it to lead to a deep discussion. Which of the following wordings for the task would likely best achieve these objectives?   A. List the mistakes writers frequently make that detract from their efforts to write in an active voice.  B. Read the following passage and identify clear examples of active voice and passive voice.  C. Read the following passage and identify the sentence in which the passive voice is used most appropriately.  </vt:lpstr>
      <vt:lpstr>You are designing a sequence of team tasks that build on one another. You are trying to get the mix of abstract concepts and concrete experiences just right. How would you recommend the progression of activities across the module be structured.   </vt:lpstr>
      <vt:lpstr>  How we facilitate a reporting conversation can change how effective the learning outcomes are. We want to help students build critical arguments by making sure that they examine different points of views, and identify assumptions, inconsistencies, and missing information that can affect the validity of their particular conclusion. How best can we help students build these critical arguments in the reporting discussions?    </vt:lpstr>
      <vt:lpstr>  You are designing a discussion plan to manage the reporting conversation after a 4S report. You want to avoid a sequential debrief, since you been told by Bill not to do this. Which of the following is most important?    </vt:lpstr>
      <vt:lpstr>  You been having trouble with a few teams rushing ahead and getting all the team tasks completed long before the other teams. They get bored, start off-task conversations, and have become quite disruptive to the students that are still working. What would be the best way to fix this problem?   </vt:lpstr>
      <vt:lpstr>  We should strive to design tasks that lead students through a complete thought process. How best can we structure these kinds of sequences?   </vt:lpstr>
      <vt:lpstr>  You have adopted Team-Based Learning. You have been using the 4S framework to structure your classroom problem-solving activities. You are pleased with the engagement and depth of discussion you are getting from your students, but are a bit concerned that the time spent on the activities are taking away from other aspects of the course. You are considering various options for overcoming this problem.   Which option would you choose to fix this problem? And why?   </vt:lpstr>
      <vt:lpstr>Examining the anatomy of a good task that deepens learning and fosters critical discussions</vt:lpstr>
      <vt:lpstr>  You are head of Engineering for a large dam project on the Yellow river in the Ningxai province of China. The dam is to be  located in the Yiling district near the exit of the Ordos Loop section of the river. The dam is to be located at 34°49′46″N  111°20′41″E. See attached diagram for specific site location and channel placement. The Yellow river is China’s third largest river. The local bedrock is a highly fractured gneiss. The river is characterized by very high silt loads. The proposed dam will be a concrete arch design. You have been asked to determine some of the main design parameters, including safety related question like what flood event return period to build the dam to withstand.  What would return period you recommend the dam be designed to withstand?  </vt:lpstr>
      <vt:lpstr>Questions Next Steps Calls to Action</vt:lpstr>
      <vt:lpstr>Thank You   jim.sibley@ubc.ca learntbl.ca</vt:lpstr>
    </vt:vector>
  </TitlesOfParts>
  <Company>UBC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Aims, Goals, Objectives, Outcomes, and Competencies</dc:title>
  <dc:creator>James Sibley</dc:creator>
  <cp:lastModifiedBy>James Sibley</cp:lastModifiedBy>
  <cp:revision>43</cp:revision>
  <dcterms:created xsi:type="dcterms:W3CDTF">2016-01-26T18:22:08Z</dcterms:created>
  <dcterms:modified xsi:type="dcterms:W3CDTF">2016-02-08T19:25:35Z</dcterms:modified>
</cp:coreProperties>
</file>