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30"/>
  </p:notesMasterIdLst>
  <p:handoutMasterIdLst>
    <p:handoutMasterId r:id="rId31"/>
  </p:handoutMasterIdLst>
  <p:sldIdLst>
    <p:sldId id="1525" r:id="rId2"/>
    <p:sldId id="1470" r:id="rId3"/>
    <p:sldId id="1520" r:id="rId4"/>
    <p:sldId id="1524" r:id="rId5"/>
    <p:sldId id="1517" r:id="rId6"/>
    <p:sldId id="1519" r:id="rId7"/>
    <p:sldId id="1471" r:id="rId8"/>
    <p:sldId id="1521" r:id="rId9"/>
    <p:sldId id="1518" r:id="rId10"/>
    <p:sldId id="1527" r:id="rId11"/>
    <p:sldId id="1515" r:id="rId12"/>
    <p:sldId id="1516" r:id="rId13"/>
    <p:sldId id="1522" r:id="rId14"/>
    <p:sldId id="1435" r:id="rId15"/>
    <p:sldId id="1526" r:id="rId16"/>
    <p:sldId id="408" r:id="rId17"/>
    <p:sldId id="1505" r:id="rId18"/>
    <p:sldId id="1426" r:id="rId19"/>
    <p:sldId id="1421" r:id="rId20"/>
    <p:sldId id="1429" r:id="rId21"/>
    <p:sldId id="316" r:id="rId22"/>
    <p:sldId id="1425" r:id="rId23"/>
    <p:sldId id="1428" r:id="rId24"/>
    <p:sldId id="1510" r:id="rId25"/>
    <p:sldId id="335" r:id="rId26"/>
    <p:sldId id="337" r:id="rId27"/>
    <p:sldId id="1496" r:id="rId28"/>
    <p:sldId id="149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4" autoAdjust="0"/>
    <p:restoredTop sz="84825" autoAdjust="0"/>
  </p:normalViewPr>
  <p:slideViewPr>
    <p:cSldViewPr>
      <p:cViewPr varScale="1">
        <p:scale>
          <a:sx n="116" d="100"/>
          <a:sy n="116" d="100"/>
        </p:scale>
        <p:origin x="200" y="1296"/>
      </p:cViewPr>
      <p:guideLst>
        <p:guide orient="horz" pos="2160"/>
        <p:guide pos="2880"/>
      </p:guideLst>
    </p:cSldViewPr>
  </p:slideViewPr>
  <p:outlineViewPr>
    <p:cViewPr>
      <p:scale>
        <a:sx n="33" d="100"/>
        <a:sy n="33" d="100"/>
      </p:scale>
      <p:origin x="48" y="4440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8A410A-DCBC-4654-BC80-D2689C9AC015}" type="datetimeFigureOut">
              <a:rPr lang="en-US" smtClean="0"/>
              <a:pPr/>
              <a:t>10/31/18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01CBB2-CDE0-46C3-BCB4-C9D31B4745A8}" type="slidenum">
              <a:rPr lang="en-US" smtClean="0"/>
              <a:pPr/>
              <a:t>‹#›</a:t>
            </a:fld>
            <a:endParaRPr lang="en-US"/>
          </a:p>
        </p:txBody>
      </p:sp>
    </p:spTree>
    <p:extLst>
      <p:ext uri="{BB962C8B-B14F-4D97-AF65-F5344CB8AC3E}">
        <p14:creationId xmlns:p14="http://schemas.microsoft.com/office/powerpoint/2010/main" val="315906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256ADA-032C-4973-ADEC-8DC2A318DC84}" type="datetimeFigureOut">
              <a:rPr lang="en-US" smtClean="0"/>
              <a:pPr/>
              <a:t>10/31/18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D9E1BD-2904-4E2F-B21E-6C2021C8EB71}" type="slidenum">
              <a:rPr lang="en-US" smtClean="0"/>
              <a:pPr/>
              <a:t>‹#›</a:t>
            </a:fld>
            <a:endParaRPr lang="en-US"/>
          </a:p>
        </p:txBody>
      </p:sp>
    </p:spTree>
    <p:extLst>
      <p:ext uri="{BB962C8B-B14F-4D97-AF65-F5344CB8AC3E}">
        <p14:creationId xmlns:p14="http://schemas.microsoft.com/office/powerpoint/2010/main" val="41639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everyone engaged, depth of conversation, taking work seriously, students looking things up, explaining to each other, making important insights, connections</a:t>
            </a:r>
          </a:p>
        </p:txBody>
      </p:sp>
      <p:sp>
        <p:nvSpPr>
          <p:cNvPr id="4" name="Slide Number Placeholder 3"/>
          <p:cNvSpPr>
            <a:spLocks noGrp="1"/>
          </p:cNvSpPr>
          <p:nvPr>
            <p:ph type="sldNum" sz="quarter" idx="5"/>
          </p:nvPr>
        </p:nvSpPr>
        <p:spPr/>
        <p:txBody>
          <a:bodyPr/>
          <a:lstStyle/>
          <a:p>
            <a:fld id="{9AD9E1BD-2904-4E2F-B21E-6C2021C8EB71}" type="slidenum">
              <a:rPr lang="en-US" smtClean="0"/>
              <a:pPr/>
              <a:t>2</a:t>
            </a:fld>
            <a:endParaRPr lang="en-US"/>
          </a:p>
        </p:txBody>
      </p:sp>
    </p:spTree>
    <p:extLst>
      <p:ext uri="{BB962C8B-B14F-4D97-AF65-F5344CB8AC3E}">
        <p14:creationId xmlns:p14="http://schemas.microsoft.com/office/powerpoint/2010/main" val="57778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page 1</a:t>
            </a:r>
          </a:p>
        </p:txBody>
      </p:sp>
      <p:sp>
        <p:nvSpPr>
          <p:cNvPr id="4" name="Slide Number Placeholder 3"/>
          <p:cNvSpPr>
            <a:spLocks noGrp="1"/>
          </p:cNvSpPr>
          <p:nvPr>
            <p:ph type="sldNum" sz="quarter" idx="5"/>
          </p:nvPr>
        </p:nvSpPr>
        <p:spPr/>
        <p:txBody>
          <a:bodyPr/>
          <a:lstStyle/>
          <a:p>
            <a:fld id="{9AD9E1BD-2904-4E2F-B21E-6C2021C8EB71}" type="slidenum">
              <a:rPr lang="en-US" smtClean="0"/>
              <a:pPr/>
              <a:t>4</a:t>
            </a:fld>
            <a:endParaRPr lang="en-US"/>
          </a:p>
        </p:txBody>
      </p:sp>
    </p:spTree>
    <p:extLst>
      <p:ext uri="{BB962C8B-B14F-4D97-AF65-F5344CB8AC3E}">
        <p14:creationId xmlns:p14="http://schemas.microsoft.com/office/powerpoint/2010/main" val="120626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page 2</a:t>
            </a:r>
          </a:p>
        </p:txBody>
      </p:sp>
      <p:sp>
        <p:nvSpPr>
          <p:cNvPr id="4" name="Slide Number Placeholder 3"/>
          <p:cNvSpPr>
            <a:spLocks noGrp="1"/>
          </p:cNvSpPr>
          <p:nvPr>
            <p:ph type="sldNum" sz="quarter" idx="5"/>
          </p:nvPr>
        </p:nvSpPr>
        <p:spPr/>
        <p:txBody>
          <a:bodyPr/>
          <a:lstStyle/>
          <a:p>
            <a:fld id="{9AD9E1BD-2904-4E2F-B21E-6C2021C8EB71}" type="slidenum">
              <a:rPr lang="en-US" smtClean="0"/>
              <a:pPr/>
              <a:t>8</a:t>
            </a:fld>
            <a:endParaRPr lang="en-US"/>
          </a:p>
        </p:txBody>
      </p:sp>
    </p:spTree>
    <p:extLst>
      <p:ext uri="{BB962C8B-B14F-4D97-AF65-F5344CB8AC3E}">
        <p14:creationId xmlns:p14="http://schemas.microsoft.com/office/powerpoint/2010/main" val="367468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Public report </a:t>
            </a:r>
            <a:r>
              <a:rPr lang="en-US" sz="1200" dirty="0"/>
              <a:t>of decisions give visible form to students thinking and application of knowledge. Allows everyone to compare thinking. Powerful discussion primer when differences are made visible.</a:t>
            </a:r>
          </a:p>
        </p:txBody>
      </p:sp>
      <p:sp>
        <p:nvSpPr>
          <p:cNvPr id="4" name="Slide Number Placeholder 3"/>
          <p:cNvSpPr>
            <a:spLocks noGrp="1"/>
          </p:cNvSpPr>
          <p:nvPr>
            <p:ph type="sldNum" sz="quarter" idx="10"/>
          </p:nvPr>
        </p:nvSpPr>
        <p:spPr/>
        <p:txBody>
          <a:bodyPr/>
          <a:lstStyle/>
          <a:p>
            <a:fld id="{9AD9E1BD-2904-4E2F-B21E-6C2021C8EB71}" type="slidenum">
              <a:rPr lang="en-US" smtClean="0"/>
              <a:pPr/>
              <a:t>16</a:t>
            </a:fld>
            <a:endParaRPr lang="en-US"/>
          </a:p>
        </p:txBody>
      </p:sp>
    </p:spTree>
    <p:extLst>
      <p:ext uri="{BB962C8B-B14F-4D97-AF65-F5344CB8AC3E}">
        <p14:creationId xmlns:p14="http://schemas.microsoft.com/office/powerpoint/2010/main" val="253609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5</a:t>
            </a:r>
          </a:p>
        </p:txBody>
      </p:sp>
      <p:sp>
        <p:nvSpPr>
          <p:cNvPr id="4" name="Slide Number Placeholder 3"/>
          <p:cNvSpPr>
            <a:spLocks noGrp="1"/>
          </p:cNvSpPr>
          <p:nvPr>
            <p:ph type="sldNum" sz="quarter" idx="10"/>
          </p:nvPr>
        </p:nvSpPr>
        <p:spPr/>
        <p:txBody>
          <a:bodyPr/>
          <a:lstStyle/>
          <a:p>
            <a:fld id="{DB8ACC0E-EEA5-7149-9A23-38980D998059}" type="slidenum">
              <a:rPr lang="en-US" smtClean="0"/>
              <a:t>21</a:t>
            </a:fld>
            <a:endParaRPr lang="en-US"/>
          </a:p>
        </p:txBody>
      </p:sp>
    </p:spTree>
    <p:extLst>
      <p:ext uri="{BB962C8B-B14F-4D97-AF65-F5344CB8AC3E}">
        <p14:creationId xmlns:p14="http://schemas.microsoft.com/office/powerpoint/2010/main" val="344746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22</a:t>
            </a:fld>
            <a:endParaRPr lang="en-US"/>
          </a:p>
        </p:txBody>
      </p:sp>
    </p:spTree>
    <p:extLst>
      <p:ext uri="{BB962C8B-B14F-4D97-AF65-F5344CB8AC3E}">
        <p14:creationId xmlns:p14="http://schemas.microsoft.com/office/powerpoint/2010/main" val="336103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27</a:t>
            </a:fld>
            <a:endParaRPr lang="en-US"/>
          </a:p>
        </p:txBody>
      </p:sp>
    </p:spTree>
    <p:extLst>
      <p:ext uri="{BB962C8B-B14F-4D97-AF65-F5344CB8AC3E}">
        <p14:creationId xmlns:p14="http://schemas.microsoft.com/office/powerpoint/2010/main" val="396581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C1DF0D-C69C-4FF6-9D52-D4402116F166}" type="datetimeFigureOut">
              <a:rPr lang="en-US" smtClean="0"/>
              <a:pPr/>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903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11919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5498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19429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1DF0D-C69C-4FF6-9D52-D4402116F166}" type="datetimeFigureOut">
              <a:rPr lang="en-US" smtClean="0"/>
              <a:pPr/>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431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1DF0D-C69C-4FF6-9D52-D4402116F166}" type="datetimeFigureOut">
              <a:rPr lang="en-US" smtClean="0"/>
              <a:pPr/>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86810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1DF0D-C69C-4FF6-9D52-D4402116F166}" type="datetimeFigureOut">
              <a:rPr lang="en-US" smtClean="0"/>
              <a:pPr/>
              <a:t>10/31/18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4712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1DF0D-C69C-4FF6-9D52-D4402116F166}" type="datetimeFigureOut">
              <a:rPr lang="en-US" smtClean="0"/>
              <a:pPr/>
              <a:t>10/31/18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273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1DF0D-C69C-4FF6-9D52-D4402116F166}" type="datetimeFigureOut">
              <a:rPr lang="en-US" smtClean="0"/>
              <a:pPr/>
              <a:t>10/31/18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402025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6256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90203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C1DF0D-C69C-4FF6-9D52-D4402116F166}" type="datetimeFigureOut">
              <a:rPr lang="en-US" smtClean="0"/>
              <a:pPr/>
              <a:t>10/31/18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3C3BB-757F-4F8B-9C37-2B747687C9A5}" type="slidenum">
              <a:rPr lang="en-US" smtClean="0"/>
              <a:pPr/>
              <a:t>‹#›</a:t>
            </a:fld>
            <a:endParaRPr lang="en-US"/>
          </a:p>
        </p:txBody>
      </p:sp>
    </p:spTree>
    <p:extLst>
      <p:ext uri="{BB962C8B-B14F-4D97-AF65-F5344CB8AC3E}">
        <p14:creationId xmlns:p14="http://schemas.microsoft.com/office/powerpoint/2010/main" val="40659749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tbl.ca/how-to-facilitat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55E1-305C-1B42-BA53-406765908847}"/>
              </a:ext>
            </a:extLst>
          </p:cNvPr>
          <p:cNvSpPr>
            <a:spLocks noGrp="1"/>
          </p:cNvSpPr>
          <p:nvPr>
            <p:ph type="ctrTitle"/>
          </p:nvPr>
        </p:nvSpPr>
        <p:spPr/>
        <p:txBody>
          <a:bodyPr/>
          <a:lstStyle/>
          <a:p>
            <a:r>
              <a:rPr lang="en-US" b="1" dirty="0">
                <a:solidFill>
                  <a:srgbClr val="FF0000"/>
                </a:solidFill>
                <a:latin typeface="+mn-lt"/>
              </a:rPr>
              <a:t>Using Constrained Choice to Intensify Student Discussion</a:t>
            </a:r>
          </a:p>
        </p:txBody>
      </p:sp>
    </p:spTree>
    <p:extLst>
      <p:ext uri="{BB962C8B-B14F-4D97-AF65-F5344CB8AC3E}">
        <p14:creationId xmlns:p14="http://schemas.microsoft.com/office/powerpoint/2010/main" val="324820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DB002-D5F4-DA4A-B4D2-078871917AAD}"/>
              </a:ext>
            </a:extLst>
          </p:cNvPr>
          <p:cNvSpPr txBox="1"/>
          <p:nvPr/>
        </p:nvSpPr>
        <p:spPr>
          <a:xfrm>
            <a:off x="1219200" y="838200"/>
            <a:ext cx="6477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Think of a specific concrete decision</a:t>
            </a:r>
          </a:p>
          <a:p>
            <a:pPr marL="285750" indent="-285750">
              <a:buFont typeface="Arial" panose="020B0604020202020204" pitchFamily="34" charset="0"/>
              <a:buChar char="•"/>
            </a:pPr>
            <a:r>
              <a:rPr lang="en-US" dirty="0"/>
              <a:t>Create a story that brings students to decision point</a:t>
            </a:r>
          </a:p>
        </p:txBody>
      </p:sp>
    </p:spTree>
    <p:extLst>
      <p:ext uri="{BB962C8B-B14F-4D97-AF65-F5344CB8AC3E}">
        <p14:creationId xmlns:p14="http://schemas.microsoft.com/office/powerpoint/2010/main" val="29973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88A5-E1B9-8048-A3D5-06100B826773}"/>
              </a:ext>
            </a:extLst>
          </p:cNvPr>
          <p:cNvSpPr>
            <a:spLocks noGrp="1"/>
          </p:cNvSpPr>
          <p:nvPr>
            <p:ph type="title"/>
          </p:nvPr>
        </p:nvSpPr>
        <p:spPr>
          <a:xfrm>
            <a:off x="609600" y="609600"/>
            <a:ext cx="7886700" cy="1325563"/>
          </a:xfrm>
        </p:spPr>
        <p:txBody>
          <a:bodyPr>
            <a:normAutofit fontScale="90000"/>
          </a:bodyPr>
          <a:lstStyle/>
          <a:p>
            <a:r>
              <a:rPr lang="en-CA" b="1" dirty="0"/>
              <a:t> </a:t>
            </a:r>
            <a:br>
              <a:rPr lang="en-CA" dirty="0"/>
            </a:br>
            <a:r>
              <a:rPr lang="en-CA" sz="4000" b="1" dirty="0">
                <a:solidFill>
                  <a:srgbClr val="FF0000"/>
                </a:solidFill>
              </a:rPr>
              <a:t>Create a story about a situation that brings students to a decision point </a:t>
            </a:r>
            <a:br>
              <a:rPr lang="en-CA" b="1" dirty="0"/>
            </a:br>
            <a:br>
              <a:rPr lang="en-CA" dirty="0"/>
            </a:br>
            <a:endParaRPr lang="en-US" dirty="0"/>
          </a:p>
        </p:txBody>
      </p:sp>
      <p:sp>
        <p:nvSpPr>
          <p:cNvPr id="3" name="TextBox 2">
            <a:extLst>
              <a:ext uri="{FF2B5EF4-FFF2-40B4-BE49-F238E27FC236}">
                <a16:creationId xmlns:a16="http://schemas.microsoft.com/office/drawing/2014/main" id="{6B3E1745-E9F4-7E47-80A5-91634A9EF1C6}"/>
              </a:ext>
            </a:extLst>
          </p:cNvPr>
          <p:cNvSpPr txBox="1"/>
          <p:nvPr/>
        </p:nvSpPr>
        <p:spPr>
          <a:xfrm>
            <a:off x="1047750" y="2133600"/>
            <a:ext cx="7010400"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dirty="0"/>
              <a:t>You go into a supermarket and see 8 brands of cheese…</a:t>
            </a:r>
          </a:p>
          <a:p>
            <a:pPr marL="285750" indent="-285750">
              <a:lnSpc>
                <a:spcPct val="150000"/>
              </a:lnSpc>
              <a:buFont typeface="Arial" panose="020B0604020202020204" pitchFamily="34" charset="0"/>
              <a:buChar char="•"/>
            </a:pPr>
            <a:r>
              <a:rPr lang="en-CA" dirty="0"/>
              <a:t>Here’s a picture of a client who just walked into your hair salon…</a:t>
            </a:r>
          </a:p>
          <a:p>
            <a:pPr marL="285750" indent="-285750">
              <a:lnSpc>
                <a:spcPct val="150000"/>
              </a:lnSpc>
              <a:buFont typeface="Arial" panose="020B0604020202020204" pitchFamily="34" charset="0"/>
              <a:buChar char="•"/>
            </a:pPr>
            <a:r>
              <a:rPr lang="en-CA" dirty="0"/>
              <a:t>Here are 3 letters by applicants for director of…</a:t>
            </a:r>
          </a:p>
          <a:p>
            <a:pPr marL="285750" indent="-285750">
              <a:lnSpc>
                <a:spcPct val="150000"/>
              </a:lnSpc>
              <a:buFont typeface="Arial" panose="020B0604020202020204" pitchFamily="34" charset="0"/>
              <a:buChar char="•"/>
            </a:pPr>
            <a:r>
              <a:rPr lang="en-CA" dirty="0"/>
              <a:t>Here’s an article on the defunding of education from newspaper x…</a:t>
            </a:r>
          </a:p>
          <a:p>
            <a:pPr marL="285750" indent="-285750">
              <a:lnSpc>
                <a:spcPct val="150000"/>
              </a:lnSpc>
              <a:buFont typeface="Arial" panose="020B0604020202020204" pitchFamily="34" charset="0"/>
              <a:buChar char="•"/>
            </a:pPr>
            <a:r>
              <a:rPr lang="en-CA" dirty="0"/>
              <a:t>Here’s a description of the assassination of Henry IV…</a:t>
            </a:r>
          </a:p>
          <a:p>
            <a:pPr marL="285750" indent="-285750">
              <a:lnSpc>
                <a:spcPct val="150000"/>
              </a:lnSpc>
              <a:buFont typeface="Arial" panose="020B0604020202020204" pitchFamily="34" charset="0"/>
              <a:buChar char="•"/>
            </a:pPr>
            <a:r>
              <a:rPr lang="en-CA" dirty="0"/>
              <a:t>Here are 3 paragraphs about X by 3 different authors…</a:t>
            </a:r>
          </a:p>
          <a:p>
            <a:pPr marL="285750" indent="-285750">
              <a:lnSpc>
                <a:spcPct val="150000"/>
              </a:lnSpc>
              <a:buFont typeface="Arial" panose="020B0604020202020204" pitchFamily="34" charset="0"/>
              <a:buChar char="•"/>
            </a:pPr>
            <a:r>
              <a:rPr lang="en-CA" dirty="0"/>
              <a:t>Here’s a new product that needs testing…</a:t>
            </a:r>
            <a:endParaRPr lang="en-US" dirty="0"/>
          </a:p>
        </p:txBody>
      </p:sp>
    </p:spTree>
    <p:extLst>
      <p:ext uri="{BB962C8B-B14F-4D97-AF65-F5344CB8AC3E}">
        <p14:creationId xmlns:p14="http://schemas.microsoft.com/office/powerpoint/2010/main" val="345661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F59-5783-2242-8F73-14E9054B0CEF}"/>
              </a:ext>
            </a:extLst>
          </p:cNvPr>
          <p:cNvSpPr>
            <a:spLocks noGrp="1"/>
          </p:cNvSpPr>
          <p:nvPr>
            <p:ph type="title"/>
          </p:nvPr>
        </p:nvSpPr>
        <p:spPr>
          <a:xfrm>
            <a:off x="609600" y="914400"/>
            <a:ext cx="7886700" cy="1325563"/>
          </a:xfrm>
        </p:spPr>
        <p:txBody>
          <a:bodyPr>
            <a:normAutofit fontScale="90000"/>
          </a:bodyPr>
          <a:lstStyle/>
          <a:p>
            <a:r>
              <a:rPr lang="en-CA" b="1" dirty="0">
                <a:solidFill>
                  <a:srgbClr val="FF0000"/>
                </a:solidFill>
              </a:rPr>
              <a:t>Write a prompt as a DECISION or CHOICE needed in response to a situation - that naturally elicit</a:t>
            </a:r>
            <a:r>
              <a:rPr lang="en-CA" b="1" i="1" dirty="0">
                <a:solidFill>
                  <a:srgbClr val="FF0000"/>
                </a:solidFill>
              </a:rPr>
              <a:t> why this and not that?</a:t>
            </a:r>
            <a:br>
              <a:rPr lang="en-CA" b="1" i="1" dirty="0"/>
            </a:br>
            <a:br>
              <a:rPr lang="en-CA" dirty="0"/>
            </a:br>
            <a:endParaRPr lang="en-US" dirty="0"/>
          </a:p>
        </p:txBody>
      </p:sp>
      <p:sp>
        <p:nvSpPr>
          <p:cNvPr id="3" name="TextBox 2">
            <a:extLst>
              <a:ext uri="{FF2B5EF4-FFF2-40B4-BE49-F238E27FC236}">
                <a16:creationId xmlns:a16="http://schemas.microsoft.com/office/drawing/2014/main" id="{C1B5B584-CDB4-AC4B-89D7-664459023EB8}"/>
              </a:ext>
            </a:extLst>
          </p:cNvPr>
          <p:cNvSpPr txBox="1"/>
          <p:nvPr/>
        </p:nvSpPr>
        <p:spPr>
          <a:xfrm>
            <a:off x="1123950" y="2057400"/>
            <a:ext cx="6858000"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2400" dirty="0"/>
              <a:t>Which of the options presented is best/worst?</a:t>
            </a:r>
          </a:p>
          <a:p>
            <a:pPr marL="285750" indent="-285750">
              <a:lnSpc>
                <a:spcPct val="150000"/>
              </a:lnSpc>
              <a:buFont typeface="Arial" panose="020B0604020202020204" pitchFamily="34" charset="0"/>
              <a:buChar char="•"/>
            </a:pPr>
            <a:r>
              <a:rPr lang="en-CA" sz="2400" dirty="0"/>
              <a:t>What would you do first/last?</a:t>
            </a:r>
          </a:p>
          <a:p>
            <a:pPr marL="285750" indent="-285750">
              <a:lnSpc>
                <a:spcPct val="150000"/>
              </a:lnSpc>
              <a:buFont typeface="Arial" panose="020B0604020202020204" pitchFamily="34" charset="0"/>
              <a:buChar char="•"/>
            </a:pPr>
            <a:r>
              <a:rPr lang="en-CA" sz="2400" dirty="0"/>
              <a:t>Which of these items will be most/least effective?</a:t>
            </a:r>
          </a:p>
          <a:p>
            <a:pPr marL="285750" indent="-285750">
              <a:lnSpc>
                <a:spcPct val="150000"/>
              </a:lnSpc>
              <a:buFont typeface="Arial" panose="020B0604020202020204" pitchFamily="34" charset="0"/>
              <a:buChar char="•"/>
            </a:pPr>
            <a:r>
              <a:rPr lang="en-CA" sz="2400" dirty="0"/>
              <a:t>What is the most likely outcome/consequence?</a:t>
            </a:r>
          </a:p>
          <a:p>
            <a:pPr marL="285750" indent="-285750">
              <a:lnSpc>
                <a:spcPct val="150000"/>
              </a:lnSpc>
              <a:buFont typeface="Arial" panose="020B0604020202020204" pitchFamily="34" charset="0"/>
              <a:buChar char="•"/>
            </a:pPr>
            <a:r>
              <a:rPr lang="en-CA" sz="2400" dirty="0"/>
              <a:t>How would you rank these?</a:t>
            </a:r>
          </a:p>
          <a:p>
            <a:pPr marL="285750" indent="-285750">
              <a:lnSpc>
                <a:spcPct val="150000"/>
              </a:lnSpc>
              <a:buFont typeface="Arial" panose="020B0604020202020204" pitchFamily="34" charset="0"/>
              <a:buChar char="•"/>
            </a:pPr>
            <a:r>
              <a:rPr lang="en-CA" sz="2400" dirty="0"/>
              <a:t>What score would you give this?</a:t>
            </a:r>
            <a:endParaRPr lang="en-US" sz="2400" dirty="0"/>
          </a:p>
        </p:txBody>
      </p:sp>
      <p:pic>
        <p:nvPicPr>
          <p:cNvPr id="4" name="Picture 3">
            <a:extLst>
              <a:ext uri="{FF2B5EF4-FFF2-40B4-BE49-F238E27FC236}">
                <a16:creationId xmlns:a16="http://schemas.microsoft.com/office/drawing/2014/main" id="{8388B0C9-EF39-D248-807B-8162AD8A4AB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329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F8E2-2A5A-1842-8B9C-EE0D0C2898F4}"/>
              </a:ext>
            </a:extLst>
          </p:cNvPr>
          <p:cNvSpPr>
            <a:spLocks noGrp="1"/>
          </p:cNvSpPr>
          <p:nvPr>
            <p:ph type="title"/>
          </p:nvPr>
        </p:nvSpPr>
        <p:spPr>
          <a:xfrm>
            <a:off x="609600" y="1905000"/>
            <a:ext cx="7886700" cy="1325563"/>
          </a:xfrm>
        </p:spPr>
        <p:txBody>
          <a:bodyPr>
            <a:normAutofit fontScale="90000"/>
          </a:bodyPr>
          <a:lstStyle/>
          <a:p>
            <a:r>
              <a:rPr lang="en-US" b="1" dirty="0"/>
              <a:t>Read Page 3-4</a:t>
            </a:r>
            <a:br>
              <a:rPr lang="en-US" b="1" dirty="0"/>
            </a:br>
            <a:br>
              <a:rPr lang="en-US" b="1" dirty="0"/>
            </a:br>
            <a:r>
              <a:rPr lang="en-US" b="1" dirty="0"/>
              <a:t>Pick a prompt type to work from</a:t>
            </a:r>
            <a:br>
              <a:rPr lang="en-US" b="1" dirty="0"/>
            </a:br>
            <a:br>
              <a:rPr lang="en-US" b="1" dirty="0"/>
            </a:br>
            <a:r>
              <a:rPr lang="en-US" b="1" dirty="0"/>
              <a:t>Follow steps from page 2</a:t>
            </a:r>
            <a:br>
              <a:rPr lang="en-US" dirty="0"/>
            </a:br>
            <a:br>
              <a:rPr lang="en-US" dirty="0"/>
            </a:br>
            <a:endParaRPr lang="en-US" dirty="0"/>
          </a:p>
        </p:txBody>
      </p:sp>
    </p:spTree>
    <p:extLst>
      <p:ext uri="{BB962C8B-B14F-4D97-AF65-F5344CB8AC3E}">
        <p14:creationId xmlns:p14="http://schemas.microsoft.com/office/powerpoint/2010/main" val="21800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1" y="1453482"/>
            <a:ext cx="6147795"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Something to analyze </a:t>
            </a:r>
            <a:r>
              <a:rPr lang="en-US" sz="1400" dirty="0">
                <a:solidFill>
                  <a:schemeClr val="tx1"/>
                </a:solidFill>
              </a:rPr>
              <a:t>– to understand more about situation</a:t>
            </a:r>
          </a:p>
          <a:p>
            <a:r>
              <a:rPr lang="en-US" sz="1400" dirty="0">
                <a:solidFill>
                  <a:schemeClr val="tx1"/>
                </a:solidFill>
              </a:rPr>
              <a:t>Stories, images, evidence, articles, charts, data sets, test results, text passages</a:t>
            </a:r>
          </a:p>
        </p:txBody>
      </p:sp>
      <p:sp>
        <p:nvSpPr>
          <p:cNvPr id="4" name="Rectangle 3"/>
          <p:cNvSpPr/>
          <p:nvPr/>
        </p:nvSpPr>
        <p:spPr>
          <a:xfrm>
            <a:off x="1676401" y="2195466"/>
            <a:ext cx="6944436"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A decision to be made </a:t>
            </a:r>
            <a:r>
              <a:rPr lang="en-US" sz="1400" dirty="0">
                <a:solidFill>
                  <a:schemeClr val="tx1"/>
                </a:solidFill>
              </a:rPr>
              <a:t>- question with a superlative so teams are forced to make a decision and pick one option - rank, score, sort, best, worst, cheapest, most efficient, first, last, etc.</a:t>
            </a:r>
          </a:p>
        </p:txBody>
      </p:sp>
      <p:sp>
        <p:nvSpPr>
          <p:cNvPr id="8" name="Rectangle 7"/>
          <p:cNvSpPr/>
          <p:nvPr/>
        </p:nvSpPr>
        <p:spPr>
          <a:xfrm>
            <a:off x="1683535" y="3149970"/>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A. </a:t>
            </a:r>
            <a:r>
              <a:rPr lang="en-US" sz="1400" dirty="0">
                <a:solidFill>
                  <a:schemeClr val="tx1"/>
                </a:solidFill>
              </a:rPr>
              <a:t>One possible, plausible, competitive course of action/decision</a:t>
            </a:r>
          </a:p>
        </p:txBody>
      </p:sp>
      <p:sp>
        <p:nvSpPr>
          <p:cNvPr id="15" name="Rectangle 14"/>
          <p:cNvSpPr/>
          <p:nvPr/>
        </p:nvSpPr>
        <p:spPr>
          <a:xfrm>
            <a:off x="1683536" y="3717389"/>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B. </a:t>
            </a:r>
            <a:r>
              <a:rPr lang="en-US" sz="1400" dirty="0">
                <a:solidFill>
                  <a:schemeClr val="tx1"/>
                </a:solidFill>
              </a:rPr>
              <a:t>Another possible, plausible, competitive course of action/decision</a:t>
            </a:r>
          </a:p>
        </p:txBody>
      </p:sp>
      <p:sp>
        <p:nvSpPr>
          <p:cNvPr id="16" name="Rectangle 15"/>
          <p:cNvSpPr/>
          <p:nvPr/>
        </p:nvSpPr>
        <p:spPr>
          <a:xfrm>
            <a:off x="1683535" y="4291631"/>
            <a:ext cx="5203571"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C. </a:t>
            </a:r>
            <a:r>
              <a:rPr lang="en-US" sz="1400" dirty="0">
                <a:solidFill>
                  <a:schemeClr val="tx1"/>
                </a:solidFill>
              </a:rPr>
              <a:t>Another possible, plausible, competitive course of action/decision</a:t>
            </a:r>
          </a:p>
        </p:txBody>
      </p:sp>
      <p:sp>
        <p:nvSpPr>
          <p:cNvPr id="17" name="Rectangle 16"/>
          <p:cNvSpPr/>
          <p:nvPr/>
        </p:nvSpPr>
        <p:spPr>
          <a:xfrm>
            <a:off x="1683536" y="4849953"/>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D. </a:t>
            </a:r>
            <a:r>
              <a:rPr lang="en-US" sz="1400" dirty="0">
                <a:solidFill>
                  <a:schemeClr val="tx1"/>
                </a:solidFill>
              </a:rPr>
              <a:t>Another possible, plausible, competitive course of action/decision</a:t>
            </a:r>
          </a:p>
        </p:txBody>
      </p:sp>
      <p:sp>
        <p:nvSpPr>
          <p:cNvPr id="5" name="TextBox 4"/>
          <p:cNvSpPr txBox="1"/>
          <p:nvPr/>
        </p:nvSpPr>
        <p:spPr>
          <a:xfrm>
            <a:off x="1676400" y="990600"/>
            <a:ext cx="333428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Concrete situation </a:t>
            </a:r>
            <a:r>
              <a:rPr lang="en-US" dirty="0"/>
              <a:t>description </a:t>
            </a:r>
          </a:p>
        </p:txBody>
      </p:sp>
      <p:cxnSp>
        <p:nvCxnSpPr>
          <p:cNvPr id="7" name="Straight Connector 6"/>
          <p:cNvCxnSpPr>
            <a:cxnSpLocks/>
          </p:cNvCxnSpPr>
          <p:nvPr/>
        </p:nvCxnSpPr>
        <p:spPr>
          <a:xfrm flipV="1">
            <a:off x="1486145" y="968338"/>
            <a:ext cx="0" cy="18194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30438" y="1542001"/>
            <a:ext cx="1098743" cy="646331"/>
          </a:xfrm>
          <a:prstGeom prst="rect">
            <a:avLst/>
          </a:prstGeom>
          <a:noFill/>
        </p:spPr>
        <p:txBody>
          <a:bodyPr wrap="square" rtlCol="0">
            <a:spAutoFit/>
          </a:bodyPr>
          <a:lstStyle/>
          <a:p>
            <a:pPr algn="r"/>
            <a:r>
              <a:rPr lang="en-US" b="1" dirty="0"/>
              <a:t>Question</a:t>
            </a:r>
          </a:p>
          <a:p>
            <a:pPr algn="r"/>
            <a:r>
              <a:rPr lang="en-US" b="1" dirty="0"/>
              <a:t>Prompt</a:t>
            </a:r>
          </a:p>
        </p:txBody>
      </p:sp>
      <p:cxnSp>
        <p:nvCxnSpPr>
          <p:cNvPr id="18" name="Straight Connector 17"/>
          <p:cNvCxnSpPr>
            <a:cxnSpLocks/>
          </p:cNvCxnSpPr>
          <p:nvPr/>
        </p:nvCxnSpPr>
        <p:spPr>
          <a:xfrm flipV="1">
            <a:off x="1486145" y="3137224"/>
            <a:ext cx="0" cy="2172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0438" y="3751410"/>
            <a:ext cx="1098743" cy="646331"/>
          </a:xfrm>
          <a:prstGeom prst="rect">
            <a:avLst/>
          </a:prstGeom>
          <a:noFill/>
        </p:spPr>
        <p:txBody>
          <a:bodyPr wrap="square" rtlCol="0">
            <a:spAutoFit/>
          </a:bodyPr>
          <a:lstStyle/>
          <a:p>
            <a:pPr algn="r"/>
            <a:r>
              <a:rPr lang="en-US" b="1" dirty="0"/>
              <a:t>Possible decisions</a:t>
            </a:r>
          </a:p>
        </p:txBody>
      </p:sp>
      <p:sp>
        <p:nvSpPr>
          <p:cNvPr id="2" name="TextBox 1">
            <a:extLst>
              <a:ext uri="{FF2B5EF4-FFF2-40B4-BE49-F238E27FC236}">
                <a16:creationId xmlns:a16="http://schemas.microsoft.com/office/drawing/2014/main" id="{BE5862AC-DA62-4A4A-B5C6-51D08DD01B7D}"/>
              </a:ext>
            </a:extLst>
          </p:cNvPr>
          <p:cNvSpPr txBox="1"/>
          <p:nvPr/>
        </p:nvSpPr>
        <p:spPr>
          <a:xfrm>
            <a:off x="914400" y="5791200"/>
            <a:ext cx="7010400" cy="461665"/>
          </a:xfrm>
          <a:prstGeom prst="rect">
            <a:avLst/>
          </a:prstGeom>
          <a:noFill/>
        </p:spPr>
        <p:txBody>
          <a:bodyPr wrap="square" rtlCol="0">
            <a:spAutoFit/>
          </a:bodyPr>
          <a:lstStyle/>
          <a:p>
            <a:pPr algn="ctr"/>
            <a:r>
              <a:rPr lang="en-US" sz="2400" b="1" dirty="0"/>
              <a:t>Template to organize your work</a:t>
            </a:r>
          </a:p>
        </p:txBody>
      </p:sp>
    </p:spTree>
    <p:extLst>
      <p:ext uri="{BB962C8B-B14F-4D97-AF65-F5344CB8AC3E}">
        <p14:creationId xmlns:p14="http://schemas.microsoft.com/office/powerpoint/2010/main" val="270941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6D93-95A3-BC4A-A2F1-42B094BC455D}"/>
              </a:ext>
            </a:extLst>
          </p:cNvPr>
          <p:cNvSpPr>
            <a:spLocks noGrp="1"/>
          </p:cNvSpPr>
          <p:nvPr>
            <p:ph type="title"/>
          </p:nvPr>
        </p:nvSpPr>
        <p:spPr>
          <a:xfrm>
            <a:off x="685800" y="2590800"/>
            <a:ext cx="7886700" cy="1325563"/>
          </a:xfrm>
        </p:spPr>
        <p:txBody>
          <a:bodyPr/>
          <a:lstStyle/>
          <a:p>
            <a:pPr algn="ctr"/>
            <a:r>
              <a:rPr lang="en-US" b="1" dirty="0"/>
              <a:t>Table Sharing/Feedback</a:t>
            </a:r>
          </a:p>
        </p:txBody>
      </p:sp>
    </p:spTree>
    <p:extLst>
      <p:ext uri="{BB962C8B-B14F-4D97-AF65-F5344CB8AC3E}">
        <p14:creationId xmlns:p14="http://schemas.microsoft.com/office/powerpoint/2010/main" val="187981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Sreport copy.png"/>
          <p:cNvPicPr>
            <a:picLocks noChangeAspect="1"/>
          </p:cNvPicPr>
          <p:nvPr/>
        </p:nvPicPr>
        <p:blipFill rotWithShape="1">
          <a:blip r:embed="rId3">
            <a:extLst>
              <a:ext uri="{BEBA8EAE-BF5A-486C-A8C5-ECC9F3942E4B}">
                <a14:imgProps xmlns:a14="http://schemas.microsoft.com/office/drawing/2010/main">
                  <a14:imgLayer>
                    <a14:imgEffect>
                      <a14:brightnessContrast contrast="-18000"/>
                    </a14:imgEffect>
                  </a14:imgLayer>
                </a14:imgProps>
              </a:ext>
              <a:ext uri="{28A0092B-C50C-407E-A947-70E740481C1C}">
                <a14:useLocalDpi xmlns:a14="http://schemas.microsoft.com/office/drawing/2010/main" val="0"/>
              </a:ext>
            </a:extLst>
          </a:blip>
          <a:srcRect/>
          <a:stretch/>
        </p:blipFill>
        <p:spPr>
          <a:xfrm>
            <a:off x="381000" y="1905000"/>
            <a:ext cx="7537914" cy="4368800"/>
          </a:xfrm>
          <a:prstGeom prst="rect">
            <a:avLst/>
          </a:prstGeom>
        </p:spPr>
      </p:pic>
      <p:pic>
        <p:nvPicPr>
          <p:cNvPr id="3" name="Picture 2">
            <a:extLst>
              <a:ext uri="{FF2B5EF4-FFF2-40B4-BE49-F238E27FC236}">
                <a16:creationId xmlns:a16="http://schemas.microsoft.com/office/drawing/2014/main" id="{11D84052-DE09-0446-AEF7-C6C53F0D4CA5}"/>
              </a:ext>
            </a:extLst>
          </p:cNvPr>
          <p:cNvPicPr>
            <a:picLocks noChangeAspect="1"/>
          </p:cNvPicPr>
          <p:nvPr/>
        </p:nvPicPr>
        <p:blipFill rotWithShape="1">
          <a:blip r:embed="rId4">
            <a:extLst>
              <a:ext uri="{28A0092B-C50C-407E-A947-70E740481C1C}">
                <a14:useLocalDpi xmlns:a14="http://schemas.microsoft.com/office/drawing/2010/main" val="0"/>
              </a:ext>
            </a:extLst>
          </a:blip>
          <a:srcRect l="5324"/>
          <a:stretch/>
        </p:blipFill>
        <p:spPr>
          <a:xfrm>
            <a:off x="5943600" y="228600"/>
            <a:ext cx="3100552" cy="3581400"/>
          </a:xfrm>
          <a:prstGeom prst="rect">
            <a:avLst/>
          </a:prstGeom>
        </p:spPr>
      </p:pic>
    </p:spTree>
    <p:extLst>
      <p:ext uri="{BB962C8B-B14F-4D97-AF65-F5344CB8AC3E}">
        <p14:creationId xmlns:p14="http://schemas.microsoft.com/office/powerpoint/2010/main" val="1893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599"/>
          </a:xfrm>
          <a:noFill/>
        </p:spPr>
        <p:txBody>
          <a:bodyPr>
            <a:normAutofit/>
          </a:bodyPr>
          <a:lstStyle/>
          <a:p>
            <a:pPr marL="0" indent="0">
              <a:buNone/>
            </a:pPr>
            <a:r>
              <a:rPr lang="en-CA" dirty="0"/>
              <a:t>You are head of Engineering for a large dam project on the Yellow river in the </a:t>
            </a:r>
            <a:r>
              <a:rPr lang="en-CA" dirty="0" err="1"/>
              <a:t>Ningxai</a:t>
            </a:r>
            <a:r>
              <a:rPr lang="en-CA" dirty="0"/>
              <a:t> province of China. The dam is to be located in the </a:t>
            </a:r>
            <a:r>
              <a:rPr lang="en-CA" dirty="0" err="1"/>
              <a:t>Yiling</a:t>
            </a:r>
            <a:r>
              <a:rPr lang="en-CA" dirty="0"/>
              <a:t> district near the exit of the Ordos Loop section of the river. The dam is to be located at 34°49′46″N  111°20′41″E. The Yellow river is China’s third largest river. The river is characterized by extremely high silt loads, especially in spring floods. The local bedrock is highly fractured gneiss. The dam will be a concrete </a:t>
            </a:r>
            <a:r>
              <a:rPr lang="en-CA" dirty="0" err="1"/>
              <a:t>earthfill</a:t>
            </a:r>
            <a:r>
              <a:rPr lang="en-CA" dirty="0"/>
              <a:t> hybrid design. You have been asked to determine some of the main design parameters, including safety related questions like what flood event return period to build the dam to withstand.</a:t>
            </a:r>
          </a:p>
          <a:p>
            <a:pPr marL="0" indent="0">
              <a:buNone/>
            </a:pPr>
            <a:r>
              <a:rPr lang="en-CA" dirty="0"/>
              <a:t> </a:t>
            </a:r>
          </a:p>
          <a:p>
            <a:pPr marL="0" indent="0">
              <a:buNone/>
            </a:pPr>
            <a:r>
              <a:rPr lang="en-CA" dirty="0"/>
              <a:t>What </a:t>
            </a:r>
            <a:r>
              <a:rPr lang="en-CA" b="1" dirty="0"/>
              <a:t>flood</a:t>
            </a:r>
            <a:r>
              <a:rPr lang="en-CA" dirty="0"/>
              <a:t> </a:t>
            </a:r>
            <a:r>
              <a:rPr lang="en-CA" b="1" dirty="0"/>
              <a:t>return period</a:t>
            </a:r>
            <a:r>
              <a:rPr lang="en-CA" dirty="0"/>
              <a:t> would you recommend the dam be designed to withstand?</a:t>
            </a:r>
          </a:p>
          <a:p>
            <a:pPr marL="0" indent="0">
              <a:buNone/>
            </a:pPr>
            <a:endParaRPr lang="en-CA" dirty="0"/>
          </a:p>
          <a:p>
            <a:pPr marL="892175" lvl="0" indent="-514350" defTabSz="1341438">
              <a:buFont typeface="+mj-lt"/>
              <a:buAutoNum type="alphaUcPeriod"/>
            </a:pPr>
            <a:r>
              <a:rPr lang="en-CA" dirty="0"/>
              <a:t>once in 50 year flood </a:t>
            </a:r>
            <a:endParaRPr lang="en-CA" u="none" strike="noStrike" dirty="0">
              <a:effectLst/>
            </a:endParaRPr>
          </a:p>
          <a:p>
            <a:pPr marL="892175" lvl="0" indent="-514350" defTabSz="1341438">
              <a:buFont typeface="+mj-lt"/>
              <a:buAutoNum type="alphaUcPeriod"/>
            </a:pPr>
            <a:r>
              <a:rPr lang="en-CA" dirty="0"/>
              <a:t>once in 100 year flood</a:t>
            </a:r>
            <a:endParaRPr lang="en-CA" u="none" strike="noStrike" dirty="0">
              <a:effectLst/>
            </a:endParaRPr>
          </a:p>
          <a:p>
            <a:pPr marL="892175" lvl="0" indent="-514350" defTabSz="1341438">
              <a:buFont typeface="+mj-lt"/>
              <a:buAutoNum type="alphaUcPeriod"/>
            </a:pPr>
            <a:r>
              <a:rPr lang="en-CA" dirty="0"/>
              <a:t>once in 200 year flood</a:t>
            </a:r>
            <a:endParaRPr lang="en-CA" u="none" strike="noStrike" dirty="0">
              <a:effectLst/>
            </a:endParaRPr>
          </a:p>
          <a:p>
            <a:pPr marL="892175" lvl="0" indent="-514350" defTabSz="1341438">
              <a:buFont typeface="+mj-lt"/>
              <a:buAutoNum type="alphaUcPeriod"/>
            </a:pPr>
            <a:r>
              <a:rPr lang="en-CA" dirty="0"/>
              <a:t>once in 500 year flood</a:t>
            </a:r>
            <a:endParaRPr lang="en-CA" u="none" strike="noStrike" dirty="0">
              <a:effectLst/>
            </a:endParaRPr>
          </a:p>
          <a:p>
            <a:endParaRPr lang="en-US" dirty="0"/>
          </a:p>
        </p:txBody>
      </p:sp>
      <p:pic>
        <p:nvPicPr>
          <p:cNvPr id="5" name="Picture 4">
            <a:extLst>
              <a:ext uri="{FF2B5EF4-FFF2-40B4-BE49-F238E27FC236}">
                <a16:creationId xmlns:a16="http://schemas.microsoft.com/office/drawing/2014/main" id="{238971A8-BB13-5A49-A0B7-C3DF5641DE96}"/>
              </a:ext>
            </a:extLst>
          </p:cNvPr>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800600" y="3962399"/>
            <a:ext cx="3886200" cy="2667000"/>
          </a:xfrm>
          <a:prstGeom prst="rect">
            <a:avLst/>
          </a:prstGeom>
          <a:noFill/>
          <a:ln>
            <a:noFill/>
          </a:ln>
        </p:spPr>
      </p:pic>
    </p:spTree>
    <p:extLst>
      <p:ext uri="{BB962C8B-B14F-4D97-AF65-F5344CB8AC3E}">
        <p14:creationId xmlns:p14="http://schemas.microsoft.com/office/powerpoint/2010/main" val="233162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3046988"/>
          </a:xfrm>
          <a:prstGeom prst="rect">
            <a:avLst/>
          </a:prstGeom>
        </p:spPr>
        <p:txBody>
          <a:bodyPr wrap="square">
            <a:spAutoFit/>
          </a:bodyPr>
          <a:lstStyle/>
          <a:p>
            <a:r>
              <a:rPr lang="en-US" sz="2400" dirty="0"/>
              <a:t>A patient come into emergency with the following symptoms... …add appropriately COMPLEX SCENARIO and DATA here</a:t>
            </a:r>
          </a:p>
          <a:p>
            <a:r>
              <a:rPr lang="en-US" sz="2400" dirty="0"/>
              <a:t> </a:t>
            </a:r>
            <a:r>
              <a:rPr lang="en-US" sz="2400" b="1" dirty="0"/>
              <a:t> </a:t>
            </a:r>
          </a:p>
          <a:p>
            <a:r>
              <a:rPr lang="en-US" sz="2400" b="1" dirty="0"/>
              <a:t>Possible 4S: </a:t>
            </a:r>
            <a:r>
              <a:rPr lang="en-US" sz="2400" dirty="0"/>
              <a:t>What is the first thing you would do? And why?</a:t>
            </a:r>
          </a:p>
          <a:p>
            <a:pPr lvl="1"/>
            <a:endParaRPr lang="en-US" sz="2400" dirty="0"/>
          </a:p>
          <a:p>
            <a:pPr marL="6350" lvl="1"/>
            <a:r>
              <a:rPr lang="en-US" sz="2400" b="1" dirty="0"/>
              <a:t>Possible 4S: </a:t>
            </a:r>
            <a:r>
              <a:rPr lang="en-US" sz="2400" dirty="0"/>
              <a:t>What is the first test you would order? And why</a:t>
            </a:r>
          </a:p>
          <a:p>
            <a:pPr marL="6350" lvl="1"/>
            <a:endParaRPr lang="en-US" sz="2400" dirty="0"/>
          </a:p>
          <a:p>
            <a:pPr marL="6350" lvl="1"/>
            <a:r>
              <a:rPr lang="en-US" sz="2400" b="1" dirty="0"/>
              <a:t>Possible 4S: </a:t>
            </a:r>
            <a:r>
              <a:rPr lang="en-US" sz="2400" dirty="0"/>
              <a:t>What would be the worst thing to do? And why?</a:t>
            </a:r>
          </a:p>
        </p:txBody>
      </p:sp>
    </p:spTree>
    <p:extLst>
      <p:ext uri="{BB962C8B-B14F-4D97-AF65-F5344CB8AC3E}">
        <p14:creationId xmlns:p14="http://schemas.microsoft.com/office/powerpoint/2010/main" val="24894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146" y="694241"/>
            <a:ext cx="4267200" cy="4510321"/>
          </a:xfrm>
          <a:prstGeom prst="rect">
            <a:avLst/>
          </a:prstGeom>
        </p:spPr>
      </p:pic>
      <p:sp>
        <p:nvSpPr>
          <p:cNvPr id="3" name="TextBox 2"/>
          <p:cNvSpPr txBox="1"/>
          <p:nvPr/>
        </p:nvSpPr>
        <p:spPr>
          <a:xfrm>
            <a:off x="5105400" y="5410200"/>
            <a:ext cx="2850692" cy="523220"/>
          </a:xfrm>
          <a:prstGeom prst="rect">
            <a:avLst/>
          </a:prstGeom>
          <a:noFill/>
        </p:spPr>
        <p:txBody>
          <a:bodyPr wrap="square" rtlCol="0">
            <a:spAutoFit/>
          </a:bodyPr>
          <a:lstStyle/>
          <a:p>
            <a:pPr algn="ctr"/>
            <a:r>
              <a:rPr lang="en-US" sz="2800" b="1" dirty="0"/>
              <a:t>Push Pin in Map</a:t>
            </a:r>
          </a:p>
        </p:txBody>
      </p:sp>
      <p:sp>
        <p:nvSpPr>
          <p:cNvPr id="4" name="Rectangle 3">
            <a:extLst>
              <a:ext uri="{FF2B5EF4-FFF2-40B4-BE49-F238E27FC236}">
                <a16:creationId xmlns:a16="http://schemas.microsoft.com/office/drawing/2014/main" id="{C392706C-B33D-3847-9C8D-50D8F99C5F47}"/>
              </a:ext>
            </a:extLst>
          </p:cNvPr>
          <p:cNvSpPr/>
          <p:nvPr/>
        </p:nvSpPr>
        <p:spPr>
          <a:xfrm>
            <a:off x="533400" y="748800"/>
            <a:ext cx="3369575" cy="4401205"/>
          </a:xfrm>
          <a:prstGeom prst="rect">
            <a:avLst/>
          </a:prstGeom>
        </p:spPr>
        <p:txBody>
          <a:bodyPr wrap="square">
            <a:spAutoFit/>
          </a:bodyPr>
          <a:lstStyle/>
          <a:p>
            <a:r>
              <a:rPr lang="en-CA" sz="2800" i="1" dirty="0"/>
              <a:t>You are consulting for a new business owner who wants to open a dry-cleaning store in Norman, Oklahoma. </a:t>
            </a:r>
          </a:p>
          <a:p>
            <a:endParaRPr lang="en-CA" sz="2800" i="1" dirty="0"/>
          </a:p>
          <a:p>
            <a:r>
              <a:rPr lang="en-CA" sz="2800" i="1" dirty="0"/>
              <a:t>Where would you recommend locating a new dry-cleaning business (and why)? </a:t>
            </a:r>
            <a:endParaRPr lang="en-US" sz="2800" dirty="0"/>
          </a:p>
        </p:txBody>
      </p:sp>
    </p:spTree>
    <p:extLst>
      <p:ext uri="{BB962C8B-B14F-4D97-AF65-F5344CB8AC3E}">
        <p14:creationId xmlns:p14="http://schemas.microsoft.com/office/powerpoint/2010/main" val="194618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E369-1B46-6E4B-9C8B-41AA8DD6E5F7}"/>
              </a:ext>
            </a:extLst>
          </p:cNvPr>
          <p:cNvSpPr>
            <a:spLocks noGrp="1"/>
          </p:cNvSpPr>
          <p:nvPr>
            <p:ph type="title"/>
          </p:nvPr>
        </p:nvSpPr>
        <p:spPr>
          <a:xfrm>
            <a:off x="1066800" y="2362200"/>
            <a:ext cx="7162800" cy="1371600"/>
          </a:xfrm>
        </p:spPr>
        <p:txBody>
          <a:bodyPr>
            <a:normAutofit fontScale="90000"/>
          </a:bodyPr>
          <a:lstStyle/>
          <a:p>
            <a:pPr algn="ctr">
              <a:lnSpc>
                <a:spcPts val="6260"/>
              </a:lnSpc>
            </a:pPr>
            <a:r>
              <a:rPr lang="en-US" sz="4900" b="1" dirty="0">
                <a:latin typeface="+mn-lt"/>
              </a:rPr>
              <a:t>What makes a classroom activity/discussion great?</a:t>
            </a:r>
            <a:br>
              <a:rPr lang="en-US" dirty="0"/>
            </a:br>
            <a:endParaRPr lang="en-US" dirty="0"/>
          </a:p>
        </p:txBody>
      </p:sp>
    </p:spTree>
    <p:extLst>
      <p:ext uri="{BB962C8B-B14F-4D97-AF65-F5344CB8AC3E}">
        <p14:creationId xmlns:p14="http://schemas.microsoft.com/office/powerpoint/2010/main" val="287689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54" y="740792"/>
            <a:ext cx="2969120" cy="4225007"/>
          </a:xfrm>
          <a:prstGeom prst="rect">
            <a:avLst/>
          </a:prstGeom>
        </p:spPr>
      </p:pic>
      <p:sp>
        <p:nvSpPr>
          <p:cNvPr id="3" name="TextBox 2"/>
          <p:cNvSpPr txBox="1"/>
          <p:nvPr/>
        </p:nvSpPr>
        <p:spPr>
          <a:xfrm>
            <a:off x="2948154" y="5314052"/>
            <a:ext cx="2706253" cy="646331"/>
          </a:xfrm>
          <a:prstGeom prst="rect">
            <a:avLst/>
          </a:prstGeom>
          <a:noFill/>
        </p:spPr>
        <p:txBody>
          <a:bodyPr wrap="square" rtlCol="0">
            <a:spAutoFit/>
          </a:bodyPr>
          <a:lstStyle/>
          <a:p>
            <a:pPr algn="ctr"/>
            <a:r>
              <a:rPr lang="en-US" sz="3600" b="1" dirty="0"/>
              <a:t>Hot Seat</a:t>
            </a:r>
          </a:p>
        </p:txBody>
      </p:sp>
    </p:spTree>
    <p:extLst>
      <p:ext uri="{BB962C8B-B14F-4D97-AF65-F5344CB8AC3E}">
        <p14:creationId xmlns:p14="http://schemas.microsoft.com/office/powerpoint/2010/main" val="42625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lly_picker_draft_pt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54" y="862013"/>
            <a:ext cx="9144000" cy="5143500"/>
          </a:xfrm>
          <a:prstGeom prst="rect">
            <a:avLst/>
          </a:prstGeom>
        </p:spPr>
      </p:pic>
      <p:sp>
        <p:nvSpPr>
          <p:cNvPr id="3" name="TextBox 2">
            <a:extLst>
              <a:ext uri="{FF2B5EF4-FFF2-40B4-BE49-F238E27FC236}">
                <a16:creationId xmlns:a16="http://schemas.microsoft.com/office/drawing/2014/main" id="{8C8B616D-6BF0-1546-A5FA-2D2462E48B04}"/>
              </a:ext>
            </a:extLst>
          </p:cNvPr>
          <p:cNvSpPr txBox="1"/>
          <p:nvPr/>
        </p:nvSpPr>
        <p:spPr>
          <a:xfrm>
            <a:off x="5598827" y="1273227"/>
            <a:ext cx="3192904" cy="1338828"/>
          </a:xfrm>
          <a:prstGeom prst="rect">
            <a:avLst/>
          </a:prstGeom>
          <a:noFill/>
        </p:spPr>
        <p:txBody>
          <a:bodyPr wrap="square" rtlCol="0">
            <a:spAutoFit/>
          </a:bodyPr>
          <a:lstStyle/>
          <a:p>
            <a:pPr algn="r"/>
            <a:r>
              <a:rPr lang="en-US" sz="4050" b="1" dirty="0"/>
              <a:t>The Wheel of Motivation</a:t>
            </a:r>
          </a:p>
        </p:txBody>
      </p:sp>
    </p:spTree>
    <p:extLst>
      <p:ext uri="{BB962C8B-B14F-4D97-AF65-F5344CB8AC3E}">
        <p14:creationId xmlns:p14="http://schemas.microsoft.com/office/powerpoint/2010/main" val="42389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5905" y="4876800"/>
            <a:ext cx="6410680" cy="1061829"/>
          </a:xfrm>
          <a:prstGeom prst="rect">
            <a:avLst/>
          </a:prstGeom>
        </p:spPr>
        <p:txBody>
          <a:bodyPr wrap="square">
            <a:spAutoFit/>
          </a:bodyPr>
          <a:lstStyle/>
          <a:p>
            <a:pPr>
              <a:spcBef>
                <a:spcPct val="50000"/>
              </a:spcBef>
            </a:pPr>
            <a:r>
              <a:rPr lang="en-US" dirty="0"/>
              <a:t>Instructor enters numerical positions then displays all at once</a:t>
            </a:r>
          </a:p>
          <a:p>
            <a:pPr>
              <a:spcBef>
                <a:spcPct val="50000"/>
              </a:spcBef>
            </a:pPr>
            <a:r>
              <a:rPr lang="en-US" dirty="0"/>
              <a:t>One page summary– principles and approach and not calculations   (16 point font or bigger) </a:t>
            </a:r>
          </a:p>
        </p:txBody>
      </p:sp>
      <p:graphicFrame>
        <p:nvGraphicFramePr>
          <p:cNvPr id="5" name="Object 2"/>
          <p:cNvGraphicFramePr>
            <a:graphicFrameLocks noChangeAspect="1"/>
          </p:cNvGraphicFramePr>
          <p:nvPr>
            <p:extLst/>
          </p:nvPr>
        </p:nvGraphicFramePr>
        <p:xfrm>
          <a:off x="863708" y="152400"/>
          <a:ext cx="6735886" cy="4811875"/>
        </p:xfrm>
        <a:graphic>
          <a:graphicData uri="http://schemas.openxmlformats.org/presentationml/2006/ole">
            <mc:AlternateContent xmlns:mc="http://schemas.openxmlformats.org/markup-compatibility/2006">
              <mc:Choice xmlns:v="urn:schemas-microsoft-com:vml" Requires="v">
                <p:oleObj spid="_x0000_s3115" name="Worksheet" r:id="rId4" imgW="9534483" imgH="5009987" progId="Excel.Sheet.8">
                  <p:embed/>
                </p:oleObj>
              </mc:Choice>
              <mc:Fallback>
                <p:oleObj name="Worksheet" r:id="rId4" imgW="9534483" imgH="5009987" progId="Excel.Sheet.8">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708" y="152400"/>
                        <a:ext cx="6735886" cy="481187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TextBox 5"/>
          <p:cNvSpPr txBox="1"/>
          <p:nvPr/>
        </p:nvSpPr>
        <p:spPr>
          <a:xfrm>
            <a:off x="3429000" y="6172200"/>
            <a:ext cx="2743200" cy="584775"/>
          </a:xfrm>
          <a:prstGeom prst="rect">
            <a:avLst/>
          </a:prstGeom>
          <a:noFill/>
        </p:spPr>
        <p:txBody>
          <a:bodyPr wrap="square" rtlCol="0">
            <a:spAutoFit/>
          </a:bodyPr>
          <a:lstStyle/>
          <a:p>
            <a:r>
              <a:rPr lang="en-US" sz="3200" b="1" dirty="0"/>
              <a:t>Excel Charts</a:t>
            </a:r>
          </a:p>
        </p:txBody>
      </p:sp>
    </p:spTree>
    <p:extLst>
      <p:ext uri="{BB962C8B-B14F-4D97-AF65-F5344CB8AC3E}">
        <p14:creationId xmlns:p14="http://schemas.microsoft.com/office/powerpoint/2010/main" val="102406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457461" y="6097114"/>
            <a:ext cx="3840788" cy="523220"/>
          </a:xfrm>
          <a:prstGeom prst="rect">
            <a:avLst/>
          </a:prstGeom>
          <a:noFill/>
        </p:spPr>
        <p:txBody>
          <a:bodyPr wrap="square" rtlCol="0">
            <a:spAutoFit/>
          </a:bodyPr>
          <a:lstStyle/>
          <a:p>
            <a:pPr algn="ctr"/>
            <a:r>
              <a:rPr lang="en-US" sz="2800" b="1" dirty="0"/>
              <a:t>Stacked Overheads</a:t>
            </a:r>
          </a:p>
        </p:txBody>
      </p:sp>
      <p:sp>
        <p:nvSpPr>
          <p:cNvPr id="7" name="Rectangle 6"/>
          <p:cNvSpPr/>
          <p:nvPr/>
        </p:nvSpPr>
        <p:spPr>
          <a:xfrm>
            <a:off x="1175402" y="4349458"/>
            <a:ext cx="6586315" cy="1477328"/>
          </a:xfrm>
          <a:prstGeom prst="rect">
            <a:avLst/>
          </a:prstGeom>
        </p:spPr>
        <p:txBody>
          <a:bodyPr wrap="square">
            <a:spAutoFit/>
          </a:bodyPr>
          <a:lstStyle/>
          <a:p>
            <a:r>
              <a:rPr lang="en-US" dirty="0"/>
              <a:t>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a:solidFill>
                  <a:schemeClr val="bg1">
                    <a:lumMod val="65000"/>
                  </a:schemeClr>
                </a:solidFill>
              </a:rPr>
              <a:t>Jones, 2009</a:t>
            </a:r>
          </a:p>
        </p:txBody>
      </p:sp>
    </p:spTree>
    <p:extLst>
      <p:ext uri="{BB962C8B-B14F-4D97-AF65-F5344CB8AC3E}">
        <p14:creationId xmlns:p14="http://schemas.microsoft.com/office/powerpoint/2010/main" val="414457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EB980-785E-3B40-9F15-CB65F5C4446E}"/>
              </a:ext>
            </a:extLst>
          </p:cNvPr>
          <p:cNvSpPr txBox="1"/>
          <p:nvPr/>
        </p:nvSpPr>
        <p:spPr>
          <a:xfrm>
            <a:off x="761999" y="457200"/>
            <a:ext cx="7772400" cy="2369880"/>
          </a:xfrm>
          <a:prstGeom prst="rect">
            <a:avLst/>
          </a:prstGeom>
          <a:noFill/>
        </p:spPr>
        <p:txBody>
          <a:bodyPr wrap="square" rtlCol="0">
            <a:spAutoFit/>
          </a:bodyPr>
          <a:lstStyle/>
          <a:p>
            <a:r>
              <a:rPr lang="en-US" sz="3600" b="1" dirty="0"/>
              <a:t>Facilitation for breadth at beginning and more depth as discussion develops.</a:t>
            </a:r>
          </a:p>
          <a:p>
            <a:endParaRPr lang="en-US" sz="3600" dirty="0"/>
          </a:p>
          <a:p>
            <a:r>
              <a:rPr lang="en-US" sz="2000" dirty="0"/>
              <a:t>* Important to have a plan to ensure that important take-aways emerge from reporting discussion (you might need to gentle facilitate this).</a:t>
            </a:r>
          </a:p>
        </p:txBody>
      </p:sp>
      <p:pic>
        <p:nvPicPr>
          <p:cNvPr id="4" name="Picture 3" descr="4Sreport copy.png">
            <a:extLst>
              <a:ext uri="{FF2B5EF4-FFF2-40B4-BE49-F238E27FC236}">
                <a16:creationId xmlns:a16="http://schemas.microsoft.com/office/drawing/2014/main" id="{18435AAA-A1A2-2843-976B-BDC0CB103A0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18000"/>
                    </a14:imgEffect>
                  </a14:imgLayer>
                </a14:imgProps>
              </a:ext>
              <a:ext uri="{28A0092B-C50C-407E-A947-70E740481C1C}">
                <a14:useLocalDpi xmlns:a14="http://schemas.microsoft.com/office/drawing/2010/main" val="0"/>
              </a:ext>
            </a:extLst>
          </a:blip>
          <a:srcRect/>
          <a:stretch/>
        </p:blipFill>
        <p:spPr>
          <a:xfrm>
            <a:off x="1952957" y="3276600"/>
            <a:ext cx="5390484" cy="3124200"/>
          </a:xfrm>
          <a:prstGeom prst="rect">
            <a:avLst/>
          </a:prstGeom>
        </p:spPr>
      </p:pic>
    </p:spTree>
    <p:extLst>
      <p:ext uri="{BB962C8B-B14F-4D97-AF65-F5344CB8AC3E}">
        <p14:creationId xmlns:p14="http://schemas.microsoft.com/office/powerpoint/2010/main" val="14267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7391400" cy="3859115"/>
          </a:xfrm>
          <a:prstGeom prst="rect">
            <a:avLst/>
          </a:prstGeom>
        </p:spPr>
      </p:pic>
    </p:spTree>
    <p:extLst>
      <p:ext uri="{BB962C8B-B14F-4D97-AF65-F5344CB8AC3E}">
        <p14:creationId xmlns:p14="http://schemas.microsoft.com/office/powerpoint/2010/main" val="17964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4 at 9.46.17 AM.png"/>
          <p:cNvPicPr>
            <a:picLocks noChangeAspect="1"/>
          </p:cNvPicPr>
          <p:nvPr/>
        </p:nvPicPr>
        <p:blipFill rotWithShape="1">
          <a:blip r:embed="rId2">
            <a:extLst>
              <a:ext uri="{28A0092B-C50C-407E-A947-70E740481C1C}">
                <a14:useLocalDpi xmlns:a14="http://schemas.microsoft.com/office/drawing/2010/main" val="0"/>
              </a:ext>
            </a:extLst>
          </a:blip>
          <a:srcRect l="783" t="13980" b="8012"/>
          <a:stretch/>
        </p:blipFill>
        <p:spPr>
          <a:xfrm>
            <a:off x="0" y="1371600"/>
            <a:ext cx="9144000" cy="4352062"/>
          </a:xfrm>
          <a:prstGeom prst="rect">
            <a:avLst/>
          </a:prstGeom>
        </p:spPr>
      </p:pic>
      <p:sp>
        <p:nvSpPr>
          <p:cNvPr id="2" name="TextBox 1">
            <a:extLst>
              <a:ext uri="{FF2B5EF4-FFF2-40B4-BE49-F238E27FC236}">
                <a16:creationId xmlns:a16="http://schemas.microsoft.com/office/drawing/2014/main" id="{74E51856-ECD7-094A-84F7-6D949D265F65}"/>
              </a:ext>
            </a:extLst>
          </p:cNvPr>
          <p:cNvSpPr txBox="1"/>
          <p:nvPr/>
        </p:nvSpPr>
        <p:spPr>
          <a:xfrm>
            <a:off x="1752600" y="6096000"/>
            <a:ext cx="5410200" cy="369332"/>
          </a:xfrm>
          <a:prstGeom prst="rect">
            <a:avLst/>
          </a:prstGeom>
          <a:noFill/>
        </p:spPr>
        <p:txBody>
          <a:bodyPr wrap="square" rtlCol="0">
            <a:spAutoFit/>
          </a:bodyPr>
          <a:lstStyle/>
          <a:p>
            <a:pPr algn="ctr"/>
            <a:r>
              <a:rPr lang="en-CA" dirty="0"/>
              <a:t> </a:t>
            </a:r>
            <a:r>
              <a:rPr lang="en-CA" dirty="0">
                <a:hlinkClick r:id="rId3">
                  <a:extLst>
                    <a:ext uri="{A12FA001-AC4F-418D-AE19-62706E023703}">
                      <ahyp:hlinkClr xmlns:ahyp="http://schemas.microsoft.com/office/drawing/2018/hyperlinkcolor" val="tx"/>
                    </a:ext>
                  </a:extLst>
                </a:hlinkClick>
              </a:rPr>
              <a:t>learntbl.ca/how-to-facilitate</a:t>
            </a:r>
            <a:r>
              <a:rPr lang="en-CA" dirty="0"/>
              <a:t>‎</a:t>
            </a:r>
            <a:endParaRPr lang="en-US" dirty="0"/>
          </a:p>
        </p:txBody>
      </p:sp>
      <p:sp>
        <p:nvSpPr>
          <p:cNvPr id="4" name="Rectangle 3">
            <a:extLst>
              <a:ext uri="{FF2B5EF4-FFF2-40B4-BE49-F238E27FC236}">
                <a16:creationId xmlns:a16="http://schemas.microsoft.com/office/drawing/2014/main" id="{44A8C3F5-8692-7F4E-9DD1-18622C02C5AB}"/>
              </a:ext>
            </a:extLst>
          </p:cNvPr>
          <p:cNvSpPr/>
          <p:nvPr/>
        </p:nvSpPr>
        <p:spPr>
          <a:xfrm>
            <a:off x="152400" y="600656"/>
            <a:ext cx="8610600" cy="584775"/>
          </a:xfrm>
          <a:prstGeom prst="rect">
            <a:avLst/>
          </a:prstGeom>
        </p:spPr>
        <p:txBody>
          <a:bodyPr wrap="square">
            <a:spAutoFit/>
          </a:bodyPr>
          <a:lstStyle/>
          <a:p>
            <a:pPr algn="r"/>
            <a:r>
              <a:rPr lang="en-CA" i="1" dirty="0">
                <a:latin typeface="Raleway"/>
              </a:rPr>
              <a:t>The design of a task is ultimately only as good as its execution and management </a:t>
            </a:r>
            <a:br>
              <a:rPr lang="en-CA" i="1" dirty="0">
                <a:latin typeface="Raleway"/>
              </a:rPr>
            </a:br>
            <a:r>
              <a:rPr lang="en-CA" sz="1400" dirty="0">
                <a:solidFill>
                  <a:schemeClr val="bg1">
                    <a:lumMod val="65000"/>
                  </a:schemeClr>
                </a:solidFill>
                <a:latin typeface="Raleway"/>
              </a:rPr>
              <a:t>Roberson and </a:t>
            </a:r>
            <a:r>
              <a:rPr lang="en-CA" sz="1400" dirty="0" err="1">
                <a:solidFill>
                  <a:schemeClr val="bg1">
                    <a:lumMod val="65000"/>
                  </a:schemeClr>
                </a:solidFill>
                <a:latin typeface="Raleway"/>
              </a:rPr>
              <a:t>Franchini</a:t>
            </a:r>
            <a:endParaRPr lang="en-US" sz="1400" dirty="0">
              <a:solidFill>
                <a:schemeClr val="bg1">
                  <a:lumMod val="65000"/>
                </a:schemeClr>
              </a:solidFill>
            </a:endParaRPr>
          </a:p>
        </p:txBody>
      </p:sp>
    </p:spTree>
    <p:extLst>
      <p:ext uri="{BB962C8B-B14F-4D97-AF65-F5344CB8AC3E}">
        <p14:creationId xmlns:p14="http://schemas.microsoft.com/office/powerpoint/2010/main" val="370072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1066800" y="1066800"/>
            <a:ext cx="7239000" cy="3662541"/>
          </a:xfrm>
          <a:prstGeom prst="rect">
            <a:avLst/>
          </a:prstGeom>
          <a:noFill/>
        </p:spPr>
        <p:txBody>
          <a:bodyPr wrap="square" rtlCol="0">
            <a:spAutoFit/>
          </a:bodyPr>
          <a:lstStyle/>
          <a:p>
            <a:pPr algn="ctr"/>
            <a:r>
              <a:rPr lang="en-US" sz="4000" b="1" dirty="0"/>
              <a:t>Where to learn more about Team-Based Learning and 4S problems</a:t>
            </a:r>
          </a:p>
          <a:p>
            <a:pPr algn="ctr"/>
            <a:endParaRPr lang="en-US" sz="3200" b="1" dirty="0"/>
          </a:p>
          <a:p>
            <a:pPr algn="ctr"/>
            <a:r>
              <a:rPr lang="en-US" sz="8000" b="1" dirty="0" err="1">
                <a:solidFill>
                  <a:srgbClr val="002060"/>
                </a:solidFill>
              </a:rPr>
              <a:t>learntbl.ca</a:t>
            </a:r>
            <a:endParaRPr lang="en-US" sz="8000" b="1" dirty="0">
              <a:solidFill>
                <a:srgbClr val="002060"/>
              </a:solidFill>
            </a:endParaRPr>
          </a:p>
        </p:txBody>
      </p:sp>
      <p:pic>
        <p:nvPicPr>
          <p:cNvPr id="4" name="Picture 3">
            <a:extLst>
              <a:ext uri="{FF2B5EF4-FFF2-40B4-BE49-F238E27FC236}">
                <a16:creationId xmlns:a16="http://schemas.microsoft.com/office/drawing/2014/main" id="{1F2A2AA4-A4BB-654B-A5E9-747525110344}"/>
              </a:ext>
            </a:extLst>
          </p:cNvPr>
          <p:cNvPicPr>
            <a:picLocks noChangeAspect="1"/>
          </p:cNvPicPr>
          <p:nvPr/>
        </p:nvPicPr>
        <p:blipFill rotWithShape="1">
          <a:blip r:embed="rId3">
            <a:extLst>
              <a:ext uri="{28A0092B-C50C-407E-A947-70E740481C1C}">
                <a14:useLocalDpi xmlns:a14="http://schemas.microsoft.com/office/drawing/2010/main" val="0"/>
              </a:ext>
            </a:extLst>
          </a:blip>
          <a:srcRect r="3101" b="6612"/>
          <a:stretch/>
        </p:blipFill>
        <p:spPr>
          <a:xfrm>
            <a:off x="0" y="1172"/>
            <a:ext cx="9144000" cy="6856828"/>
          </a:xfrm>
          <a:prstGeom prst="rect">
            <a:avLst/>
          </a:prstGeom>
        </p:spPr>
      </p:pic>
    </p:spTree>
    <p:extLst>
      <p:ext uri="{BB962C8B-B14F-4D97-AF65-F5344CB8AC3E}">
        <p14:creationId xmlns:p14="http://schemas.microsoft.com/office/powerpoint/2010/main" val="114143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2133600" y="2057400"/>
            <a:ext cx="5155324" cy="1446550"/>
          </a:xfrm>
          <a:prstGeom prst="rect">
            <a:avLst/>
          </a:prstGeom>
          <a:noFill/>
        </p:spPr>
        <p:txBody>
          <a:bodyPr wrap="square" rtlCol="0">
            <a:spAutoFit/>
          </a:bodyPr>
          <a:lstStyle/>
          <a:p>
            <a:pPr algn="ctr"/>
            <a:r>
              <a:rPr lang="en-US" sz="8800" b="1" dirty="0"/>
              <a:t>Questions</a:t>
            </a:r>
          </a:p>
        </p:txBody>
      </p:sp>
      <p:sp>
        <p:nvSpPr>
          <p:cNvPr id="3" name="TextBox 2">
            <a:extLst>
              <a:ext uri="{FF2B5EF4-FFF2-40B4-BE49-F238E27FC236}">
                <a16:creationId xmlns:a16="http://schemas.microsoft.com/office/drawing/2014/main" id="{4AC10001-A233-304D-85C9-7BE91FDABE62}"/>
              </a:ext>
            </a:extLst>
          </p:cNvPr>
          <p:cNvSpPr txBox="1"/>
          <p:nvPr/>
        </p:nvSpPr>
        <p:spPr>
          <a:xfrm>
            <a:off x="2438400" y="5943600"/>
            <a:ext cx="4648200" cy="523220"/>
          </a:xfrm>
          <a:prstGeom prst="rect">
            <a:avLst/>
          </a:prstGeom>
          <a:noFill/>
        </p:spPr>
        <p:txBody>
          <a:bodyPr wrap="square" rtlCol="0">
            <a:spAutoFit/>
          </a:bodyPr>
          <a:lstStyle/>
          <a:p>
            <a:pPr algn="ctr"/>
            <a:r>
              <a:rPr lang="en-US" sz="2800" dirty="0" err="1"/>
              <a:t>jim.sibley@ubc.ca</a:t>
            </a:r>
            <a:endParaRPr lang="en-US" sz="2800" dirty="0"/>
          </a:p>
        </p:txBody>
      </p:sp>
    </p:spTree>
    <p:extLst>
      <p:ext uri="{BB962C8B-B14F-4D97-AF65-F5344CB8AC3E}">
        <p14:creationId xmlns:p14="http://schemas.microsoft.com/office/powerpoint/2010/main" val="220780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16992D-BDBC-514A-ADBC-E56F08A3A72A}"/>
              </a:ext>
            </a:extLst>
          </p:cNvPr>
          <p:cNvSpPr txBox="1"/>
          <p:nvPr/>
        </p:nvSpPr>
        <p:spPr>
          <a:xfrm>
            <a:off x="1219200" y="533400"/>
            <a:ext cx="5334000" cy="64665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Energy</a:t>
            </a:r>
          </a:p>
          <a:p>
            <a:pPr marL="285750" indent="-285750">
              <a:lnSpc>
                <a:spcPct val="150000"/>
              </a:lnSpc>
              <a:buFont typeface="Arial" panose="020B0604020202020204" pitchFamily="34" charset="0"/>
              <a:buChar char="•"/>
            </a:pPr>
            <a:r>
              <a:rPr lang="en-US" sz="2800" b="1" dirty="0"/>
              <a:t>Excitement</a:t>
            </a:r>
          </a:p>
          <a:p>
            <a:pPr marL="285750" indent="-285750">
              <a:lnSpc>
                <a:spcPct val="150000"/>
              </a:lnSpc>
              <a:buFont typeface="Arial" panose="020B0604020202020204" pitchFamily="34" charset="0"/>
              <a:buChar char="•"/>
            </a:pPr>
            <a:r>
              <a:rPr lang="en-US" sz="2800" b="1" dirty="0"/>
              <a:t>Engagement</a:t>
            </a:r>
          </a:p>
          <a:p>
            <a:pPr marL="285750" indent="-285750">
              <a:lnSpc>
                <a:spcPct val="150000"/>
              </a:lnSpc>
              <a:buFont typeface="Arial" panose="020B0604020202020204" pitchFamily="34" charset="0"/>
              <a:buChar char="•"/>
            </a:pPr>
            <a:endParaRPr lang="en-US" sz="2800" b="1" dirty="0"/>
          </a:p>
          <a:p>
            <a:pPr marL="285750" indent="-285750">
              <a:lnSpc>
                <a:spcPct val="150000"/>
              </a:lnSpc>
              <a:buFont typeface="Arial" panose="020B0604020202020204" pitchFamily="34" charset="0"/>
              <a:buChar char="•"/>
            </a:pPr>
            <a:r>
              <a:rPr lang="en-US" sz="2800" b="1" dirty="0"/>
              <a:t>Explaining to each other</a:t>
            </a:r>
          </a:p>
          <a:p>
            <a:pPr marL="285750" indent="-285750">
              <a:lnSpc>
                <a:spcPct val="150000"/>
              </a:lnSpc>
              <a:buFont typeface="Arial" panose="020B0604020202020204" pitchFamily="34" charset="0"/>
              <a:buChar char="•"/>
            </a:pPr>
            <a:r>
              <a:rPr lang="en-US" sz="2800" b="1" dirty="0"/>
              <a:t>Looking stuff up </a:t>
            </a:r>
          </a:p>
          <a:p>
            <a:pPr marL="285750" indent="-285750">
              <a:lnSpc>
                <a:spcPct val="150000"/>
              </a:lnSpc>
              <a:buFont typeface="Arial" panose="020B0604020202020204" pitchFamily="34" charset="0"/>
              <a:buChar char="•"/>
            </a:pPr>
            <a:r>
              <a:rPr lang="en-US" sz="2800" b="1" dirty="0"/>
              <a:t>Making connections</a:t>
            </a:r>
          </a:p>
          <a:p>
            <a:pPr marL="285750" indent="-285750">
              <a:lnSpc>
                <a:spcPct val="150000"/>
              </a:lnSpc>
              <a:buFont typeface="Arial" panose="020B0604020202020204" pitchFamily="34" charset="0"/>
              <a:buChar char="•"/>
            </a:pPr>
            <a:r>
              <a:rPr lang="en-US" sz="2800" b="1" dirty="0"/>
              <a:t>Having insights</a:t>
            </a:r>
            <a:br>
              <a:rPr lang="en-US" b="1" dirty="0"/>
            </a:br>
            <a:br>
              <a:rPr lang="en-US" b="1" dirty="0"/>
            </a:br>
            <a:br>
              <a:rPr lang="en-US" b="1" dirty="0"/>
            </a:br>
            <a:endParaRPr lang="en-US" dirty="0"/>
          </a:p>
        </p:txBody>
      </p:sp>
      <p:sp>
        <p:nvSpPr>
          <p:cNvPr id="6" name="TextBox 5">
            <a:extLst>
              <a:ext uri="{FF2B5EF4-FFF2-40B4-BE49-F238E27FC236}">
                <a16:creationId xmlns:a16="http://schemas.microsoft.com/office/drawing/2014/main" id="{0F63CD60-28A9-8C43-BFD4-B00F16A09A84}"/>
              </a:ext>
            </a:extLst>
          </p:cNvPr>
          <p:cNvSpPr txBox="1"/>
          <p:nvPr/>
        </p:nvSpPr>
        <p:spPr>
          <a:xfrm>
            <a:off x="4061871" y="1478582"/>
            <a:ext cx="1401260" cy="369332"/>
          </a:xfrm>
          <a:prstGeom prst="rect">
            <a:avLst/>
          </a:prstGeom>
          <a:noFill/>
        </p:spPr>
        <p:txBody>
          <a:bodyPr wrap="square" rtlCol="0">
            <a:spAutoFit/>
          </a:bodyPr>
          <a:lstStyle/>
          <a:p>
            <a:r>
              <a:rPr lang="en-US" dirty="0"/>
              <a:t>Task Focused</a:t>
            </a:r>
          </a:p>
        </p:txBody>
      </p:sp>
      <p:sp>
        <p:nvSpPr>
          <p:cNvPr id="7" name="TextBox 6">
            <a:extLst>
              <a:ext uri="{FF2B5EF4-FFF2-40B4-BE49-F238E27FC236}">
                <a16:creationId xmlns:a16="http://schemas.microsoft.com/office/drawing/2014/main" id="{E6E08DFD-905E-B24C-BABF-4F9BF74AA053}"/>
              </a:ext>
            </a:extLst>
          </p:cNvPr>
          <p:cNvSpPr txBox="1"/>
          <p:nvPr/>
        </p:nvSpPr>
        <p:spPr>
          <a:xfrm>
            <a:off x="5486400" y="4233222"/>
            <a:ext cx="1828800" cy="369332"/>
          </a:xfrm>
          <a:prstGeom prst="rect">
            <a:avLst/>
          </a:prstGeom>
          <a:noFill/>
        </p:spPr>
        <p:txBody>
          <a:bodyPr wrap="square" rtlCol="0">
            <a:spAutoFit/>
          </a:bodyPr>
          <a:lstStyle/>
          <a:p>
            <a:r>
              <a:rPr lang="en-US" dirty="0"/>
              <a:t>Content Focused</a:t>
            </a:r>
          </a:p>
        </p:txBody>
      </p:sp>
      <p:sp>
        <p:nvSpPr>
          <p:cNvPr id="8" name="Double Brace 7">
            <a:extLst>
              <a:ext uri="{FF2B5EF4-FFF2-40B4-BE49-F238E27FC236}">
                <a16:creationId xmlns:a16="http://schemas.microsoft.com/office/drawing/2014/main" id="{9E295486-9225-A746-8CE4-9F886C7BD22C}"/>
              </a:ext>
            </a:extLst>
          </p:cNvPr>
          <p:cNvSpPr/>
          <p:nvPr/>
        </p:nvSpPr>
        <p:spPr>
          <a:xfrm>
            <a:off x="3886201" y="1453633"/>
            <a:ext cx="1752600" cy="430021"/>
          </a:xfrm>
          <a:prstGeom prst="bracePair">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e 8">
            <a:extLst>
              <a:ext uri="{FF2B5EF4-FFF2-40B4-BE49-F238E27FC236}">
                <a16:creationId xmlns:a16="http://schemas.microsoft.com/office/drawing/2014/main" id="{E22EDAEC-4E79-0240-96B7-E4DF96B43074}"/>
              </a:ext>
            </a:extLst>
          </p:cNvPr>
          <p:cNvSpPr/>
          <p:nvPr/>
        </p:nvSpPr>
        <p:spPr>
          <a:xfrm>
            <a:off x="5334000" y="4199245"/>
            <a:ext cx="2133600" cy="437287"/>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5249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5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AA54DA-3C55-A44D-AE80-E13D7B189D30}"/>
              </a:ext>
            </a:extLst>
          </p:cNvPr>
          <p:cNvSpPr txBox="1"/>
          <p:nvPr/>
        </p:nvSpPr>
        <p:spPr>
          <a:xfrm>
            <a:off x="1092200" y="1676400"/>
            <a:ext cx="5343236" cy="461665"/>
          </a:xfrm>
          <a:prstGeom prst="rect">
            <a:avLst/>
          </a:prstGeom>
          <a:noFill/>
        </p:spPr>
        <p:txBody>
          <a:bodyPr wrap="square" rtlCol="0">
            <a:spAutoFit/>
          </a:bodyPr>
          <a:lstStyle/>
          <a:p>
            <a:r>
              <a:rPr lang="en-US" sz="2400" b="1" dirty="0"/>
              <a:t>What would you do in this situation?</a:t>
            </a:r>
            <a:endParaRPr lang="en-CA" sz="2400" b="1" dirty="0"/>
          </a:p>
        </p:txBody>
      </p:sp>
      <p:sp>
        <p:nvSpPr>
          <p:cNvPr id="6" name="TextBox 5">
            <a:extLst>
              <a:ext uri="{FF2B5EF4-FFF2-40B4-BE49-F238E27FC236}">
                <a16:creationId xmlns:a16="http://schemas.microsoft.com/office/drawing/2014/main" id="{7FE482D2-D91E-A24B-A407-BE55F6443AAF}"/>
              </a:ext>
            </a:extLst>
          </p:cNvPr>
          <p:cNvSpPr txBox="1"/>
          <p:nvPr/>
        </p:nvSpPr>
        <p:spPr>
          <a:xfrm>
            <a:off x="1126067" y="2895600"/>
            <a:ext cx="6781800" cy="461665"/>
          </a:xfrm>
          <a:prstGeom prst="rect">
            <a:avLst/>
          </a:prstGeom>
          <a:noFill/>
        </p:spPr>
        <p:txBody>
          <a:bodyPr wrap="square" rtlCol="0">
            <a:spAutoFit/>
          </a:bodyPr>
          <a:lstStyle/>
          <a:p>
            <a:r>
              <a:rPr lang="en-US" sz="2400" b="1" dirty="0"/>
              <a:t>What would you do first in this situation?</a:t>
            </a:r>
            <a:endParaRPr lang="en-CA" sz="2400" b="1" dirty="0"/>
          </a:p>
        </p:txBody>
      </p:sp>
      <p:sp>
        <p:nvSpPr>
          <p:cNvPr id="7" name="TextBox 6">
            <a:extLst>
              <a:ext uri="{FF2B5EF4-FFF2-40B4-BE49-F238E27FC236}">
                <a16:creationId xmlns:a16="http://schemas.microsoft.com/office/drawing/2014/main" id="{8160EE06-A4A9-1244-BF4C-7918C7D6EC1B}"/>
              </a:ext>
            </a:extLst>
          </p:cNvPr>
          <p:cNvSpPr txBox="1"/>
          <p:nvPr/>
        </p:nvSpPr>
        <p:spPr>
          <a:xfrm>
            <a:off x="1143000" y="4114800"/>
            <a:ext cx="6781800" cy="830997"/>
          </a:xfrm>
          <a:prstGeom prst="rect">
            <a:avLst/>
          </a:prstGeom>
          <a:noFill/>
        </p:spPr>
        <p:txBody>
          <a:bodyPr wrap="square" rtlCol="0">
            <a:spAutoFit/>
          </a:bodyPr>
          <a:lstStyle/>
          <a:p>
            <a:r>
              <a:rPr lang="en-US" sz="2400" b="1" dirty="0"/>
              <a:t>Which of these would you do first in this situation? (And Why?)</a:t>
            </a:r>
            <a:endParaRPr lang="en-CA" sz="2400" b="1" dirty="0"/>
          </a:p>
        </p:txBody>
      </p:sp>
    </p:spTree>
    <p:extLst>
      <p:ext uri="{BB962C8B-B14F-4D97-AF65-F5344CB8AC3E}">
        <p14:creationId xmlns:p14="http://schemas.microsoft.com/office/powerpoint/2010/main" val="9332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AA54DA-3C55-A44D-AE80-E13D7B189D30}"/>
              </a:ext>
            </a:extLst>
          </p:cNvPr>
          <p:cNvSpPr txBox="1"/>
          <p:nvPr/>
        </p:nvSpPr>
        <p:spPr>
          <a:xfrm>
            <a:off x="1092200" y="1371600"/>
            <a:ext cx="5343236" cy="461665"/>
          </a:xfrm>
          <a:prstGeom prst="rect">
            <a:avLst/>
          </a:prstGeom>
          <a:noFill/>
        </p:spPr>
        <p:txBody>
          <a:bodyPr wrap="square" rtlCol="0">
            <a:spAutoFit/>
          </a:bodyPr>
          <a:lstStyle/>
          <a:p>
            <a:r>
              <a:rPr lang="en-US" sz="2400" b="1" dirty="0"/>
              <a:t>What would you do in this situation?</a:t>
            </a:r>
            <a:endParaRPr lang="en-CA" sz="2400" b="1" dirty="0"/>
          </a:p>
        </p:txBody>
      </p:sp>
      <p:sp>
        <p:nvSpPr>
          <p:cNvPr id="6" name="TextBox 5">
            <a:extLst>
              <a:ext uri="{FF2B5EF4-FFF2-40B4-BE49-F238E27FC236}">
                <a16:creationId xmlns:a16="http://schemas.microsoft.com/office/drawing/2014/main" id="{7FE482D2-D91E-A24B-A407-BE55F6443AAF}"/>
              </a:ext>
            </a:extLst>
          </p:cNvPr>
          <p:cNvSpPr txBox="1"/>
          <p:nvPr/>
        </p:nvSpPr>
        <p:spPr>
          <a:xfrm>
            <a:off x="1143000" y="2628900"/>
            <a:ext cx="6781800" cy="461665"/>
          </a:xfrm>
          <a:prstGeom prst="rect">
            <a:avLst/>
          </a:prstGeom>
          <a:noFill/>
        </p:spPr>
        <p:txBody>
          <a:bodyPr wrap="square" rtlCol="0">
            <a:spAutoFit/>
          </a:bodyPr>
          <a:lstStyle/>
          <a:p>
            <a:r>
              <a:rPr lang="en-US" sz="2400" b="1" dirty="0"/>
              <a:t>What would you do first in this situation?</a:t>
            </a:r>
            <a:endParaRPr lang="en-CA" sz="2400" b="1" dirty="0"/>
          </a:p>
        </p:txBody>
      </p:sp>
      <p:sp>
        <p:nvSpPr>
          <p:cNvPr id="7" name="TextBox 6">
            <a:extLst>
              <a:ext uri="{FF2B5EF4-FFF2-40B4-BE49-F238E27FC236}">
                <a16:creationId xmlns:a16="http://schemas.microsoft.com/office/drawing/2014/main" id="{8160EE06-A4A9-1244-BF4C-7918C7D6EC1B}"/>
              </a:ext>
            </a:extLst>
          </p:cNvPr>
          <p:cNvSpPr txBox="1"/>
          <p:nvPr/>
        </p:nvSpPr>
        <p:spPr>
          <a:xfrm>
            <a:off x="1143000" y="3886200"/>
            <a:ext cx="6781800" cy="461665"/>
          </a:xfrm>
          <a:prstGeom prst="rect">
            <a:avLst/>
          </a:prstGeom>
          <a:noFill/>
        </p:spPr>
        <p:txBody>
          <a:bodyPr wrap="square" rtlCol="0">
            <a:spAutoFit/>
          </a:bodyPr>
          <a:lstStyle/>
          <a:p>
            <a:r>
              <a:rPr lang="en-US" sz="2400" b="1" dirty="0"/>
              <a:t>Which of these would you do first in this situation?</a:t>
            </a:r>
            <a:endParaRPr lang="en-CA" sz="2400" b="1" dirty="0"/>
          </a:p>
        </p:txBody>
      </p:sp>
      <p:sp>
        <p:nvSpPr>
          <p:cNvPr id="2" name="TextBox 1">
            <a:extLst>
              <a:ext uri="{FF2B5EF4-FFF2-40B4-BE49-F238E27FC236}">
                <a16:creationId xmlns:a16="http://schemas.microsoft.com/office/drawing/2014/main" id="{A1101509-7B60-9A48-8B64-FD4AE85C7953}"/>
              </a:ext>
            </a:extLst>
          </p:cNvPr>
          <p:cNvSpPr txBox="1"/>
          <p:nvPr/>
        </p:nvSpPr>
        <p:spPr>
          <a:xfrm>
            <a:off x="4196217" y="5029200"/>
            <a:ext cx="4478438" cy="1323439"/>
          </a:xfrm>
          <a:prstGeom prst="rect">
            <a:avLst/>
          </a:prstGeom>
          <a:solidFill>
            <a:srgbClr val="FFFF00"/>
          </a:solidFill>
          <a:ln>
            <a:solidFill>
              <a:schemeClr val="tx1"/>
            </a:solidFill>
          </a:ln>
          <a:effectLst>
            <a:outerShdw blurRad="50800" dist="38100" dir="7680000" sx="102000" sy="102000" algn="tl" rotWithShape="0">
              <a:prstClr val="black">
                <a:alpha val="40000"/>
              </a:prstClr>
            </a:outerShdw>
          </a:effectLst>
        </p:spPr>
        <p:txBody>
          <a:bodyPr wrap="square" rtlCol="0">
            <a:spAutoFit/>
          </a:bodyPr>
          <a:lstStyle/>
          <a:p>
            <a:pPr algn="ctr"/>
            <a:r>
              <a:rPr lang="en-US" sz="4000" dirty="0"/>
              <a:t>Constraint is what intensifies discourse</a:t>
            </a:r>
          </a:p>
        </p:txBody>
      </p:sp>
    </p:spTree>
    <p:extLst>
      <p:ext uri="{BB962C8B-B14F-4D97-AF65-F5344CB8AC3E}">
        <p14:creationId xmlns:p14="http://schemas.microsoft.com/office/powerpoint/2010/main" val="270123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20Shot%202018-01-26%20at%202.56.05%20PM.png">
            <a:extLst>
              <a:ext uri="{FF2B5EF4-FFF2-40B4-BE49-F238E27FC236}">
                <a16:creationId xmlns:a16="http://schemas.microsoft.com/office/drawing/2014/main" id="{1C18F46D-21A2-5142-A8FF-B0F2656FFB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5709" y="838200"/>
            <a:ext cx="8058150" cy="4191000"/>
          </a:xfrm>
          <a:prstGeom prst="rect">
            <a:avLst/>
          </a:prstGeom>
          <a:noFill/>
          <a:ln>
            <a:noFill/>
          </a:ln>
        </p:spPr>
      </p:pic>
      <p:grpSp>
        <p:nvGrpSpPr>
          <p:cNvPr id="11" name="Group 10">
            <a:extLst>
              <a:ext uri="{FF2B5EF4-FFF2-40B4-BE49-F238E27FC236}">
                <a16:creationId xmlns:a16="http://schemas.microsoft.com/office/drawing/2014/main" id="{C18C588A-18D2-D742-9A4B-432174001F5E}"/>
              </a:ext>
            </a:extLst>
          </p:cNvPr>
          <p:cNvGrpSpPr/>
          <p:nvPr/>
        </p:nvGrpSpPr>
        <p:grpSpPr>
          <a:xfrm>
            <a:off x="457200" y="1028700"/>
            <a:ext cx="7886700" cy="3886200"/>
            <a:chOff x="457200" y="1752600"/>
            <a:chExt cx="7886700" cy="3886200"/>
          </a:xfrm>
        </p:grpSpPr>
        <p:grpSp>
          <p:nvGrpSpPr>
            <p:cNvPr id="8" name="Group 7">
              <a:extLst>
                <a:ext uri="{FF2B5EF4-FFF2-40B4-BE49-F238E27FC236}">
                  <a16:creationId xmlns:a16="http://schemas.microsoft.com/office/drawing/2014/main" id="{387E6815-C94B-BD41-AFC8-9197D6C2A82B}"/>
                </a:ext>
              </a:extLst>
            </p:cNvPr>
            <p:cNvGrpSpPr/>
            <p:nvPr/>
          </p:nvGrpSpPr>
          <p:grpSpPr>
            <a:xfrm>
              <a:off x="4384784" y="1752600"/>
              <a:ext cx="3959116" cy="3886200"/>
              <a:chOff x="4384784" y="1752600"/>
              <a:chExt cx="3959116" cy="3886200"/>
            </a:xfrm>
          </p:grpSpPr>
          <p:sp>
            <p:nvSpPr>
              <p:cNvPr id="4" name="Rectangle 3">
                <a:extLst>
                  <a:ext uri="{FF2B5EF4-FFF2-40B4-BE49-F238E27FC236}">
                    <a16:creationId xmlns:a16="http://schemas.microsoft.com/office/drawing/2014/main" id="{9D8067F6-D025-724D-8A8E-1CE9377D5F6A}"/>
                  </a:ext>
                </a:extLst>
              </p:cNvPr>
              <p:cNvSpPr/>
              <p:nvPr/>
            </p:nvSpPr>
            <p:spPr>
              <a:xfrm>
                <a:off x="4800600" y="1752600"/>
                <a:ext cx="35433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BD70D2-FE30-9C40-AAE9-A551A3CBA080}"/>
                  </a:ext>
                </a:extLst>
              </p:cNvPr>
              <p:cNvSpPr/>
              <p:nvPr/>
            </p:nvSpPr>
            <p:spPr>
              <a:xfrm>
                <a:off x="4384784" y="47244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CF48BA-8090-FB42-B380-60FC203A74DF}"/>
                  </a:ext>
                </a:extLst>
              </p:cNvPr>
              <p:cNvSpPr/>
              <p:nvPr/>
            </p:nvSpPr>
            <p:spPr>
              <a:xfrm>
                <a:off x="4572000" y="3079531"/>
                <a:ext cx="533400" cy="578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B102FF-ABE9-CC45-98E7-4AA13E375980}"/>
                  </a:ext>
                </a:extLst>
              </p:cNvPr>
              <p:cNvSpPr/>
              <p:nvPr/>
            </p:nvSpPr>
            <p:spPr>
              <a:xfrm>
                <a:off x="4605842" y="1952297"/>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B11C1C7A-1F8B-4449-AF18-C1AA71F7F7FF}"/>
                </a:ext>
              </a:extLst>
            </p:cNvPr>
            <p:cNvSpPr/>
            <p:nvPr/>
          </p:nvSpPr>
          <p:spPr>
            <a:xfrm>
              <a:off x="457200" y="3368565"/>
              <a:ext cx="838200" cy="135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83A193-A5F5-1445-970F-4D055299C54E}"/>
                </a:ext>
              </a:extLst>
            </p:cNvPr>
            <p:cNvSpPr/>
            <p:nvPr/>
          </p:nvSpPr>
          <p:spPr>
            <a:xfrm>
              <a:off x="2286000" y="4914900"/>
              <a:ext cx="11430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0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F8E2-2A5A-1842-8B9C-EE0D0C2898F4}"/>
              </a:ext>
            </a:extLst>
          </p:cNvPr>
          <p:cNvSpPr>
            <a:spLocks noGrp="1"/>
          </p:cNvSpPr>
          <p:nvPr>
            <p:ph type="title"/>
          </p:nvPr>
        </p:nvSpPr>
        <p:spPr/>
        <p:txBody>
          <a:bodyPr/>
          <a:lstStyle/>
          <a:p>
            <a:r>
              <a:rPr lang="en-US" b="1" dirty="0"/>
              <a:t>Read Page 2</a:t>
            </a:r>
          </a:p>
        </p:txBody>
      </p:sp>
    </p:spTree>
    <p:extLst>
      <p:ext uri="{BB962C8B-B14F-4D97-AF65-F5344CB8AC3E}">
        <p14:creationId xmlns:p14="http://schemas.microsoft.com/office/powerpoint/2010/main" val="267843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7756-45AF-3447-942D-21D449938D18}"/>
              </a:ext>
            </a:extLst>
          </p:cNvPr>
          <p:cNvSpPr>
            <a:spLocks noGrp="1"/>
          </p:cNvSpPr>
          <p:nvPr>
            <p:ph type="title"/>
          </p:nvPr>
        </p:nvSpPr>
        <p:spPr>
          <a:xfrm>
            <a:off x="533400" y="1752600"/>
            <a:ext cx="8305800" cy="457200"/>
          </a:xfrm>
        </p:spPr>
        <p:txBody>
          <a:bodyPr>
            <a:normAutofit fontScale="90000"/>
          </a:bodyPr>
          <a:lstStyle/>
          <a:p>
            <a:r>
              <a:rPr lang="en-CA" sz="4000" b="1" dirty="0">
                <a:solidFill>
                  <a:srgbClr val="FF0000"/>
                </a:solidFill>
              </a:rPr>
              <a:t>A specific, concrete decision </a:t>
            </a:r>
            <a:br>
              <a:rPr lang="en-CA" sz="4000" b="1" dirty="0">
                <a:solidFill>
                  <a:srgbClr val="FF0000"/>
                </a:solidFill>
              </a:rPr>
            </a:br>
            <a:r>
              <a:rPr lang="en-CA" sz="4000" b="1" dirty="0">
                <a:solidFill>
                  <a:srgbClr val="FF0000"/>
                </a:solidFill>
              </a:rPr>
              <a:t>that requires judgment is essential!</a:t>
            </a:r>
            <a:br>
              <a:rPr lang="en-CA" b="1" dirty="0"/>
            </a:br>
            <a:br>
              <a:rPr lang="en-CA" b="1" dirty="0"/>
            </a:br>
            <a:br>
              <a:rPr lang="en-CA" dirty="0"/>
            </a:br>
            <a:endParaRPr lang="en-US" dirty="0"/>
          </a:p>
        </p:txBody>
      </p:sp>
      <p:sp>
        <p:nvSpPr>
          <p:cNvPr id="3" name="TextBox 2">
            <a:extLst>
              <a:ext uri="{FF2B5EF4-FFF2-40B4-BE49-F238E27FC236}">
                <a16:creationId xmlns:a16="http://schemas.microsoft.com/office/drawing/2014/main" id="{0730BD86-750F-0347-A881-0BFB124E9857}"/>
              </a:ext>
            </a:extLst>
          </p:cNvPr>
          <p:cNvSpPr txBox="1"/>
          <p:nvPr/>
        </p:nvSpPr>
        <p:spPr>
          <a:xfrm>
            <a:off x="1066800" y="2209800"/>
            <a:ext cx="7391400"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2800" dirty="0"/>
              <a:t>Evaluating/Scoring/Ranking</a:t>
            </a:r>
          </a:p>
          <a:p>
            <a:pPr marL="285750" indent="-285750">
              <a:lnSpc>
                <a:spcPct val="150000"/>
              </a:lnSpc>
              <a:buFont typeface="Arial" panose="020B0604020202020204" pitchFamily="34" charset="0"/>
              <a:buChar char="•"/>
            </a:pPr>
            <a:r>
              <a:rPr lang="en-CA" sz="2800" dirty="0"/>
              <a:t>Assessing/Diagnosing</a:t>
            </a:r>
          </a:p>
          <a:p>
            <a:pPr marL="285750" indent="-285750">
              <a:lnSpc>
                <a:spcPct val="150000"/>
              </a:lnSpc>
              <a:buFont typeface="Arial" panose="020B0604020202020204" pitchFamily="34" charset="0"/>
              <a:buChar char="•"/>
            </a:pPr>
            <a:r>
              <a:rPr lang="en-CA" sz="2800" dirty="0"/>
              <a:t>Predicting</a:t>
            </a:r>
          </a:p>
          <a:p>
            <a:pPr marL="285750" indent="-285750">
              <a:lnSpc>
                <a:spcPct val="150000"/>
              </a:lnSpc>
              <a:buFont typeface="Arial" panose="020B0604020202020204" pitchFamily="34" charset="0"/>
              <a:buChar char="•"/>
            </a:pPr>
            <a:r>
              <a:rPr lang="en-CA" sz="2800" dirty="0"/>
              <a:t>Recommending</a:t>
            </a:r>
            <a:endParaRPr lang="en-US" sz="2800" dirty="0"/>
          </a:p>
        </p:txBody>
      </p:sp>
    </p:spTree>
    <p:extLst>
      <p:ext uri="{BB962C8B-B14F-4D97-AF65-F5344CB8AC3E}">
        <p14:creationId xmlns:p14="http://schemas.microsoft.com/office/powerpoint/2010/main" val="349519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15701</TotalTime>
  <Words>855</Words>
  <Application>Microsoft Macintosh PowerPoint</Application>
  <PresentationFormat>On-screen Show (4:3)</PresentationFormat>
  <Paragraphs>105</Paragraphs>
  <Slides>28</Slides>
  <Notes>7</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Raleway</vt:lpstr>
      <vt:lpstr>Office Theme</vt:lpstr>
      <vt:lpstr>Worksheet</vt:lpstr>
      <vt:lpstr>Using Constrained Choice to Intensify Student Discussion</vt:lpstr>
      <vt:lpstr>What makes a classroom activity/discussion great? </vt:lpstr>
      <vt:lpstr>PowerPoint Presentation</vt:lpstr>
      <vt:lpstr>PowerPoint Presentation</vt:lpstr>
      <vt:lpstr>PowerPoint Presentation</vt:lpstr>
      <vt:lpstr>PowerPoint Presentation</vt:lpstr>
      <vt:lpstr>PowerPoint Presentation</vt:lpstr>
      <vt:lpstr>Read Page 2</vt:lpstr>
      <vt:lpstr>A specific, concrete decision  that requires judgment is essential!   </vt:lpstr>
      <vt:lpstr>PowerPoint Presentation</vt:lpstr>
      <vt:lpstr>  Create a story about a situation that brings students to a decision point   </vt:lpstr>
      <vt:lpstr>Write a prompt as a DECISION or CHOICE needed in response to a situation - that naturally elicit why this and not that?  </vt:lpstr>
      <vt:lpstr>Read Page 3-4  Pick a prompt type to work from  Follow steps from page 2  </vt:lpstr>
      <vt:lpstr>PowerPoint Presentation</vt:lpstr>
      <vt:lpstr>Table Sharing/Feedback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Leadership Academy: Put Teams to Work in Your Class</dc:title>
  <dc:creator>Billie</dc:creator>
  <cp:lastModifiedBy>Microsoft Office User</cp:lastModifiedBy>
  <cp:revision>869</cp:revision>
  <cp:lastPrinted>2018-09-18T21:15:20Z</cp:lastPrinted>
  <dcterms:created xsi:type="dcterms:W3CDTF">2010-03-25T18:57:36Z</dcterms:created>
  <dcterms:modified xsi:type="dcterms:W3CDTF">2018-11-01T20:20:17Z</dcterms:modified>
</cp:coreProperties>
</file>