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1" r:id="rId1"/>
  </p:sldMasterIdLst>
  <p:notesMasterIdLst>
    <p:notesMasterId r:id="rId35"/>
  </p:notesMasterIdLst>
  <p:handoutMasterIdLst>
    <p:handoutMasterId r:id="rId36"/>
  </p:handoutMasterIdLst>
  <p:sldIdLst>
    <p:sldId id="1558" r:id="rId2"/>
    <p:sldId id="1559" r:id="rId3"/>
    <p:sldId id="1531" r:id="rId4"/>
    <p:sldId id="1541" r:id="rId5"/>
    <p:sldId id="1534" r:id="rId6"/>
    <p:sldId id="1540" r:id="rId7"/>
    <p:sldId id="1557" r:id="rId8"/>
    <p:sldId id="1539" r:id="rId9"/>
    <p:sldId id="1538" r:id="rId10"/>
    <p:sldId id="1537" r:id="rId11"/>
    <p:sldId id="1549" r:id="rId12"/>
    <p:sldId id="1535" r:id="rId13"/>
    <p:sldId id="1532" r:id="rId14"/>
    <p:sldId id="1536" r:id="rId15"/>
    <p:sldId id="1543" r:id="rId16"/>
    <p:sldId id="1547" r:id="rId17"/>
    <p:sldId id="1542" r:id="rId18"/>
    <p:sldId id="1551" r:id="rId19"/>
    <p:sldId id="1552" r:id="rId20"/>
    <p:sldId id="1436" r:id="rId21"/>
    <p:sldId id="1437" r:id="rId22"/>
    <p:sldId id="1439" r:id="rId23"/>
    <p:sldId id="1440" r:id="rId24"/>
    <p:sldId id="1441" r:id="rId25"/>
    <p:sldId id="1443" r:id="rId26"/>
    <p:sldId id="1494" r:id="rId27"/>
    <p:sldId id="1556" r:id="rId28"/>
    <p:sldId id="1555" r:id="rId29"/>
    <p:sldId id="1554" r:id="rId30"/>
    <p:sldId id="1553" r:id="rId31"/>
    <p:sldId id="1550" r:id="rId32"/>
    <p:sldId id="1546" r:id="rId33"/>
    <p:sldId id="1533"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10" autoAdjust="0"/>
    <p:restoredTop sz="96259" autoAdjust="0"/>
  </p:normalViewPr>
  <p:slideViewPr>
    <p:cSldViewPr snapToGrid="0">
      <p:cViewPr varScale="1">
        <p:scale>
          <a:sx n="197" d="100"/>
          <a:sy n="197" d="100"/>
        </p:scale>
        <p:origin x="504" y="200"/>
      </p:cViewPr>
      <p:guideLst>
        <p:guide orient="horz" pos="2160"/>
        <p:guide pos="2880"/>
      </p:guideLst>
    </p:cSldViewPr>
  </p:slideViewPr>
  <p:outlineViewPr>
    <p:cViewPr>
      <p:scale>
        <a:sx n="33" d="100"/>
        <a:sy n="33" d="100"/>
      </p:scale>
      <p:origin x="48" y="44400"/>
    </p:cViewPr>
  </p:outlineViewPr>
  <p:notesTextViewPr>
    <p:cViewPr>
      <p:scale>
        <a:sx n="100" d="100"/>
        <a:sy n="100" d="100"/>
      </p:scale>
      <p:origin x="0" y="0"/>
    </p:cViewPr>
  </p:notesTextViewPr>
  <p:sorterViewPr>
    <p:cViewPr>
      <p:scale>
        <a:sx n="186" d="100"/>
        <a:sy n="18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46F5F-33FD-3B46-B853-3B54FEDF7416}"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A604FD9B-6EB8-DC44-9EAF-51499D17C759}">
      <dgm:prSet phldrT="[Text]"/>
      <dgm:spPr/>
      <dgm:t>
        <a:bodyPr/>
        <a:lstStyle/>
        <a:p>
          <a:r>
            <a:rPr lang="en-US" dirty="0"/>
            <a:t>Learning Goals</a:t>
          </a:r>
        </a:p>
      </dgm:t>
    </dgm:pt>
    <dgm:pt modelId="{232A8B70-6CA3-5E42-9757-D82335DF1A6A}" type="parTrans" cxnId="{A4A0E18F-3A0E-284F-8EFC-3D558A27BCDA}">
      <dgm:prSet/>
      <dgm:spPr/>
      <dgm:t>
        <a:bodyPr/>
        <a:lstStyle/>
        <a:p>
          <a:endParaRPr lang="en-US"/>
        </a:p>
      </dgm:t>
    </dgm:pt>
    <dgm:pt modelId="{AB54EFFE-9E91-2C4A-9A77-E9FF8DFBE125}" type="sibTrans" cxnId="{A4A0E18F-3A0E-284F-8EFC-3D558A27BCDA}">
      <dgm:prSet/>
      <dgm:spPr/>
      <dgm:t>
        <a:bodyPr/>
        <a:lstStyle/>
        <a:p>
          <a:endParaRPr lang="en-US"/>
        </a:p>
      </dgm:t>
    </dgm:pt>
    <dgm:pt modelId="{686B79A3-BD42-084C-A2FC-222BC5BFA9A2}">
      <dgm:prSet phldrT="[Text]"/>
      <dgm:spPr/>
      <dgm:t>
        <a:bodyPr/>
        <a:lstStyle/>
        <a:p>
          <a:r>
            <a:rPr lang="en-US" dirty="0"/>
            <a:t>Teaching and Learning Activities</a:t>
          </a:r>
        </a:p>
      </dgm:t>
    </dgm:pt>
    <dgm:pt modelId="{01D22517-680A-6341-9B56-10DDD5F77E4A}" type="parTrans" cxnId="{365A2658-B17B-824B-9FAC-3DE1CB7B5DF3}">
      <dgm:prSet/>
      <dgm:spPr/>
      <dgm:t>
        <a:bodyPr/>
        <a:lstStyle/>
        <a:p>
          <a:endParaRPr lang="en-US"/>
        </a:p>
      </dgm:t>
    </dgm:pt>
    <dgm:pt modelId="{7F650479-F355-464F-A782-A44C556FE303}" type="sibTrans" cxnId="{365A2658-B17B-824B-9FAC-3DE1CB7B5DF3}">
      <dgm:prSet/>
      <dgm:spPr/>
      <dgm:t>
        <a:bodyPr/>
        <a:lstStyle/>
        <a:p>
          <a:endParaRPr lang="en-US"/>
        </a:p>
      </dgm:t>
    </dgm:pt>
    <dgm:pt modelId="{3CD64BAE-74F6-8046-8808-993B63EE666A}">
      <dgm:prSet phldrT="[Text]"/>
      <dgm:spPr/>
      <dgm:t>
        <a:bodyPr/>
        <a:lstStyle/>
        <a:p>
          <a:r>
            <a:rPr lang="en-US" dirty="0"/>
            <a:t>Feedback and Assessment</a:t>
          </a:r>
        </a:p>
      </dgm:t>
    </dgm:pt>
    <dgm:pt modelId="{2DB85B71-3FE5-214E-BEA8-F4D9D0C1DB62}" type="sibTrans" cxnId="{259BEC3B-324E-4F4C-B461-797C9DF5440D}">
      <dgm:prSet/>
      <dgm:spPr/>
      <dgm:t>
        <a:bodyPr/>
        <a:lstStyle/>
        <a:p>
          <a:endParaRPr lang="en-US"/>
        </a:p>
      </dgm:t>
    </dgm:pt>
    <dgm:pt modelId="{2E711778-46F7-FB46-86BA-6DBFFF55678D}" type="parTrans" cxnId="{259BEC3B-324E-4F4C-B461-797C9DF5440D}">
      <dgm:prSet/>
      <dgm:spPr/>
      <dgm:t>
        <a:bodyPr/>
        <a:lstStyle/>
        <a:p>
          <a:endParaRPr lang="en-US"/>
        </a:p>
      </dgm:t>
    </dgm:pt>
    <dgm:pt modelId="{10102541-CF09-5E45-AFDA-F7F7B4697FAC}" type="pres">
      <dgm:prSet presAssocID="{3A546F5F-33FD-3B46-B853-3B54FEDF7416}" presName="Name0" presStyleCnt="0">
        <dgm:presLayoutVars>
          <dgm:dir/>
          <dgm:resizeHandles val="exact"/>
        </dgm:presLayoutVars>
      </dgm:prSet>
      <dgm:spPr/>
    </dgm:pt>
    <dgm:pt modelId="{053B6BC0-44E8-594E-9B40-B5CAF88DE2FB}" type="pres">
      <dgm:prSet presAssocID="{A604FD9B-6EB8-DC44-9EAF-51499D17C759}" presName="node" presStyleLbl="node1" presStyleIdx="0" presStyleCnt="3" custScaleY="67100" custRadScaleRad="67879" custRadScaleInc="-3272">
        <dgm:presLayoutVars>
          <dgm:bulletEnabled val="1"/>
        </dgm:presLayoutVars>
      </dgm:prSet>
      <dgm:spPr/>
    </dgm:pt>
    <dgm:pt modelId="{217B308D-5F5B-5E46-9784-D8AE882A0682}" type="pres">
      <dgm:prSet presAssocID="{AB54EFFE-9E91-2C4A-9A77-E9FF8DFBE125}" presName="sibTrans" presStyleLbl="sibTrans2D1" presStyleIdx="0" presStyleCnt="3"/>
      <dgm:spPr/>
    </dgm:pt>
    <dgm:pt modelId="{10B38F47-8750-E24E-BA5B-AB4F6047DEDC}" type="pres">
      <dgm:prSet presAssocID="{AB54EFFE-9E91-2C4A-9A77-E9FF8DFBE125}" presName="connectorText" presStyleLbl="sibTrans2D1" presStyleIdx="0" presStyleCnt="3"/>
      <dgm:spPr/>
    </dgm:pt>
    <dgm:pt modelId="{EE338C93-6FEF-ED48-ABA1-E6C3ADE0A99E}" type="pres">
      <dgm:prSet presAssocID="{686B79A3-BD42-084C-A2FC-222BC5BFA9A2}" presName="node" presStyleLbl="node1" presStyleIdx="1" presStyleCnt="3" custScaleY="74677" custRadScaleRad="75275" custRadScaleInc="229201">
        <dgm:presLayoutVars>
          <dgm:bulletEnabled val="1"/>
        </dgm:presLayoutVars>
      </dgm:prSet>
      <dgm:spPr/>
    </dgm:pt>
    <dgm:pt modelId="{4DF43BCE-9C90-BE46-A3E1-CEEEBB58E312}" type="pres">
      <dgm:prSet presAssocID="{7F650479-F355-464F-A782-A44C556FE303}" presName="sibTrans" presStyleLbl="sibTrans2D1" presStyleIdx="1" presStyleCnt="3"/>
      <dgm:spPr/>
    </dgm:pt>
    <dgm:pt modelId="{D0B97A61-4BC9-8F4D-B64B-67FA31971DE6}" type="pres">
      <dgm:prSet presAssocID="{7F650479-F355-464F-A782-A44C556FE303}" presName="connectorText" presStyleLbl="sibTrans2D1" presStyleIdx="1" presStyleCnt="3"/>
      <dgm:spPr/>
    </dgm:pt>
    <dgm:pt modelId="{F05A6B3C-0786-8A48-B95D-919E26C9678B}" type="pres">
      <dgm:prSet presAssocID="{3CD64BAE-74F6-8046-8808-993B63EE666A}" presName="node" presStyleLbl="node1" presStyleIdx="2" presStyleCnt="3" custScaleY="77545" custRadScaleRad="69504" custRadScaleInc="-230239">
        <dgm:presLayoutVars>
          <dgm:bulletEnabled val="1"/>
        </dgm:presLayoutVars>
      </dgm:prSet>
      <dgm:spPr/>
    </dgm:pt>
    <dgm:pt modelId="{72207BC5-6E42-E443-868B-C9DFB064C2BF}" type="pres">
      <dgm:prSet presAssocID="{2DB85B71-3FE5-214E-BEA8-F4D9D0C1DB62}" presName="sibTrans" presStyleLbl="sibTrans2D1" presStyleIdx="2" presStyleCnt="3"/>
      <dgm:spPr/>
    </dgm:pt>
    <dgm:pt modelId="{E1A6CB36-5F46-614A-99E5-7B48351C9FFD}" type="pres">
      <dgm:prSet presAssocID="{2DB85B71-3FE5-214E-BEA8-F4D9D0C1DB62}" presName="connectorText" presStyleLbl="sibTrans2D1" presStyleIdx="2" presStyleCnt="3"/>
      <dgm:spPr/>
    </dgm:pt>
  </dgm:ptLst>
  <dgm:cxnLst>
    <dgm:cxn modelId="{2366DE07-1D0F-A94A-ADA1-D0EF9CA13DBB}" type="presOf" srcId="{2DB85B71-3FE5-214E-BEA8-F4D9D0C1DB62}" destId="{72207BC5-6E42-E443-868B-C9DFB064C2BF}" srcOrd="0" destOrd="0" presId="urn:microsoft.com/office/officeart/2005/8/layout/cycle7"/>
    <dgm:cxn modelId="{35130418-8CD4-9E40-BA25-D7DB6D4C0C36}" type="presOf" srcId="{2DB85B71-3FE5-214E-BEA8-F4D9D0C1DB62}" destId="{E1A6CB36-5F46-614A-99E5-7B48351C9FFD}" srcOrd="1" destOrd="0" presId="urn:microsoft.com/office/officeart/2005/8/layout/cycle7"/>
    <dgm:cxn modelId="{5BC46131-3430-284E-8118-5AFBB5338BC0}" type="presOf" srcId="{7F650479-F355-464F-A782-A44C556FE303}" destId="{4DF43BCE-9C90-BE46-A3E1-CEEEBB58E312}" srcOrd="0" destOrd="0" presId="urn:microsoft.com/office/officeart/2005/8/layout/cycle7"/>
    <dgm:cxn modelId="{259BEC3B-324E-4F4C-B461-797C9DF5440D}" srcId="{3A546F5F-33FD-3B46-B853-3B54FEDF7416}" destId="{3CD64BAE-74F6-8046-8808-993B63EE666A}" srcOrd="2" destOrd="0" parTransId="{2E711778-46F7-FB46-86BA-6DBFFF55678D}" sibTransId="{2DB85B71-3FE5-214E-BEA8-F4D9D0C1DB62}"/>
    <dgm:cxn modelId="{22218A41-43AF-DB41-9B25-A92FC62CB303}" type="presOf" srcId="{7F650479-F355-464F-A782-A44C556FE303}" destId="{D0B97A61-4BC9-8F4D-B64B-67FA31971DE6}" srcOrd="1" destOrd="0" presId="urn:microsoft.com/office/officeart/2005/8/layout/cycle7"/>
    <dgm:cxn modelId="{365A2658-B17B-824B-9FAC-3DE1CB7B5DF3}" srcId="{3A546F5F-33FD-3B46-B853-3B54FEDF7416}" destId="{686B79A3-BD42-084C-A2FC-222BC5BFA9A2}" srcOrd="1" destOrd="0" parTransId="{01D22517-680A-6341-9B56-10DDD5F77E4A}" sibTransId="{7F650479-F355-464F-A782-A44C556FE303}"/>
    <dgm:cxn modelId="{22F9488A-DD65-FE45-9EF6-ADD33C0BA11D}" type="presOf" srcId="{686B79A3-BD42-084C-A2FC-222BC5BFA9A2}" destId="{EE338C93-6FEF-ED48-ABA1-E6C3ADE0A99E}" srcOrd="0" destOrd="0" presId="urn:microsoft.com/office/officeart/2005/8/layout/cycle7"/>
    <dgm:cxn modelId="{A4A0E18F-3A0E-284F-8EFC-3D558A27BCDA}" srcId="{3A546F5F-33FD-3B46-B853-3B54FEDF7416}" destId="{A604FD9B-6EB8-DC44-9EAF-51499D17C759}" srcOrd="0" destOrd="0" parTransId="{232A8B70-6CA3-5E42-9757-D82335DF1A6A}" sibTransId="{AB54EFFE-9E91-2C4A-9A77-E9FF8DFBE125}"/>
    <dgm:cxn modelId="{ECDBAA96-94E0-484E-945E-02576BC22939}" type="presOf" srcId="{3A546F5F-33FD-3B46-B853-3B54FEDF7416}" destId="{10102541-CF09-5E45-AFDA-F7F7B4697FAC}" srcOrd="0" destOrd="0" presId="urn:microsoft.com/office/officeart/2005/8/layout/cycle7"/>
    <dgm:cxn modelId="{10E4C5BD-4CE6-8747-9EC5-13F8A7076F26}" type="presOf" srcId="{A604FD9B-6EB8-DC44-9EAF-51499D17C759}" destId="{053B6BC0-44E8-594E-9B40-B5CAF88DE2FB}" srcOrd="0" destOrd="0" presId="urn:microsoft.com/office/officeart/2005/8/layout/cycle7"/>
    <dgm:cxn modelId="{754E48DD-66E9-A343-9773-173A5055CB42}" type="presOf" srcId="{3CD64BAE-74F6-8046-8808-993B63EE666A}" destId="{F05A6B3C-0786-8A48-B95D-919E26C9678B}" srcOrd="0" destOrd="0" presId="urn:microsoft.com/office/officeart/2005/8/layout/cycle7"/>
    <dgm:cxn modelId="{AEE1CEE7-8DFF-2046-98F9-04F0F7696A3E}" type="presOf" srcId="{AB54EFFE-9E91-2C4A-9A77-E9FF8DFBE125}" destId="{10B38F47-8750-E24E-BA5B-AB4F6047DEDC}" srcOrd="1" destOrd="0" presId="urn:microsoft.com/office/officeart/2005/8/layout/cycle7"/>
    <dgm:cxn modelId="{5F759CEF-C6D2-7843-A3B6-9E246EE58539}" type="presOf" srcId="{AB54EFFE-9E91-2C4A-9A77-E9FF8DFBE125}" destId="{217B308D-5F5B-5E46-9784-D8AE882A0682}" srcOrd="0" destOrd="0" presId="urn:microsoft.com/office/officeart/2005/8/layout/cycle7"/>
    <dgm:cxn modelId="{DF2D4429-B6E0-8B4E-B0DA-2407069099C9}" type="presParOf" srcId="{10102541-CF09-5E45-AFDA-F7F7B4697FAC}" destId="{053B6BC0-44E8-594E-9B40-B5CAF88DE2FB}" srcOrd="0" destOrd="0" presId="urn:microsoft.com/office/officeart/2005/8/layout/cycle7"/>
    <dgm:cxn modelId="{8C90874E-9675-BF44-896C-61074D65BDE4}" type="presParOf" srcId="{10102541-CF09-5E45-AFDA-F7F7B4697FAC}" destId="{217B308D-5F5B-5E46-9784-D8AE882A0682}" srcOrd="1" destOrd="0" presId="urn:microsoft.com/office/officeart/2005/8/layout/cycle7"/>
    <dgm:cxn modelId="{04AECF8E-BB8C-E448-BD61-141C20997C81}" type="presParOf" srcId="{217B308D-5F5B-5E46-9784-D8AE882A0682}" destId="{10B38F47-8750-E24E-BA5B-AB4F6047DEDC}" srcOrd="0" destOrd="0" presId="urn:microsoft.com/office/officeart/2005/8/layout/cycle7"/>
    <dgm:cxn modelId="{CB95024B-09CE-3449-968D-955DB43EC5FE}" type="presParOf" srcId="{10102541-CF09-5E45-AFDA-F7F7B4697FAC}" destId="{EE338C93-6FEF-ED48-ABA1-E6C3ADE0A99E}" srcOrd="2" destOrd="0" presId="urn:microsoft.com/office/officeart/2005/8/layout/cycle7"/>
    <dgm:cxn modelId="{915D50C4-F58C-1F41-AB34-2E652B82A76D}" type="presParOf" srcId="{10102541-CF09-5E45-AFDA-F7F7B4697FAC}" destId="{4DF43BCE-9C90-BE46-A3E1-CEEEBB58E312}" srcOrd="3" destOrd="0" presId="urn:microsoft.com/office/officeart/2005/8/layout/cycle7"/>
    <dgm:cxn modelId="{029FE0D1-587D-8F46-96DF-6D91A6D83A64}" type="presParOf" srcId="{4DF43BCE-9C90-BE46-A3E1-CEEEBB58E312}" destId="{D0B97A61-4BC9-8F4D-B64B-67FA31971DE6}" srcOrd="0" destOrd="0" presId="urn:microsoft.com/office/officeart/2005/8/layout/cycle7"/>
    <dgm:cxn modelId="{A8B3E91A-00EA-B644-AFF7-FFA72D527B05}" type="presParOf" srcId="{10102541-CF09-5E45-AFDA-F7F7B4697FAC}" destId="{F05A6B3C-0786-8A48-B95D-919E26C9678B}" srcOrd="4" destOrd="0" presId="urn:microsoft.com/office/officeart/2005/8/layout/cycle7"/>
    <dgm:cxn modelId="{74460A68-BCC3-204A-BBEB-049804E0633C}" type="presParOf" srcId="{10102541-CF09-5E45-AFDA-F7F7B4697FAC}" destId="{72207BC5-6E42-E443-868B-C9DFB064C2BF}" srcOrd="5" destOrd="0" presId="urn:microsoft.com/office/officeart/2005/8/layout/cycle7"/>
    <dgm:cxn modelId="{0F12FBEC-1C7D-544D-8BFA-6E30E8138491}" type="presParOf" srcId="{72207BC5-6E42-E443-868B-C9DFB064C2BF}" destId="{E1A6CB36-5F46-614A-99E5-7B48351C9FF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B6BC0-44E8-594E-9B40-B5CAF88DE2FB}">
      <dsp:nvSpPr>
        <dsp:cNvPr id="0" name=""/>
        <dsp:cNvSpPr/>
      </dsp:nvSpPr>
      <dsp:spPr>
        <a:xfrm>
          <a:off x="2497009" y="1202713"/>
          <a:ext cx="2879266" cy="9659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Learning Goals</a:t>
          </a:r>
        </a:p>
      </dsp:txBody>
      <dsp:txXfrm>
        <a:off x="2525302" y="1231006"/>
        <a:ext cx="2822680" cy="909407"/>
      </dsp:txXfrm>
    </dsp:sp>
    <dsp:sp modelId="{217B308D-5F5B-5E46-9784-D8AE882A0682}">
      <dsp:nvSpPr>
        <dsp:cNvPr id="0" name=""/>
        <dsp:cNvSpPr/>
      </dsp:nvSpPr>
      <dsp:spPr>
        <a:xfrm rot="7814305">
          <a:off x="2579682" y="2561312"/>
          <a:ext cx="805641" cy="50387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2730843" y="2662086"/>
        <a:ext cx="503319" cy="302323"/>
      </dsp:txXfrm>
    </dsp:sp>
    <dsp:sp modelId="{EE338C93-6FEF-ED48-ABA1-E6C3ADE0A99E}">
      <dsp:nvSpPr>
        <dsp:cNvPr id="0" name=""/>
        <dsp:cNvSpPr/>
      </dsp:nvSpPr>
      <dsp:spPr>
        <a:xfrm>
          <a:off x="542577" y="3457788"/>
          <a:ext cx="2879266" cy="1075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Teaching and Learning Activities</a:t>
          </a:r>
        </a:p>
      </dsp:txBody>
      <dsp:txXfrm>
        <a:off x="574065" y="3489276"/>
        <a:ext cx="2816290" cy="1012098"/>
      </dsp:txXfrm>
    </dsp:sp>
    <dsp:sp modelId="{4DF43BCE-9C90-BE46-A3E1-CEEEBB58E312}">
      <dsp:nvSpPr>
        <dsp:cNvPr id="0" name=""/>
        <dsp:cNvSpPr/>
      </dsp:nvSpPr>
      <dsp:spPr>
        <a:xfrm rot="21551770">
          <a:off x="3522499" y="3716126"/>
          <a:ext cx="805641" cy="50387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673660" y="3816900"/>
        <a:ext cx="503319" cy="302323"/>
      </dsp:txXfrm>
    </dsp:sp>
    <dsp:sp modelId="{F05A6B3C-0786-8A48-B95D-919E26C9678B}">
      <dsp:nvSpPr>
        <dsp:cNvPr id="0" name=""/>
        <dsp:cNvSpPr/>
      </dsp:nvSpPr>
      <dsp:spPr>
        <a:xfrm>
          <a:off x="4428796" y="3382618"/>
          <a:ext cx="2879266" cy="11163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Feedback and Assessment</a:t>
          </a:r>
        </a:p>
      </dsp:txBody>
      <dsp:txXfrm>
        <a:off x="4461493" y="3415315"/>
        <a:ext cx="2813872" cy="1050969"/>
      </dsp:txXfrm>
    </dsp:sp>
    <dsp:sp modelId="{72207BC5-6E42-E443-868B-C9DFB064C2BF}">
      <dsp:nvSpPr>
        <dsp:cNvPr id="0" name=""/>
        <dsp:cNvSpPr/>
      </dsp:nvSpPr>
      <dsp:spPr>
        <a:xfrm rot="13764931">
          <a:off x="4467512" y="2523726"/>
          <a:ext cx="805641" cy="50387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4618673" y="2624500"/>
        <a:ext cx="503319" cy="30232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48A410A-DCBC-4654-BC80-D2689C9AC015}" type="datetimeFigureOut">
              <a:rPr lang="en-US" smtClean="0"/>
              <a:pPr/>
              <a:t>2/11/19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001CBB2-CDE0-46C3-BCB4-C9D31B4745A8}" type="slidenum">
              <a:rPr lang="en-US" smtClean="0"/>
              <a:pPr/>
              <a:t>‹#›</a:t>
            </a:fld>
            <a:endParaRPr lang="en-US"/>
          </a:p>
        </p:txBody>
      </p:sp>
    </p:spTree>
    <p:extLst>
      <p:ext uri="{BB962C8B-B14F-4D97-AF65-F5344CB8AC3E}">
        <p14:creationId xmlns:p14="http://schemas.microsoft.com/office/powerpoint/2010/main" val="3159062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256ADA-032C-4973-ADEC-8DC2A318DC84}" type="datetimeFigureOut">
              <a:rPr lang="en-US" smtClean="0"/>
              <a:pPr/>
              <a:t>2/11/19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D9E1BD-2904-4E2F-B21E-6C2021C8EB71}" type="slidenum">
              <a:rPr lang="en-US" smtClean="0"/>
              <a:pPr/>
              <a:t>‹#›</a:t>
            </a:fld>
            <a:endParaRPr lang="en-US"/>
          </a:p>
        </p:txBody>
      </p:sp>
    </p:spTree>
    <p:extLst>
      <p:ext uri="{BB962C8B-B14F-4D97-AF65-F5344CB8AC3E}">
        <p14:creationId xmlns:p14="http://schemas.microsoft.com/office/powerpoint/2010/main" val="4163918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D9E1BD-2904-4E2F-B21E-6C2021C8EB71}" type="slidenum">
              <a:rPr lang="en-US" smtClean="0"/>
              <a:pPr/>
              <a:t>1</a:t>
            </a:fld>
            <a:endParaRPr lang="en-US"/>
          </a:p>
        </p:txBody>
      </p:sp>
    </p:spTree>
    <p:extLst>
      <p:ext uri="{BB962C8B-B14F-4D97-AF65-F5344CB8AC3E}">
        <p14:creationId xmlns:p14="http://schemas.microsoft.com/office/powerpoint/2010/main" val="22865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9E1BD-2904-4E2F-B21E-6C2021C8EB71}" type="slidenum">
              <a:rPr lang="en-US" smtClean="0"/>
              <a:pPr/>
              <a:t>22</a:t>
            </a:fld>
            <a:endParaRPr lang="en-US"/>
          </a:p>
        </p:txBody>
      </p:sp>
    </p:spTree>
    <p:extLst>
      <p:ext uri="{BB962C8B-B14F-4D97-AF65-F5344CB8AC3E}">
        <p14:creationId xmlns:p14="http://schemas.microsoft.com/office/powerpoint/2010/main" val="1700961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Note: Use of SORTING superlatives in question to get student to sort, rank, score, compare, select best or worst course of action</a:t>
            </a:r>
          </a:p>
          <a:p>
            <a:endParaRPr lang="en-US" dirty="0"/>
          </a:p>
        </p:txBody>
      </p:sp>
      <p:sp>
        <p:nvSpPr>
          <p:cNvPr id="4" name="Slide Number Placeholder 3"/>
          <p:cNvSpPr>
            <a:spLocks noGrp="1"/>
          </p:cNvSpPr>
          <p:nvPr>
            <p:ph type="sldNum" sz="quarter" idx="10"/>
          </p:nvPr>
        </p:nvSpPr>
        <p:spPr/>
        <p:txBody>
          <a:bodyPr/>
          <a:lstStyle/>
          <a:p>
            <a:fld id="{9AD9E1BD-2904-4E2F-B21E-6C2021C8EB71}" type="slidenum">
              <a:rPr lang="en-US" smtClean="0"/>
              <a:pPr/>
              <a:t>23</a:t>
            </a:fld>
            <a:endParaRPr lang="en-US"/>
          </a:p>
        </p:txBody>
      </p:sp>
    </p:spTree>
    <p:extLst>
      <p:ext uri="{BB962C8B-B14F-4D97-AF65-F5344CB8AC3E}">
        <p14:creationId xmlns:p14="http://schemas.microsoft.com/office/powerpoint/2010/main" val="1489719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Amanda Story</a:t>
            </a:r>
          </a:p>
        </p:txBody>
      </p:sp>
      <p:sp>
        <p:nvSpPr>
          <p:cNvPr id="4" name="Slide Number Placeholder 3"/>
          <p:cNvSpPr>
            <a:spLocks noGrp="1"/>
          </p:cNvSpPr>
          <p:nvPr>
            <p:ph type="sldNum" sz="quarter" idx="5"/>
          </p:nvPr>
        </p:nvSpPr>
        <p:spPr/>
        <p:txBody>
          <a:bodyPr/>
          <a:lstStyle/>
          <a:p>
            <a:fld id="{9AD9E1BD-2904-4E2F-B21E-6C2021C8EB71}" type="slidenum">
              <a:rPr lang="en-US" smtClean="0"/>
              <a:pPr/>
              <a:t>26</a:t>
            </a:fld>
            <a:endParaRPr lang="en-US"/>
          </a:p>
        </p:txBody>
      </p:sp>
    </p:spTree>
    <p:extLst>
      <p:ext uri="{BB962C8B-B14F-4D97-AF65-F5344CB8AC3E}">
        <p14:creationId xmlns:p14="http://schemas.microsoft.com/office/powerpoint/2010/main" val="1801528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Eventually we want to move to creating LO about who we want student be be able to do at end of course – but it is OK to start where we often find ourselves surrounded by content we need to “cover”</a:t>
            </a:r>
          </a:p>
        </p:txBody>
      </p:sp>
      <p:sp>
        <p:nvSpPr>
          <p:cNvPr id="4" name="Slide Number Placeholder 3"/>
          <p:cNvSpPr>
            <a:spLocks noGrp="1"/>
          </p:cNvSpPr>
          <p:nvPr>
            <p:ph type="sldNum" sz="quarter" idx="5"/>
          </p:nvPr>
        </p:nvSpPr>
        <p:spPr/>
        <p:txBody>
          <a:bodyPr/>
          <a:lstStyle/>
          <a:p>
            <a:fld id="{9AD9E1BD-2904-4E2F-B21E-6C2021C8EB71}" type="slidenum">
              <a:rPr lang="en-US" smtClean="0"/>
              <a:pPr/>
              <a:t>27</a:t>
            </a:fld>
            <a:endParaRPr lang="en-US"/>
          </a:p>
        </p:txBody>
      </p:sp>
    </p:spTree>
    <p:extLst>
      <p:ext uri="{BB962C8B-B14F-4D97-AF65-F5344CB8AC3E}">
        <p14:creationId xmlns:p14="http://schemas.microsoft.com/office/powerpoint/2010/main" val="3831771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Fink’s online course</a:t>
            </a:r>
          </a:p>
        </p:txBody>
      </p:sp>
      <p:sp>
        <p:nvSpPr>
          <p:cNvPr id="4" name="Slide Number Placeholder 3"/>
          <p:cNvSpPr>
            <a:spLocks noGrp="1"/>
          </p:cNvSpPr>
          <p:nvPr>
            <p:ph type="sldNum" sz="quarter" idx="5"/>
          </p:nvPr>
        </p:nvSpPr>
        <p:spPr/>
        <p:txBody>
          <a:bodyPr/>
          <a:lstStyle/>
          <a:p>
            <a:fld id="{9AD9E1BD-2904-4E2F-B21E-6C2021C8EB71}" type="slidenum">
              <a:rPr lang="en-US" smtClean="0"/>
              <a:pPr/>
              <a:t>29</a:t>
            </a:fld>
            <a:endParaRPr lang="en-US"/>
          </a:p>
        </p:txBody>
      </p:sp>
    </p:spTree>
    <p:extLst>
      <p:ext uri="{BB962C8B-B14F-4D97-AF65-F5344CB8AC3E}">
        <p14:creationId xmlns:p14="http://schemas.microsoft.com/office/powerpoint/2010/main" val="8288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Uncover content rather then cover content – I love the Wiggins and </a:t>
            </a:r>
            <a:r>
              <a:rPr lang="en-US" dirty="0" err="1"/>
              <a:t>McThige</a:t>
            </a:r>
            <a:r>
              <a:rPr lang="en-US" dirty="0"/>
              <a:t> idea from their book Understanding by design</a:t>
            </a:r>
          </a:p>
        </p:txBody>
      </p:sp>
      <p:sp>
        <p:nvSpPr>
          <p:cNvPr id="4" name="Slide Number Placeholder 3"/>
          <p:cNvSpPr>
            <a:spLocks noGrp="1"/>
          </p:cNvSpPr>
          <p:nvPr>
            <p:ph type="sldNum" sz="quarter" idx="5"/>
          </p:nvPr>
        </p:nvSpPr>
        <p:spPr/>
        <p:txBody>
          <a:bodyPr/>
          <a:lstStyle/>
          <a:p>
            <a:fld id="{9AD9E1BD-2904-4E2F-B21E-6C2021C8EB71}" type="slidenum">
              <a:rPr lang="en-US" smtClean="0"/>
              <a:pPr/>
              <a:t>30</a:t>
            </a:fld>
            <a:endParaRPr lang="en-US"/>
          </a:p>
        </p:txBody>
      </p:sp>
    </p:spTree>
    <p:extLst>
      <p:ext uri="{BB962C8B-B14F-4D97-AF65-F5344CB8AC3E}">
        <p14:creationId xmlns:p14="http://schemas.microsoft.com/office/powerpoint/2010/main" val="210453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D9E1BD-2904-4E2F-B21E-6C2021C8EB71}" type="slidenum">
              <a:rPr lang="en-US" smtClean="0"/>
              <a:pPr/>
              <a:t>33</a:t>
            </a:fld>
            <a:endParaRPr lang="en-US"/>
          </a:p>
        </p:txBody>
      </p:sp>
    </p:spTree>
    <p:extLst>
      <p:ext uri="{BB962C8B-B14F-4D97-AF65-F5344CB8AC3E}">
        <p14:creationId xmlns:p14="http://schemas.microsoft.com/office/powerpoint/2010/main" val="76875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D9E1BD-2904-4E2F-B21E-6C2021C8EB71}" type="slidenum">
              <a:rPr lang="en-US" smtClean="0"/>
              <a:pPr/>
              <a:t>3</a:t>
            </a:fld>
            <a:endParaRPr lang="en-US"/>
          </a:p>
        </p:txBody>
      </p:sp>
    </p:spTree>
    <p:extLst>
      <p:ext uri="{BB962C8B-B14F-4D97-AF65-F5344CB8AC3E}">
        <p14:creationId xmlns:p14="http://schemas.microsoft.com/office/powerpoint/2010/main" val="49817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the end in mind</a:t>
            </a:r>
          </a:p>
        </p:txBody>
      </p:sp>
      <p:sp>
        <p:nvSpPr>
          <p:cNvPr id="4" name="Slide Number Placeholder 3"/>
          <p:cNvSpPr>
            <a:spLocks noGrp="1"/>
          </p:cNvSpPr>
          <p:nvPr>
            <p:ph type="sldNum" sz="quarter" idx="5"/>
          </p:nvPr>
        </p:nvSpPr>
        <p:spPr/>
        <p:txBody>
          <a:bodyPr/>
          <a:lstStyle/>
          <a:p>
            <a:fld id="{9AD9E1BD-2904-4E2F-B21E-6C2021C8EB71}" type="slidenum">
              <a:rPr lang="en-US" smtClean="0"/>
              <a:pPr/>
              <a:t>6</a:t>
            </a:fld>
            <a:endParaRPr lang="en-US"/>
          </a:p>
        </p:txBody>
      </p:sp>
    </p:spTree>
    <p:extLst>
      <p:ext uri="{BB962C8B-B14F-4D97-AF65-F5344CB8AC3E}">
        <p14:creationId xmlns:p14="http://schemas.microsoft.com/office/powerpoint/2010/main" val="326981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commonly lectures, note taking, cramming, exams of can you remember – Goals of higher level like application and synthesis</a:t>
            </a:r>
          </a:p>
        </p:txBody>
      </p:sp>
      <p:sp>
        <p:nvSpPr>
          <p:cNvPr id="4" name="Slide Number Placeholder 3"/>
          <p:cNvSpPr>
            <a:spLocks noGrp="1"/>
          </p:cNvSpPr>
          <p:nvPr>
            <p:ph type="sldNum" sz="quarter" idx="5"/>
          </p:nvPr>
        </p:nvSpPr>
        <p:spPr/>
        <p:txBody>
          <a:bodyPr/>
          <a:lstStyle/>
          <a:p>
            <a:fld id="{9AD9E1BD-2904-4E2F-B21E-6C2021C8EB71}" type="slidenum">
              <a:rPr lang="en-US" smtClean="0"/>
              <a:pPr/>
              <a:t>9</a:t>
            </a:fld>
            <a:endParaRPr lang="en-US"/>
          </a:p>
        </p:txBody>
      </p:sp>
    </p:spTree>
    <p:extLst>
      <p:ext uri="{BB962C8B-B14F-4D97-AF65-F5344CB8AC3E}">
        <p14:creationId xmlns:p14="http://schemas.microsoft.com/office/powerpoint/2010/main" val="170306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Lofty goals – TL activity at lower levels – lecture/remember – examines high Bloom’s levels that student are not prepared for – recount Physics exam experience</a:t>
            </a:r>
          </a:p>
        </p:txBody>
      </p:sp>
      <p:sp>
        <p:nvSpPr>
          <p:cNvPr id="4" name="Slide Number Placeholder 3"/>
          <p:cNvSpPr>
            <a:spLocks noGrp="1"/>
          </p:cNvSpPr>
          <p:nvPr>
            <p:ph type="sldNum" sz="quarter" idx="5"/>
          </p:nvPr>
        </p:nvSpPr>
        <p:spPr/>
        <p:txBody>
          <a:bodyPr/>
          <a:lstStyle/>
          <a:p>
            <a:fld id="{9AD9E1BD-2904-4E2F-B21E-6C2021C8EB71}" type="slidenum">
              <a:rPr lang="en-US" smtClean="0"/>
              <a:pPr/>
              <a:t>10</a:t>
            </a:fld>
            <a:endParaRPr lang="en-US"/>
          </a:p>
        </p:txBody>
      </p:sp>
    </p:spTree>
    <p:extLst>
      <p:ext uri="{BB962C8B-B14F-4D97-AF65-F5344CB8AC3E}">
        <p14:creationId xmlns:p14="http://schemas.microsoft.com/office/powerpoint/2010/main" val="270012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Bloom’s taxonomy creation story – other domain’s – I feel in love – was blind only saw Cognitive Domain- need to apply while you are learning the facts – A Time for Telling</a:t>
            </a:r>
          </a:p>
        </p:txBody>
      </p:sp>
      <p:sp>
        <p:nvSpPr>
          <p:cNvPr id="4" name="Slide Number Placeholder 3"/>
          <p:cNvSpPr>
            <a:spLocks noGrp="1"/>
          </p:cNvSpPr>
          <p:nvPr>
            <p:ph type="sldNum" sz="quarter" idx="5"/>
          </p:nvPr>
        </p:nvSpPr>
        <p:spPr/>
        <p:txBody>
          <a:bodyPr/>
          <a:lstStyle/>
          <a:p>
            <a:fld id="{9AD9E1BD-2904-4E2F-B21E-6C2021C8EB71}" type="slidenum">
              <a:rPr lang="en-US" smtClean="0"/>
              <a:pPr/>
              <a:t>13</a:t>
            </a:fld>
            <a:endParaRPr lang="en-US"/>
          </a:p>
        </p:txBody>
      </p:sp>
    </p:spTree>
    <p:extLst>
      <p:ext uri="{BB962C8B-B14F-4D97-AF65-F5344CB8AC3E}">
        <p14:creationId xmlns:p14="http://schemas.microsoft.com/office/powerpoint/2010/main" val="850354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D9E1BD-2904-4E2F-B21E-6C2021C8EB71}" type="slidenum">
              <a:rPr lang="en-US" smtClean="0"/>
              <a:pPr/>
              <a:t>15</a:t>
            </a:fld>
            <a:endParaRPr lang="en-US"/>
          </a:p>
        </p:txBody>
      </p:sp>
    </p:spTree>
    <p:extLst>
      <p:ext uri="{BB962C8B-B14F-4D97-AF65-F5344CB8AC3E}">
        <p14:creationId xmlns:p14="http://schemas.microsoft.com/office/powerpoint/2010/main" val="666216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D9E1BD-2904-4E2F-B21E-6C2021C8EB71}" type="slidenum">
              <a:rPr lang="en-US" smtClean="0"/>
              <a:pPr/>
              <a:t>19</a:t>
            </a:fld>
            <a:endParaRPr lang="en-US"/>
          </a:p>
        </p:txBody>
      </p:sp>
    </p:spTree>
    <p:extLst>
      <p:ext uri="{BB962C8B-B14F-4D97-AF65-F5344CB8AC3E}">
        <p14:creationId xmlns:p14="http://schemas.microsoft.com/office/powerpoint/2010/main" val="33289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Giving LO’s life</a:t>
            </a:r>
          </a:p>
        </p:txBody>
      </p:sp>
      <p:sp>
        <p:nvSpPr>
          <p:cNvPr id="4" name="Slide Number Placeholder 3"/>
          <p:cNvSpPr>
            <a:spLocks noGrp="1"/>
          </p:cNvSpPr>
          <p:nvPr>
            <p:ph type="sldNum" sz="quarter" idx="5"/>
          </p:nvPr>
        </p:nvSpPr>
        <p:spPr/>
        <p:txBody>
          <a:bodyPr/>
          <a:lstStyle/>
          <a:p>
            <a:fld id="{9AD9E1BD-2904-4E2F-B21E-6C2021C8EB71}" type="slidenum">
              <a:rPr lang="en-US" smtClean="0"/>
              <a:pPr/>
              <a:t>20</a:t>
            </a:fld>
            <a:endParaRPr lang="en-US"/>
          </a:p>
        </p:txBody>
      </p:sp>
    </p:spTree>
    <p:extLst>
      <p:ext uri="{BB962C8B-B14F-4D97-AF65-F5344CB8AC3E}">
        <p14:creationId xmlns:p14="http://schemas.microsoft.com/office/powerpoint/2010/main" val="404516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DC1DF0D-C69C-4FF6-9D52-D4402116F166}" type="datetimeFigureOut">
              <a:rPr lang="en-US" smtClean="0"/>
              <a:pPr/>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89034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1DF0D-C69C-4FF6-9D52-D4402116F166}" type="datetimeFigureOut">
              <a:rPr lang="en-US" smtClean="0"/>
              <a:pPr/>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119194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1DF0D-C69C-4FF6-9D52-D4402116F166}" type="datetimeFigureOut">
              <a:rPr lang="en-US" smtClean="0"/>
              <a:pPr/>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05498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1DF0D-C69C-4FF6-9D52-D4402116F166}" type="datetimeFigureOut">
              <a:rPr lang="en-US" smtClean="0"/>
              <a:pPr/>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19429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C1DF0D-C69C-4FF6-9D52-D4402116F166}" type="datetimeFigureOut">
              <a:rPr lang="en-US" smtClean="0"/>
              <a:pPr/>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04317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C1DF0D-C69C-4FF6-9D52-D4402116F166}" type="datetimeFigureOut">
              <a:rPr lang="en-US" smtClean="0"/>
              <a:pPr/>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286810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C1DF0D-C69C-4FF6-9D52-D4402116F166}" type="datetimeFigureOut">
              <a:rPr lang="en-US" smtClean="0"/>
              <a:pPr/>
              <a:t>2/11/19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247123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C1DF0D-C69C-4FF6-9D52-D4402116F166}" type="datetimeFigureOut">
              <a:rPr lang="en-US" smtClean="0"/>
              <a:pPr/>
              <a:t>2/11/19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82732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1DF0D-C69C-4FF6-9D52-D4402116F166}" type="datetimeFigureOut">
              <a:rPr lang="en-US" smtClean="0"/>
              <a:pPr/>
              <a:t>2/11/19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402025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DC1DF0D-C69C-4FF6-9D52-D4402116F166}" type="datetimeFigureOut">
              <a:rPr lang="en-US" smtClean="0"/>
              <a:pPr/>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62560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DC1DF0D-C69C-4FF6-9D52-D4402116F166}" type="datetimeFigureOut">
              <a:rPr lang="en-US" smtClean="0"/>
              <a:pPr/>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90203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C1DF0D-C69C-4FF6-9D52-D4402116F166}" type="datetimeFigureOut">
              <a:rPr lang="en-US" smtClean="0"/>
              <a:pPr/>
              <a:t>2/11/19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33C3BB-757F-4F8B-9C37-2B747687C9A5}" type="slidenum">
              <a:rPr lang="en-US" smtClean="0"/>
              <a:pPr/>
              <a:t>‹#›</a:t>
            </a:fld>
            <a:endParaRPr lang="en-US"/>
          </a:p>
        </p:txBody>
      </p:sp>
    </p:spTree>
    <p:extLst>
      <p:ext uri="{BB962C8B-B14F-4D97-AF65-F5344CB8AC3E}">
        <p14:creationId xmlns:p14="http://schemas.microsoft.com/office/powerpoint/2010/main" val="406597497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44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F99848-9A64-864F-87FA-AD9B1A087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 y="2042531"/>
            <a:ext cx="9144000" cy="2625733"/>
          </a:xfrm>
          <a:prstGeom prst="rect">
            <a:avLst/>
          </a:prstGeom>
        </p:spPr>
      </p:pic>
      <p:sp>
        <p:nvSpPr>
          <p:cNvPr id="6" name="TextBox 5">
            <a:extLst>
              <a:ext uri="{FF2B5EF4-FFF2-40B4-BE49-F238E27FC236}">
                <a16:creationId xmlns:a16="http://schemas.microsoft.com/office/drawing/2014/main" id="{AC33C645-4FC8-2D49-AB00-3FDEA6B318E0}"/>
              </a:ext>
            </a:extLst>
          </p:cNvPr>
          <p:cNvSpPr txBox="1"/>
          <p:nvPr/>
        </p:nvSpPr>
        <p:spPr>
          <a:xfrm>
            <a:off x="1489575" y="5029200"/>
            <a:ext cx="6229350" cy="1384995"/>
          </a:xfrm>
          <a:prstGeom prst="rect">
            <a:avLst/>
          </a:prstGeom>
          <a:noFill/>
        </p:spPr>
        <p:txBody>
          <a:bodyPr wrap="square" rtlCol="0">
            <a:spAutoFit/>
          </a:bodyPr>
          <a:lstStyle/>
          <a:p>
            <a:pPr algn="ctr"/>
            <a:r>
              <a:rPr lang="en-US" sz="2400" b="1" dirty="0">
                <a:solidFill>
                  <a:schemeClr val="accent1">
                    <a:lumMod val="75000"/>
                  </a:schemeClr>
                </a:solidFill>
              </a:rPr>
              <a:t>Jim Sibley</a:t>
            </a:r>
          </a:p>
          <a:p>
            <a:pPr algn="ctr"/>
            <a:r>
              <a:rPr lang="en-US" sz="2000" dirty="0">
                <a:solidFill>
                  <a:schemeClr val="accent1">
                    <a:lumMod val="75000"/>
                  </a:schemeClr>
                </a:solidFill>
              </a:rPr>
              <a:t>Director – Centre for Instructional Support</a:t>
            </a:r>
          </a:p>
          <a:p>
            <a:pPr algn="ctr"/>
            <a:r>
              <a:rPr lang="en-US" sz="2000" dirty="0">
                <a:solidFill>
                  <a:schemeClr val="accent1">
                    <a:lumMod val="75000"/>
                  </a:schemeClr>
                </a:solidFill>
              </a:rPr>
              <a:t>University of British Columbia</a:t>
            </a:r>
          </a:p>
          <a:p>
            <a:pPr algn="ctr"/>
            <a:r>
              <a:rPr lang="en-US" sz="2000" dirty="0">
                <a:solidFill>
                  <a:schemeClr val="accent1">
                    <a:lumMod val="75000"/>
                  </a:schemeClr>
                </a:solidFill>
              </a:rPr>
              <a:t>February 19, 2019</a:t>
            </a:r>
          </a:p>
        </p:txBody>
      </p:sp>
      <p:sp>
        <p:nvSpPr>
          <p:cNvPr id="7" name="Subtitle 2">
            <a:extLst>
              <a:ext uri="{FF2B5EF4-FFF2-40B4-BE49-F238E27FC236}">
                <a16:creationId xmlns:a16="http://schemas.microsoft.com/office/drawing/2014/main" id="{7F8B173C-EF29-C742-AA28-3AB1121420E9}"/>
              </a:ext>
            </a:extLst>
          </p:cNvPr>
          <p:cNvSpPr>
            <a:spLocks noGrp="1"/>
          </p:cNvSpPr>
          <p:nvPr>
            <p:ph type="subTitle" idx="1"/>
          </p:nvPr>
        </p:nvSpPr>
        <p:spPr>
          <a:xfrm>
            <a:off x="905298" y="915175"/>
            <a:ext cx="7353300" cy="360362"/>
          </a:xfrm>
        </p:spPr>
        <p:txBody>
          <a:bodyPr>
            <a:noAutofit/>
          </a:bodyPr>
          <a:lstStyle/>
          <a:p>
            <a:r>
              <a:rPr lang="en-US" sz="3600" b="1" dirty="0">
                <a:solidFill>
                  <a:schemeClr val="accent1">
                    <a:lumMod val="75000"/>
                  </a:schemeClr>
                </a:solidFill>
              </a:rPr>
              <a:t>Teaching, Learning and Course Design</a:t>
            </a:r>
          </a:p>
        </p:txBody>
      </p:sp>
    </p:spTree>
    <p:extLst>
      <p:ext uri="{BB962C8B-B14F-4D97-AF65-F5344CB8AC3E}">
        <p14:creationId xmlns:p14="http://schemas.microsoft.com/office/powerpoint/2010/main" val="173442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FA2752-A882-D944-AE4D-639BB0926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88" y="527824"/>
            <a:ext cx="7716644" cy="5787483"/>
          </a:xfrm>
          <a:prstGeom prst="rect">
            <a:avLst/>
          </a:prstGeom>
        </p:spPr>
      </p:pic>
      <p:sp>
        <p:nvSpPr>
          <p:cNvPr id="4" name="Rectangle 3">
            <a:extLst>
              <a:ext uri="{FF2B5EF4-FFF2-40B4-BE49-F238E27FC236}">
                <a16:creationId xmlns:a16="http://schemas.microsoft.com/office/drawing/2014/main" id="{36B2E4A4-ECD2-D348-8E0F-178C09DB2DA5}"/>
              </a:ext>
            </a:extLst>
          </p:cNvPr>
          <p:cNvSpPr/>
          <p:nvPr/>
        </p:nvSpPr>
        <p:spPr>
          <a:xfrm>
            <a:off x="191429" y="527824"/>
            <a:ext cx="1371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15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4578F2-D2BD-5845-A117-97B3FE078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762000"/>
            <a:ext cx="6324600" cy="4783311"/>
          </a:xfrm>
          <a:prstGeom prst="rect">
            <a:avLst/>
          </a:prstGeom>
        </p:spPr>
      </p:pic>
      <p:sp>
        <p:nvSpPr>
          <p:cNvPr id="2" name="TextBox 1">
            <a:extLst>
              <a:ext uri="{FF2B5EF4-FFF2-40B4-BE49-F238E27FC236}">
                <a16:creationId xmlns:a16="http://schemas.microsoft.com/office/drawing/2014/main" id="{3802354B-C5FF-784C-8F39-26919F86312A}"/>
              </a:ext>
            </a:extLst>
          </p:cNvPr>
          <p:cNvSpPr txBox="1"/>
          <p:nvPr/>
        </p:nvSpPr>
        <p:spPr>
          <a:xfrm>
            <a:off x="2743200" y="5638800"/>
            <a:ext cx="3962400" cy="646331"/>
          </a:xfrm>
          <a:prstGeom prst="rect">
            <a:avLst/>
          </a:prstGeom>
          <a:noFill/>
        </p:spPr>
        <p:txBody>
          <a:bodyPr wrap="square" rtlCol="0">
            <a:spAutoFit/>
          </a:bodyPr>
          <a:lstStyle/>
          <a:p>
            <a:pPr algn="ctr"/>
            <a:r>
              <a:rPr lang="en-US" sz="3600" b="1" dirty="0">
                <a:solidFill>
                  <a:srgbClr val="FF0000"/>
                </a:solidFill>
              </a:rPr>
              <a:t>Fink Triad</a:t>
            </a:r>
          </a:p>
        </p:txBody>
      </p:sp>
      <p:cxnSp>
        <p:nvCxnSpPr>
          <p:cNvPr id="5" name="Straight Connector 4">
            <a:extLst>
              <a:ext uri="{FF2B5EF4-FFF2-40B4-BE49-F238E27FC236}">
                <a16:creationId xmlns:a16="http://schemas.microsoft.com/office/drawing/2014/main" id="{704848EC-4A57-D949-BB39-444B308A7B8D}"/>
              </a:ext>
            </a:extLst>
          </p:cNvPr>
          <p:cNvCxnSpPr/>
          <p:nvPr/>
        </p:nvCxnSpPr>
        <p:spPr>
          <a:xfrm>
            <a:off x="4267200" y="1952400"/>
            <a:ext cx="762000" cy="0"/>
          </a:xfrm>
          <a:prstGeom prst="line">
            <a:avLst/>
          </a:prstGeom>
          <a:ln w="38100" cap="rnd">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229AE03-3F7E-3A4C-B72A-6C0F81152784}"/>
              </a:ext>
            </a:extLst>
          </p:cNvPr>
          <p:cNvSpPr txBox="1"/>
          <p:nvPr/>
        </p:nvSpPr>
        <p:spPr>
          <a:xfrm rot="20037254">
            <a:off x="4117994" y="1829289"/>
            <a:ext cx="1822412" cy="461665"/>
          </a:xfrm>
          <a:prstGeom prst="rect">
            <a:avLst/>
          </a:prstGeom>
          <a:noFill/>
        </p:spPr>
        <p:txBody>
          <a:bodyPr wrap="square" rtlCol="0">
            <a:spAutoFit/>
          </a:bodyPr>
          <a:lstStyle/>
          <a:p>
            <a:r>
              <a:rPr lang="en-US" sz="2400" b="1" dirty="0">
                <a:solidFill>
                  <a:srgbClr val="FF0000"/>
                </a:solidFill>
                <a:latin typeface="Comic Sans MS" panose="030F0902030302020204" pitchFamily="66" charset="0"/>
              </a:rPr>
              <a:t>Outcomes</a:t>
            </a:r>
          </a:p>
        </p:txBody>
      </p:sp>
    </p:spTree>
    <p:extLst>
      <p:ext uri="{BB962C8B-B14F-4D97-AF65-F5344CB8AC3E}">
        <p14:creationId xmlns:p14="http://schemas.microsoft.com/office/powerpoint/2010/main" val="3516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796B29-ABAF-794E-B1D0-82FE2C8F579E}"/>
              </a:ext>
            </a:extLst>
          </p:cNvPr>
          <p:cNvSpPr/>
          <p:nvPr/>
        </p:nvSpPr>
        <p:spPr>
          <a:xfrm>
            <a:off x="762000" y="1066800"/>
            <a:ext cx="7391400" cy="4161396"/>
          </a:xfrm>
          <a:prstGeom prst="rect">
            <a:avLst/>
          </a:prstGeom>
        </p:spPr>
        <p:txBody>
          <a:bodyPr wrap="square">
            <a:spAutoFit/>
          </a:bodyPr>
          <a:lstStyle/>
          <a:p>
            <a:pPr>
              <a:lnSpc>
                <a:spcPct val="150000"/>
              </a:lnSpc>
            </a:pPr>
            <a:r>
              <a:rPr lang="en-US" sz="3600" b="1" dirty="0"/>
              <a:t>Learning outcomes</a:t>
            </a:r>
            <a:r>
              <a:rPr lang="en-US" sz="3600" dirty="0"/>
              <a:t> are statements that describe significant and essential </a:t>
            </a:r>
          </a:p>
          <a:p>
            <a:pPr>
              <a:lnSpc>
                <a:spcPct val="150000"/>
              </a:lnSpc>
            </a:pPr>
            <a:r>
              <a:rPr lang="en-US" sz="3600" dirty="0"/>
              <a:t>learning that learners have achieved, and can reliably demonstrate at the end of a course of instruction</a:t>
            </a:r>
          </a:p>
        </p:txBody>
      </p:sp>
    </p:spTree>
    <p:extLst>
      <p:ext uri="{BB962C8B-B14F-4D97-AF65-F5344CB8AC3E}">
        <p14:creationId xmlns:p14="http://schemas.microsoft.com/office/powerpoint/2010/main" val="214778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6BBFC-5AF2-AF41-8CDC-FB3D8EBBC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66" y="348001"/>
            <a:ext cx="8243534" cy="5289600"/>
          </a:xfrm>
          <a:prstGeom prst="rect">
            <a:avLst/>
          </a:prstGeom>
        </p:spPr>
      </p:pic>
      <p:sp>
        <p:nvSpPr>
          <p:cNvPr id="2" name="TextBox 1">
            <a:extLst>
              <a:ext uri="{FF2B5EF4-FFF2-40B4-BE49-F238E27FC236}">
                <a16:creationId xmlns:a16="http://schemas.microsoft.com/office/drawing/2014/main" id="{449AC233-C7FA-9140-A83C-D72DFB65311F}"/>
              </a:ext>
            </a:extLst>
          </p:cNvPr>
          <p:cNvSpPr txBox="1"/>
          <p:nvPr/>
        </p:nvSpPr>
        <p:spPr>
          <a:xfrm>
            <a:off x="2664000" y="6084000"/>
            <a:ext cx="2872800" cy="369332"/>
          </a:xfrm>
          <a:prstGeom prst="rect">
            <a:avLst/>
          </a:prstGeom>
          <a:noFill/>
        </p:spPr>
        <p:txBody>
          <a:bodyPr wrap="square" rtlCol="0">
            <a:spAutoFit/>
          </a:bodyPr>
          <a:lstStyle/>
          <a:p>
            <a:pPr algn="ctr"/>
            <a:r>
              <a:rPr lang="en-US" b="1" dirty="0">
                <a:solidFill>
                  <a:srgbClr val="FF0000"/>
                </a:solidFill>
              </a:rPr>
              <a:t>CAUTION!!</a:t>
            </a:r>
          </a:p>
        </p:txBody>
      </p:sp>
    </p:spTree>
    <p:extLst>
      <p:ext uri="{BB962C8B-B14F-4D97-AF65-F5344CB8AC3E}">
        <p14:creationId xmlns:p14="http://schemas.microsoft.com/office/powerpoint/2010/main" val="10944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796B29-ABAF-794E-B1D0-82FE2C8F579E}"/>
              </a:ext>
            </a:extLst>
          </p:cNvPr>
          <p:cNvSpPr/>
          <p:nvPr/>
        </p:nvSpPr>
        <p:spPr>
          <a:xfrm>
            <a:off x="762000" y="1066800"/>
            <a:ext cx="7391400" cy="4484561"/>
          </a:xfrm>
          <a:prstGeom prst="rect">
            <a:avLst/>
          </a:prstGeom>
        </p:spPr>
        <p:txBody>
          <a:bodyPr wrap="square">
            <a:spAutoFit/>
          </a:bodyPr>
          <a:lstStyle/>
          <a:p>
            <a:pPr>
              <a:lnSpc>
                <a:spcPct val="150000"/>
              </a:lnSpc>
            </a:pPr>
            <a:r>
              <a:rPr lang="en-US" sz="3600" b="1" dirty="0"/>
              <a:t>Learning outcomes</a:t>
            </a:r>
            <a:r>
              <a:rPr lang="en-US" sz="3600" dirty="0"/>
              <a:t> at a very simple level are created by attaching a Bloom’s verb to a piece of content</a:t>
            </a:r>
          </a:p>
          <a:p>
            <a:pPr>
              <a:lnSpc>
                <a:spcPct val="150000"/>
              </a:lnSpc>
            </a:pPr>
            <a:endParaRPr lang="en-US" sz="1400" dirty="0"/>
          </a:p>
          <a:p>
            <a:pPr lvl="1">
              <a:lnSpc>
                <a:spcPct val="150000"/>
              </a:lnSpc>
            </a:pPr>
            <a:r>
              <a:rPr lang="en-US" sz="3600" dirty="0"/>
              <a:t>Define + flood return period</a:t>
            </a:r>
          </a:p>
          <a:p>
            <a:pPr lvl="1">
              <a:lnSpc>
                <a:spcPct val="150000"/>
              </a:lnSpc>
            </a:pPr>
            <a:r>
              <a:rPr lang="en-US" sz="3600" dirty="0"/>
              <a:t>Apply + flood return period</a:t>
            </a:r>
          </a:p>
        </p:txBody>
      </p:sp>
    </p:spTree>
    <p:extLst>
      <p:ext uri="{BB962C8B-B14F-4D97-AF65-F5344CB8AC3E}">
        <p14:creationId xmlns:p14="http://schemas.microsoft.com/office/powerpoint/2010/main" val="295295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DEDF-56FF-9D47-A1D5-43A8BA2C3F17}"/>
              </a:ext>
            </a:extLst>
          </p:cNvPr>
          <p:cNvSpPr>
            <a:spLocks noGrp="1"/>
          </p:cNvSpPr>
          <p:nvPr>
            <p:ph type="title"/>
          </p:nvPr>
        </p:nvSpPr>
        <p:spPr>
          <a:xfrm>
            <a:off x="381000" y="228600"/>
            <a:ext cx="5151120" cy="624840"/>
          </a:xfrm>
          <a:solidFill>
            <a:schemeClr val="accent1">
              <a:alpha val="50000"/>
            </a:schemeClr>
          </a:solidFill>
        </p:spPr>
        <p:txBody>
          <a:bodyPr>
            <a:normAutofit/>
          </a:bodyPr>
          <a:lstStyle/>
          <a:p>
            <a:r>
              <a:rPr lang="en-US" b="1" dirty="0"/>
              <a:t>Identify Bloom’s level Activity</a:t>
            </a:r>
          </a:p>
        </p:txBody>
      </p:sp>
      <p:sp>
        <p:nvSpPr>
          <p:cNvPr id="3" name="TextBox 2">
            <a:extLst>
              <a:ext uri="{FF2B5EF4-FFF2-40B4-BE49-F238E27FC236}">
                <a16:creationId xmlns:a16="http://schemas.microsoft.com/office/drawing/2014/main" id="{8902999A-2396-8149-9CA5-54F8D974031E}"/>
              </a:ext>
            </a:extLst>
          </p:cNvPr>
          <p:cNvSpPr txBox="1"/>
          <p:nvPr/>
        </p:nvSpPr>
        <p:spPr>
          <a:xfrm>
            <a:off x="7005000" y="6461400"/>
            <a:ext cx="2514600" cy="338554"/>
          </a:xfrm>
          <a:prstGeom prst="rect">
            <a:avLst/>
          </a:prstGeom>
          <a:noFill/>
        </p:spPr>
        <p:txBody>
          <a:bodyPr wrap="square" rtlCol="0">
            <a:spAutoFit/>
          </a:bodyPr>
          <a:lstStyle/>
          <a:p>
            <a:r>
              <a:rPr lang="en-US" sz="1600" dirty="0"/>
              <a:t>Use Bloom’s verb table</a:t>
            </a:r>
          </a:p>
        </p:txBody>
      </p:sp>
      <p:sp>
        <p:nvSpPr>
          <p:cNvPr id="4" name="TextBox 3">
            <a:extLst>
              <a:ext uri="{FF2B5EF4-FFF2-40B4-BE49-F238E27FC236}">
                <a16:creationId xmlns:a16="http://schemas.microsoft.com/office/drawing/2014/main" id="{1AE7CD74-46A4-AD45-B6A3-64C410870408}"/>
              </a:ext>
            </a:extLst>
          </p:cNvPr>
          <p:cNvSpPr txBox="1"/>
          <p:nvPr/>
        </p:nvSpPr>
        <p:spPr>
          <a:xfrm>
            <a:off x="1235280" y="1170540"/>
            <a:ext cx="5491247" cy="5078313"/>
          </a:xfrm>
          <a:prstGeom prst="rect">
            <a:avLst/>
          </a:prstGeom>
          <a:noFill/>
        </p:spPr>
        <p:txBody>
          <a:bodyPr wrap="none" rtlCol="0">
            <a:spAutoFit/>
          </a:bodyPr>
          <a:lstStyle/>
          <a:p>
            <a:r>
              <a:rPr lang="en-US" dirty="0"/>
              <a:t>Lists steps in preparing a bar chart.</a:t>
            </a:r>
          </a:p>
          <a:p>
            <a:endParaRPr lang="en-US" dirty="0"/>
          </a:p>
          <a:p>
            <a:r>
              <a:rPr lang="en-US" dirty="0"/>
              <a:t>Distinguishes among terms that are similar in meaning.</a:t>
            </a:r>
          </a:p>
          <a:p>
            <a:endParaRPr lang="en-US" dirty="0"/>
          </a:p>
          <a:p>
            <a:r>
              <a:rPr lang="en-US" dirty="0"/>
              <a:t>Writes a set of learning outcomes.</a:t>
            </a:r>
          </a:p>
          <a:p>
            <a:endParaRPr lang="en-US" dirty="0"/>
          </a:p>
          <a:p>
            <a:r>
              <a:rPr lang="en-US" dirty="0"/>
              <a:t>Describes how the process functions in a given situation.</a:t>
            </a:r>
          </a:p>
          <a:p>
            <a:endParaRPr lang="en-US" dirty="0"/>
          </a:p>
          <a:p>
            <a:r>
              <a:rPr lang="en-US" dirty="0"/>
              <a:t>Defines a concept.</a:t>
            </a:r>
          </a:p>
          <a:p>
            <a:endParaRPr lang="en-US" dirty="0"/>
          </a:p>
          <a:p>
            <a:r>
              <a:rPr lang="en-US" dirty="0"/>
              <a:t>Evaluates report using specific criteria.</a:t>
            </a:r>
          </a:p>
          <a:p>
            <a:endParaRPr lang="en-US" dirty="0"/>
          </a:p>
          <a:p>
            <a:r>
              <a:rPr lang="en-US" dirty="0"/>
              <a:t>Knows meaning of specific terms.</a:t>
            </a:r>
          </a:p>
          <a:p>
            <a:endParaRPr lang="en-US" dirty="0"/>
          </a:p>
          <a:p>
            <a:r>
              <a:rPr lang="en-US" dirty="0"/>
              <a:t>Demonstrates proper technique.</a:t>
            </a:r>
            <a:br>
              <a:rPr lang="en-US" dirty="0"/>
            </a:br>
            <a:endParaRPr lang="en-US" dirty="0"/>
          </a:p>
          <a:p>
            <a:r>
              <a:rPr lang="en-US" dirty="0"/>
              <a:t>Predicts the outcome in a given situation.</a:t>
            </a:r>
          </a:p>
          <a:p>
            <a:endParaRPr lang="en-US" dirty="0"/>
          </a:p>
        </p:txBody>
      </p:sp>
    </p:spTree>
    <p:extLst>
      <p:ext uri="{BB962C8B-B14F-4D97-AF65-F5344CB8AC3E}">
        <p14:creationId xmlns:p14="http://schemas.microsoft.com/office/powerpoint/2010/main" val="3247765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DEDF-56FF-9D47-A1D5-43A8BA2C3F17}"/>
              </a:ext>
            </a:extLst>
          </p:cNvPr>
          <p:cNvSpPr>
            <a:spLocks noGrp="1"/>
          </p:cNvSpPr>
          <p:nvPr>
            <p:ph type="title"/>
          </p:nvPr>
        </p:nvSpPr>
        <p:spPr>
          <a:xfrm>
            <a:off x="685800" y="834483"/>
            <a:ext cx="7886700" cy="1325563"/>
          </a:xfrm>
        </p:spPr>
        <p:txBody>
          <a:bodyPr>
            <a:normAutofit fontScale="90000"/>
          </a:bodyPr>
          <a:lstStyle/>
          <a:p>
            <a:pPr marL="139700" indent="-139700"/>
            <a:r>
              <a:rPr lang="en-US" sz="4000" b="1" dirty="0">
                <a:latin typeface="+mn-lt"/>
              </a:rPr>
              <a:t>ABCD Learning Outcomes Model</a:t>
            </a:r>
            <a:br>
              <a:rPr lang="en-US" dirty="0"/>
            </a:br>
            <a:r>
              <a:rPr lang="en-US" sz="1800" dirty="0"/>
              <a:t>(comprehensive model – may be a little too comprehensive!)</a:t>
            </a:r>
            <a:br>
              <a:rPr lang="en-US" sz="1800" dirty="0"/>
            </a:br>
            <a:br>
              <a:rPr lang="en-US" sz="1800" dirty="0"/>
            </a:br>
            <a:r>
              <a:rPr lang="en-US" sz="2200" dirty="0"/>
              <a:t>A very complete learning outcome has 4 parts</a:t>
            </a:r>
            <a:br>
              <a:rPr lang="en-US" sz="1800" dirty="0"/>
            </a:br>
            <a:br>
              <a:rPr lang="en-US" sz="1800" dirty="0"/>
            </a:br>
            <a:br>
              <a:rPr lang="en-US" sz="1800" dirty="0"/>
            </a:br>
            <a:endParaRPr lang="en-US" sz="3600" dirty="0"/>
          </a:p>
        </p:txBody>
      </p:sp>
      <p:sp>
        <p:nvSpPr>
          <p:cNvPr id="3" name="TextBox 2">
            <a:extLst>
              <a:ext uri="{FF2B5EF4-FFF2-40B4-BE49-F238E27FC236}">
                <a16:creationId xmlns:a16="http://schemas.microsoft.com/office/drawing/2014/main" id="{5CC25879-8875-B745-8F9F-F03A0867D92F}"/>
              </a:ext>
            </a:extLst>
          </p:cNvPr>
          <p:cNvSpPr txBox="1"/>
          <p:nvPr/>
        </p:nvSpPr>
        <p:spPr>
          <a:xfrm>
            <a:off x="2217420" y="2011363"/>
            <a:ext cx="5715000" cy="3539430"/>
          </a:xfrm>
          <a:prstGeom prst="rect">
            <a:avLst/>
          </a:prstGeom>
          <a:noFill/>
        </p:spPr>
        <p:txBody>
          <a:bodyPr wrap="square" rtlCol="0">
            <a:spAutoFit/>
          </a:bodyPr>
          <a:lstStyle/>
          <a:p>
            <a:r>
              <a:rPr lang="en-US" sz="3200" b="1" dirty="0"/>
              <a:t>A</a:t>
            </a:r>
            <a:r>
              <a:rPr lang="en-US" sz="3200" dirty="0"/>
              <a:t> - Audience</a:t>
            </a:r>
            <a:br>
              <a:rPr lang="en-US" sz="3200" dirty="0"/>
            </a:br>
            <a:br>
              <a:rPr lang="en-US" sz="3200" dirty="0"/>
            </a:br>
            <a:r>
              <a:rPr lang="en-US" sz="3200" b="1" dirty="0"/>
              <a:t>B</a:t>
            </a:r>
            <a:r>
              <a:rPr lang="en-US" sz="3200" dirty="0"/>
              <a:t> – Behaviour (Bloom’s verb)</a:t>
            </a:r>
            <a:br>
              <a:rPr lang="en-US" sz="3200" dirty="0"/>
            </a:br>
            <a:br>
              <a:rPr lang="en-US" sz="3200" dirty="0"/>
            </a:br>
            <a:r>
              <a:rPr lang="en-US" sz="3200" b="1" dirty="0"/>
              <a:t>C</a:t>
            </a:r>
            <a:r>
              <a:rPr lang="en-US" sz="3200" dirty="0"/>
              <a:t> - Conditions</a:t>
            </a:r>
            <a:br>
              <a:rPr lang="en-US" sz="3200" dirty="0"/>
            </a:br>
            <a:br>
              <a:rPr lang="en-US" sz="3200" dirty="0"/>
            </a:br>
            <a:r>
              <a:rPr lang="en-US" sz="3200" b="1" dirty="0"/>
              <a:t>D</a:t>
            </a:r>
            <a:r>
              <a:rPr lang="en-US" sz="3200" dirty="0"/>
              <a:t> - Degree</a:t>
            </a:r>
          </a:p>
        </p:txBody>
      </p:sp>
    </p:spTree>
    <p:extLst>
      <p:ext uri="{BB962C8B-B14F-4D97-AF65-F5344CB8AC3E}">
        <p14:creationId xmlns:p14="http://schemas.microsoft.com/office/powerpoint/2010/main" val="2276654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63C-D6AF-304D-BBA9-FEE9F0E16ACA}"/>
              </a:ext>
            </a:extLst>
          </p:cNvPr>
          <p:cNvSpPr>
            <a:spLocks noGrp="1"/>
          </p:cNvSpPr>
          <p:nvPr>
            <p:ph type="title"/>
          </p:nvPr>
        </p:nvSpPr>
        <p:spPr>
          <a:xfrm>
            <a:off x="914400" y="1066800"/>
            <a:ext cx="7010400" cy="1600200"/>
          </a:xfrm>
        </p:spPr>
        <p:txBody>
          <a:bodyPr>
            <a:normAutofit/>
          </a:bodyPr>
          <a:lstStyle/>
          <a:p>
            <a:pPr>
              <a:lnSpc>
                <a:spcPct val="150000"/>
              </a:lnSpc>
            </a:pPr>
            <a:r>
              <a:rPr lang="en-US" u="sng" dirty="0">
                <a:solidFill>
                  <a:srgbClr val="FF0000"/>
                </a:solidFill>
              </a:rPr>
              <a:t>Students</a:t>
            </a:r>
            <a:r>
              <a:rPr lang="en-US" dirty="0"/>
              <a:t> will be able to </a:t>
            </a:r>
            <a:r>
              <a:rPr lang="en-US" u="sng" dirty="0">
                <a:solidFill>
                  <a:srgbClr val="0070C0"/>
                </a:solidFill>
              </a:rPr>
              <a:t>construct</a:t>
            </a:r>
            <a:r>
              <a:rPr lang="en-US" dirty="0"/>
              <a:t> a </a:t>
            </a:r>
            <a:r>
              <a:rPr lang="en-US" u="sng" dirty="0">
                <a:solidFill>
                  <a:srgbClr val="FFC000"/>
                </a:solidFill>
              </a:rPr>
              <a:t>working</a:t>
            </a:r>
            <a:r>
              <a:rPr lang="en-US" dirty="0"/>
              <a:t> model in less then </a:t>
            </a:r>
            <a:r>
              <a:rPr lang="en-US" u="sng" dirty="0">
                <a:solidFill>
                  <a:srgbClr val="00B050"/>
                </a:solidFill>
              </a:rPr>
              <a:t>30 minutes</a:t>
            </a:r>
          </a:p>
        </p:txBody>
      </p:sp>
      <p:sp>
        <p:nvSpPr>
          <p:cNvPr id="3" name="TextBox 2">
            <a:extLst>
              <a:ext uri="{FF2B5EF4-FFF2-40B4-BE49-F238E27FC236}">
                <a16:creationId xmlns:a16="http://schemas.microsoft.com/office/drawing/2014/main" id="{07C9C56A-B11B-454F-BCC4-9B4EB3250C71}"/>
              </a:ext>
            </a:extLst>
          </p:cNvPr>
          <p:cNvSpPr txBox="1"/>
          <p:nvPr/>
        </p:nvSpPr>
        <p:spPr>
          <a:xfrm>
            <a:off x="2362200" y="3276600"/>
            <a:ext cx="4953000" cy="2062103"/>
          </a:xfrm>
          <a:prstGeom prst="rect">
            <a:avLst/>
          </a:prstGeom>
          <a:noFill/>
        </p:spPr>
        <p:txBody>
          <a:bodyPr wrap="square" rtlCol="0">
            <a:spAutoFit/>
          </a:bodyPr>
          <a:lstStyle/>
          <a:p>
            <a:r>
              <a:rPr lang="en-US" sz="3200" b="1" dirty="0">
                <a:solidFill>
                  <a:srgbClr val="FF0000"/>
                </a:solidFill>
              </a:rPr>
              <a:t>Audience</a:t>
            </a:r>
            <a:r>
              <a:rPr lang="en-US" sz="3200" dirty="0">
                <a:solidFill>
                  <a:srgbClr val="FF0000"/>
                </a:solidFill>
              </a:rPr>
              <a:t> = </a:t>
            </a:r>
            <a:r>
              <a:rPr lang="en-US" sz="3200" u="sng" dirty="0">
                <a:solidFill>
                  <a:srgbClr val="FF0000"/>
                </a:solidFill>
              </a:rPr>
              <a:t>students</a:t>
            </a:r>
          </a:p>
          <a:p>
            <a:r>
              <a:rPr lang="en-US" sz="3200" b="1" dirty="0">
                <a:solidFill>
                  <a:srgbClr val="0070C0"/>
                </a:solidFill>
              </a:rPr>
              <a:t>Behaviour</a:t>
            </a:r>
            <a:r>
              <a:rPr lang="en-US" sz="3200" dirty="0">
                <a:solidFill>
                  <a:srgbClr val="0070C0"/>
                </a:solidFill>
              </a:rPr>
              <a:t> = </a:t>
            </a:r>
            <a:r>
              <a:rPr lang="en-US" sz="3200" u="sng" dirty="0">
                <a:solidFill>
                  <a:srgbClr val="0070C0"/>
                </a:solidFill>
              </a:rPr>
              <a:t>construct</a:t>
            </a:r>
          </a:p>
          <a:p>
            <a:r>
              <a:rPr lang="en-US" sz="3200" b="1" dirty="0">
                <a:solidFill>
                  <a:srgbClr val="00B050"/>
                </a:solidFill>
              </a:rPr>
              <a:t>Conditions</a:t>
            </a:r>
            <a:r>
              <a:rPr lang="en-US" sz="3200" dirty="0">
                <a:solidFill>
                  <a:srgbClr val="00B050"/>
                </a:solidFill>
              </a:rPr>
              <a:t> = </a:t>
            </a:r>
            <a:r>
              <a:rPr lang="en-US" sz="3200" u="sng" dirty="0">
                <a:solidFill>
                  <a:srgbClr val="00B050"/>
                </a:solidFill>
              </a:rPr>
              <a:t>30 minutes</a:t>
            </a:r>
          </a:p>
          <a:p>
            <a:r>
              <a:rPr lang="en-US" sz="3200" b="1" dirty="0">
                <a:solidFill>
                  <a:srgbClr val="FFCC66"/>
                </a:solidFill>
              </a:rPr>
              <a:t>Degree</a:t>
            </a:r>
            <a:r>
              <a:rPr lang="en-US" sz="3200" dirty="0">
                <a:solidFill>
                  <a:srgbClr val="FFCC66"/>
                </a:solidFill>
              </a:rPr>
              <a:t> = </a:t>
            </a:r>
            <a:r>
              <a:rPr lang="en-US" sz="3200" u="sng" dirty="0">
                <a:solidFill>
                  <a:srgbClr val="FFCC66"/>
                </a:solidFill>
              </a:rPr>
              <a:t>working</a:t>
            </a:r>
          </a:p>
        </p:txBody>
      </p:sp>
    </p:spTree>
    <p:extLst>
      <p:ext uri="{BB962C8B-B14F-4D97-AF65-F5344CB8AC3E}">
        <p14:creationId xmlns:p14="http://schemas.microsoft.com/office/powerpoint/2010/main" val="3499460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AB40-5D7F-204C-A3F5-3626254095CE}"/>
              </a:ext>
            </a:extLst>
          </p:cNvPr>
          <p:cNvSpPr>
            <a:spLocks noGrp="1"/>
          </p:cNvSpPr>
          <p:nvPr>
            <p:ph type="title"/>
          </p:nvPr>
        </p:nvSpPr>
        <p:spPr>
          <a:xfrm>
            <a:off x="840527" y="1731570"/>
            <a:ext cx="7531200" cy="1325563"/>
          </a:xfrm>
        </p:spPr>
        <p:txBody>
          <a:bodyPr>
            <a:noAutofit/>
          </a:bodyPr>
          <a:lstStyle/>
          <a:p>
            <a:pPr algn="ctr"/>
            <a:r>
              <a:rPr lang="en-US" sz="4400" dirty="0"/>
              <a:t>Why do </a:t>
            </a:r>
            <a:r>
              <a:rPr lang="en-US" sz="4400" u="sng" dirty="0"/>
              <a:t>well constructed </a:t>
            </a:r>
            <a:r>
              <a:rPr lang="en-US" sz="4400" dirty="0"/>
              <a:t>Learning Outcomes matter?</a:t>
            </a:r>
          </a:p>
        </p:txBody>
      </p:sp>
      <p:sp>
        <p:nvSpPr>
          <p:cNvPr id="3" name="TextBox 2">
            <a:extLst>
              <a:ext uri="{FF2B5EF4-FFF2-40B4-BE49-F238E27FC236}">
                <a16:creationId xmlns:a16="http://schemas.microsoft.com/office/drawing/2014/main" id="{497A053E-CBA3-9741-809E-D8E192EC111F}"/>
              </a:ext>
            </a:extLst>
          </p:cNvPr>
          <p:cNvSpPr txBox="1"/>
          <p:nvPr/>
        </p:nvSpPr>
        <p:spPr>
          <a:xfrm>
            <a:off x="2278380" y="4754880"/>
            <a:ext cx="4983480" cy="707886"/>
          </a:xfrm>
          <a:prstGeom prst="rect">
            <a:avLst/>
          </a:prstGeom>
          <a:solidFill>
            <a:srgbClr val="0070C0">
              <a:alpha val="46000"/>
            </a:srgbClr>
          </a:solidFill>
        </p:spPr>
        <p:txBody>
          <a:bodyPr wrap="square" rtlCol="0">
            <a:spAutoFit/>
          </a:bodyPr>
          <a:lstStyle/>
          <a:p>
            <a:pPr algn="ctr"/>
            <a:r>
              <a:rPr lang="en-US" sz="2000" dirty="0"/>
              <a:t>In Groups – brainstorm a list of reason to build GOOD Learning Outcome's </a:t>
            </a:r>
          </a:p>
        </p:txBody>
      </p:sp>
    </p:spTree>
    <p:extLst>
      <p:ext uri="{BB962C8B-B14F-4D97-AF65-F5344CB8AC3E}">
        <p14:creationId xmlns:p14="http://schemas.microsoft.com/office/powerpoint/2010/main" val="154742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2CCC3-E304-A844-9189-95BCACDF5637}"/>
              </a:ext>
            </a:extLst>
          </p:cNvPr>
          <p:cNvSpPr>
            <a:spLocks noGrp="1"/>
          </p:cNvSpPr>
          <p:nvPr>
            <p:ph idx="1"/>
          </p:nvPr>
        </p:nvSpPr>
        <p:spPr>
          <a:xfrm>
            <a:off x="729450" y="976025"/>
            <a:ext cx="7572150" cy="4351338"/>
          </a:xfrm>
        </p:spPr>
        <p:txBody>
          <a:bodyPr/>
          <a:lstStyle/>
          <a:p>
            <a:pPr>
              <a:lnSpc>
                <a:spcPct val="140000"/>
              </a:lnSpc>
            </a:pPr>
            <a:r>
              <a:rPr lang="en-US" dirty="0"/>
              <a:t>Clarity for teacher and student on where they are going together</a:t>
            </a:r>
          </a:p>
          <a:p>
            <a:pPr>
              <a:lnSpc>
                <a:spcPct val="140000"/>
              </a:lnSpc>
            </a:pPr>
            <a:r>
              <a:rPr lang="en-US" dirty="0"/>
              <a:t>Helps teacher select appropriate teaching and learning activities</a:t>
            </a:r>
          </a:p>
          <a:p>
            <a:pPr>
              <a:lnSpc>
                <a:spcPct val="140000"/>
              </a:lnSpc>
            </a:pPr>
            <a:r>
              <a:rPr lang="en-US" dirty="0"/>
              <a:t>Helps student know what to focus on for studying and test prep</a:t>
            </a:r>
          </a:p>
          <a:p>
            <a:pPr>
              <a:lnSpc>
                <a:spcPct val="140000"/>
              </a:lnSpc>
            </a:pPr>
            <a:r>
              <a:rPr lang="en-US" dirty="0"/>
              <a:t>Helps teacher construct assessment that are thorough and fair</a:t>
            </a:r>
          </a:p>
          <a:p>
            <a:pPr>
              <a:lnSpc>
                <a:spcPct val="140000"/>
              </a:lnSpc>
            </a:pPr>
            <a:r>
              <a:rPr lang="en-US" dirty="0"/>
              <a:t>Accreditors love/demand them</a:t>
            </a:r>
          </a:p>
          <a:p>
            <a:pPr>
              <a:lnSpc>
                <a:spcPct val="140000"/>
              </a:lnSpc>
            </a:pPr>
            <a:r>
              <a:rPr lang="en-US" dirty="0"/>
              <a:t>Gives a common currency to examine links between courses and integration into program level outcomes</a:t>
            </a:r>
          </a:p>
        </p:txBody>
      </p:sp>
    </p:spTree>
    <p:extLst>
      <p:ext uri="{BB962C8B-B14F-4D97-AF65-F5344CB8AC3E}">
        <p14:creationId xmlns:p14="http://schemas.microsoft.com/office/powerpoint/2010/main" val="318612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44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E565AD-26F3-C148-B937-589A4B67D721}"/>
              </a:ext>
            </a:extLst>
          </p:cNvPr>
          <p:cNvSpPr txBox="1"/>
          <p:nvPr/>
        </p:nvSpPr>
        <p:spPr>
          <a:xfrm>
            <a:off x="1152292" y="1464526"/>
            <a:ext cx="6809678" cy="4093428"/>
          </a:xfrm>
          <a:prstGeom prst="rect">
            <a:avLst/>
          </a:prstGeom>
          <a:noFill/>
        </p:spPr>
        <p:txBody>
          <a:bodyPr wrap="square" rtlCol="0">
            <a:spAutoFit/>
          </a:bodyPr>
          <a:lstStyle/>
          <a:p>
            <a:r>
              <a:rPr lang="en-US" sz="2000" b="1" dirty="0">
                <a:solidFill>
                  <a:srgbClr val="0070C0"/>
                </a:solidFill>
              </a:rPr>
              <a:t>9:00 – 10:25 	Building a Solid Foundation</a:t>
            </a:r>
          </a:p>
          <a:p>
            <a:endParaRPr lang="en-US" sz="2000" b="1" dirty="0"/>
          </a:p>
          <a:p>
            <a:r>
              <a:rPr lang="en-US" sz="2000" dirty="0"/>
              <a:t>10:25-10:35	Break</a:t>
            </a:r>
          </a:p>
          <a:p>
            <a:endParaRPr lang="en-US" sz="2000" b="1" dirty="0"/>
          </a:p>
          <a:p>
            <a:r>
              <a:rPr lang="en-US" sz="2000" b="1" dirty="0">
                <a:solidFill>
                  <a:srgbClr val="0070C0"/>
                </a:solidFill>
              </a:rPr>
              <a:t>10:35 - 12:00	Design Better Classes</a:t>
            </a:r>
          </a:p>
          <a:p>
            <a:endParaRPr lang="en-US" sz="2000" b="1" dirty="0"/>
          </a:p>
          <a:p>
            <a:r>
              <a:rPr lang="en-US" sz="2000" dirty="0"/>
              <a:t>12:00 - 1:00	Lunch</a:t>
            </a:r>
          </a:p>
          <a:p>
            <a:endParaRPr lang="en-US" sz="2000" b="1" dirty="0"/>
          </a:p>
          <a:p>
            <a:r>
              <a:rPr lang="en-US" sz="2000" b="1" dirty="0">
                <a:solidFill>
                  <a:srgbClr val="0070C0"/>
                </a:solidFill>
              </a:rPr>
              <a:t>1:00 – 2:25	A method to consider - Team-Based Learning</a:t>
            </a:r>
          </a:p>
          <a:p>
            <a:endParaRPr lang="en-US" sz="2000" b="1" dirty="0"/>
          </a:p>
          <a:p>
            <a:r>
              <a:rPr lang="en-US" sz="2000" dirty="0"/>
              <a:t>2:25-2:35	Break</a:t>
            </a:r>
          </a:p>
          <a:p>
            <a:endParaRPr lang="en-US" sz="2000" b="1" dirty="0"/>
          </a:p>
          <a:p>
            <a:r>
              <a:rPr lang="en-US" sz="2000" b="1" dirty="0">
                <a:solidFill>
                  <a:srgbClr val="0070C0"/>
                </a:solidFill>
              </a:rPr>
              <a:t>2:35 – 4:00	Building Great Classroom Activities</a:t>
            </a:r>
          </a:p>
        </p:txBody>
      </p:sp>
      <p:sp>
        <p:nvSpPr>
          <p:cNvPr id="3" name="Subtitle 2">
            <a:extLst>
              <a:ext uri="{FF2B5EF4-FFF2-40B4-BE49-F238E27FC236}">
                <a16:creationId xmlns:a16="http://schemas.microsoft.com/office/drawing/2014/main" id="{F2B79AF1-2646-9B4F-B9EF-596005D2CDE5}"/>
              </a:ext>
            </a:extLst>
          </p:cNvPr>
          <p:cNvSpPr txBox="1">
            <a:spLocks/>
          </p:cNvSpPr>
          <p:nvPr/>
        </p:nvSpPr>
        <p:spPr>
          <a:xfrm>
            <a:off x="634785" y="498862"/>
            <a:ext cx="7844693" cy="36036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600" b="1" dirty="0">
                <a:solidFill>
                  <a:schemeClr val="accent1">
                    <a:lumMod val="75000"/>
                  </a:schemeClr>
                </a:solidFill>
              </a:rPr>
              <a:t>Teaching, Learning and Course Design</a:t>
            </a:r>
          </a:p>
        </p:txBody>
      </p:sp>
    </p:spTree>
    <p:extLst>
      <p:ext uri="{BB962C8B-B14F-4D97-AF65-F5344CB8AC3E}">
        <p14:creationId xmlns:p14="http://schemas.microsoft.com/office/powerpoint/2010/main" val="2638442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2381343"/>
            <a:ext cx="8229600" cy="1143000"/>
          </a:xfrm>
        </p:spPr>
        <p:txBody>
          <a:bodyPr>
            <a:normAutofit fontScale="90000"/>
          </a:bodyPr>
          <a:lstStyle/>
          <a:p>
            <a:pPr algn="ctr"/>
            <a:r>
              <a:rPr lang="en-CA" b="1" dirty="0">
                <a:latin typeface="+mn-lt"/>
              </a:rPr>
              <a:t>Step 1: </a:t>
            </a:r>
            <a:br>
              <a:rPr lang="en-CA" b="1" dirty="0">
                <a:latin typeface="+mn-lt"/>
              </a:rPr>
            </a:br>
            <a:r>
              <a:rPr lang="en-CA" b="1" dirty="0">
                <a:latin typeface="+mn-lt"/>
              </a:rPr>
              <a:t>Start with a simple rather inert </a:t>
            </a:r>
            <a:br>
              <a:rPr lang="en-CA" b="1" dirty="0">
                <a:latin typeface="+mn-lt"/>
              </a:rPr>
            </a:br>
            <a:r>
              <a:rPr lang="en-CA" b="1" dirty="0">
                <a:latin typeface="+mn-lt"/>
              </a:rPr>
              <a:t>feeling Learning Outcome</a:t>
            </a:r>
            <a:br>
              <a:rPr lang="en-CA" dirty="0"/>
            </a:br>
            <a:endParaRPr lang="en-US" dirty="0"/>
          </a:p>
        </p:txBody>
      </p:sp>
      <p:sp>
        <p:nvSpPr>
          <p:cNvPr id="3" name="Content Placeholder 2"/>
          <p:cNvSpPr>
            <a:spLocks noGrp="1"/>
          </p:cNvSpPr>
          <p:nvPr>
            <p:ph idx="1"/>
          </p:nvPr>
        </p:nvSpPr>
        <p:spPr>
          <a:xfrm>
            <a:off x="441960" y="3985887"/>
            <a:ext cx="8229600" cy="909424"/>
          </a:xfrm>
        </p:spPr>
        <p:txBody>
          <a:bodyPr>
            <a:normAutofit/>
          </a:bodyPr>
          <a:lstStyle/>
          <a:p>
            <a:pPr marL="0" indent="0" algn="ctr">
              <a:buNone/>
            </a:pPr>
            <a:r>
              <a:rPr lang="en-CA" sz="3600" i="1" dirty="0"/>
              <a:t>Define Flood Return Period</a:t>
            </a:r>
            <a:endParaRPr lang="en-CA" sz="3600" dirty="0"/>
          </a:p>
          <a:p>
            <a:endParaRPr lang="en-US" sz="3600" dirty="0"/>
          </a:p>
        </p:txBody>
      </p:sp>
      <p:sp>
        <p:nvSpPr>
          <p:cNvPr id="4" name="TextBox 3">
            <a:extLst>
              <a:ext uri="{FF2B5EF4-FFF2-40B4-BE49-F238E27FC236}">
                <a16:creationId xmlns:a16="http://schemas.microsoft.com/office/drawing/2014/main" id="{F41C132E-FE80-6A4B-BA83-BD83F63C55D6}"/>
              </a:ext>
            </a:extLst>
          </p:cNvPr>
          <p:cNvSpPr txBox="1"/>
          <p:nvPr/>
        </p:nvSpPr>
        <p:spPr>
          <a:xfrm>
            <a:off x="333793" y="423375"/>
            <a:ext cx="7551420" cy="646331"/>
          </a:xfrm>
          <a:prstGeom prst="rect">
            <a:avLst/>
          </a:prstGeom>
          <a:noFill/>
        </p:spPr>
        <p:txBody>
          <a:bodyPr wrap="square" rtlCol="0">
            <a:spAutoFit/>
          </a:bodyPr>
          <a:lstStyle/>
          <a:p>
            <a:r>
              <a:rPr lang="en-US" sz="3600" b="1" dirty="0"/>
              <a:t>Making a Learning Outcome Vibrant</a:t>
            </a:r>
          </a:p>
        </p:txBody>
      </p:sp>
    </p:spTree>
    <p:extLst>
      <p:ext uri="{BB962C8B-B14F-4D97-AF65-F5344CB8AC3E}">
        <p14:creationId xmlns:p14="http://schemas.microsoft.com/office/powerpoint/2010/main" val="336223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096"/>
            <a:ext cx="8229600" cy="1143000"/>
          </a:xfrm>
        </p:spPr>
        <p:txBody>
          <a:bodyPr>
            <a:normAutofit fontScale="90000"/>
          </a:bodyPr>
          <a:lstStyle/>
          <a:p>
            <a:pPr algn="ctr"/>
            <a:r>
              <a:rPr lang="en-US" b="1" dirty="0">
                <a:latin typeface="+mn-lt"/>
              </a:rPr>
              <a:t>Step 2: </a:t>
            </a:r>
            <a:br>
              <a:rPr lang="en-US" b="1" dirty="0">
                <a:latin typeface="+mn-lt"/>
              </a:rPr>
            </a:br>
            <a:r>
              <a:rPr lang="en-US" b="1" dirty="0">
                <a:latin typeface="+mn-lt"/>
              </a:rPr>
              <a:t>Pick a new verb to increase </a:t>
            </a:r>
            <a:br>
              <a:rPr lang="en-US" b="1" dirty="0">
                <a:latin typeface="+mn-lt"/>
              </a:rPr>
            </a:br>
            <a:r>
              <a:rPr lang="en-US" b="1" dirty="0">
                <a:latin typeface="+mn-lt"/>
              </a:rPr>
              <a:t>Bloom’s level and make it active</a:t>
            </a:r>
            <a:br>
              <a:rPr lang="en-CA" b="1" dirty="0">
                <a:latin typeface="+mn-lt"/>
              </a:rPr>
            </a:br>
            <a:br>
              <a:rPr lang="en-CA" dirty="0"/>
            </a:br>
            <a:endParaRPr lang="en-US" dirty="0"/>
          </a:p>
        </p:txBody>
      </p:sp>
      <p:sp>
        <p:nvSpPr>
          <p:cNvPr id="3" name="Content Placeholder 2"/>
          <p:cNvSpPr>
            <a:spLocks noGrp="1"/>
          </p:cNvSpPr>
          <p:nvPr>
            <p:ph idx="1"/>
          </p:nvPr>
        </p:nvSpPr>
        <p:spPr>
          <a:xfrm>
            <a:off x="457200" y="3976669"/>
            <a:ext cx="8229600" cy="909424"/>
          </a:xfrm>
        </p:spPr>
        <p:txBody>
          <a:bodyPr>
            <a:normAutofit/>
          </a:bodyPr>
          <a:lstStyle/>
          <a:p>
            <a:pPr marL="0" indent="0" algn="ctr">
              <a:buNone/>
            </a:pPr>
            <a:r>
              <a:rPr lang="en-US" sz="3600" i="1" u="sng" dirty="0"/>
              <a:t>Explain</a:t>
            </a:r>
            <a:r>
              <a:rPr lang="en-US" sz="3600" i="1" dirty="0"/>
              <a:t> Flood Return Period</a:t>
            </a:r>
            <a:endParaRPr lang="en-CA" sz="3600" dirty="0"/>
          </a:p>
          <a:p>
            <a:endParaRPr lang="en-US" sz="3600" dirty="0"/>
          </a:p>
        </p:txBody>
      </p:sp>
    </p:spTree>
    <p:extLst>
      <p:ext uri="{BB962C8B-B14F-4D97-AF65-F5344CB8AC3E}">
        <p14:creationId xmlns:p14="http://schemas.microsoft.com/office/powerpoint/2010/main" val="268336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60" y="1484096"/>
            <a:ext cx="8229600" cy="1143000"/>
          </a:xfrm>
        </p:spPr>
        <p:txBody>
          <a:bodyPr>
            <a:normAutofit fontScale="90000"/>
          </a:bodyPr>
          <a:lstStyle/>
          <a:p>
            <a:pPr algn="ctr"/>
            <a:r>
              <a:rPr lang="en-US" b="1" dirty="0">
                <a:latin typeface="+mn-lt"/>
              </a:rPr>
              <a:t>Step 3: </a:t>
            </a:r>
            <a:br>
              <a:rPr lang="en-US" b="1" dirty="0">
                <a:latin typeface="+mn-lt"/>
              </a:rPr>
            </a:br>
            <a:r>
              <a:rPr lang="en-US" b="1" dirty="0">
                <a:latin typeface="+mn-lt"/>
              </a:rPr>
              <a:t>Add a concrete situation</a:t>
            </a:r>
            <a:br>
              <a:rPr lang="en-US" b="1" dirty="0">
                <a:latin typeface="+mn-lt"/>
              </a:rPr>
            </a:br>
            <a:r>
              <a:rPr lang="en-US" b="1" dirty="0">
                <a:latin typeface="+mn-lt"/>
              </a:rPr>
              <a:t>that requires a judgment</a:t>
            </a:r>
            <a:br>
              <a:rPr lang="en-CA" b="1" dirty="0">
                <a:latin typeface="+mn-lt"/>
              </a:rPr>
            </a:br>
            <a:br>
              <a:rPr lang="en-CA" dirty="0"/>
            </a:br>
            <a:br>
              <a:rPr lang="en-CA" dirty="0"/>
            </a:br>
            <a:endParaRPr lang="en-US" dirty="0"/>
          </a:p>
        </p:txBody>
      </p:sp>
      <p:sp>
        <p:nvSpPr>
          <p:cNvPr id="3" name="Content Placeholder 2"/>
          <p:cNvSpPr>
            <a:spLocks noGrp="1"/>
          </p:cNvSpPr>
          <p:nvPr>
            <p:ph idx="1"/>
          </p:nvPr>
        </p:nvSpPr>
        <p:spPr>
          <a:xfrm>
            <a:off x="502560" y="3559098"/>
            <a:ext cx="8229600" cy="909424"/>
          </a:xfrm>
        </p:spPr>
        <p:txBody>
          <a:bodyPr>
            <a:noAutofit/>
          </a:bodyPr>
          <a:lstStyle/>
          <a:p>
            <a:pPr marL="0" indent="0" algn="ctr">
              <a:buNone/>
            </a:pPr>
            <a:r>
              <a:rPr lang="en-US" sz="3200" i="1" dirty="0"/>
              <a:t>Students will </a:t>
            </a:r>
            <a:r>
              <a:rPr lang="en-US" sz="3200" i="1" u="sng" dirty="0"/>
              <a:t>predict the outcome </a:t>
            </a:r>
          </a:p>
          <a:p>
            <a:pPr marL="0" indent="0" algn="ctr">
              <a:buNone/>
            </a:pPr>
            <a:r>
              <a:rPr lang="en-US" sz="3200" i="1" dirty="0"/>
              <a:t>of </a:t>
            </a:r>
            <a:r>
              <a:rPr lang="en-US" sz="3200" i="1" u="sng" dirty="0"/>
              <a:t>this</a:t>
            </a:r>
            <a:r>
              <a:rPr lang="en-US" sz="3200" i="1" dirty="0"/>
              <a:t> situation WRT flood return period</a:t>
            </a:r>
            <a:endParaRPr lang="en-CA" sz="3200" dirty="0"/>
          </a:p>
          <a:p>
            <a:endParaRPr lang="en-US" sz="3200" dirty="0"/>
          </a:p>
        </p:txBody>
      </p:sp>
    </p:spTree>
    <p:extLst>
      <p:ext uri="{BB962C8B-B14F-4D97-AF65-F5344CB8AC3E}">
        <p14:creationId xmlns:p14="http://schemas.microsoft.com/office/powerpoint/2010/main" val="278930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60" y="1484096"/>
            <a:ext cx="8229600" cy="1143000"/>
          </a:xfrm>
        </p:spPr>
        <p:txBody>
          <a:bodyPr>
            <a:normAutofit fontScale="90000"/>
          </a:bodyPr>
          <a:lstStyle/>
          <a:p>
            <a:pPr algn="ctr"/>
            <a:r>
              <a:rPr lang="en-US" b="1" dirty="0">
                <a:latin typeface="+mn-lt"/>
              </a:rPr>
              <a:t>Step 4:  </a:t>
            </a:r>
            <a:br>
              <a:rPr lang="en-US" b="1" dirty="0">
                <a:latin typeface="+mn-lt"/>
              </a:rPr>
            </a:br>
            <a:r>
              <a:rPr lang="en-US" b="1" dirty="0">
                <a:latin typeface="+mn-lt"/>
              </a:rPr>
              <a:t>Bring students to </a:t>
            </a:r>
            <a:br>
              <a:rPr lang="en-US" b="1" dirty="0">
                <a:latin typeface="+mn-lt"/>
              </a:rPr>
            </a:br>
            <a:r>
              <a:rPr lang="en-US" b="1" dirty="0">
                <a:latin typeface="+mn-lt"/>
              </a:rPr>
              <a:t>a specific decision point</a:t>
            </a:r>
            <a:br>
              <a:rPr lang="en-CA" dirty="0"/>
            </a:br>
            <a:br>
              <a:rPr lang="en-CA" dirty="0"/>
            </a:br>
            <a:br>
              <a:rPr lang="en-CA" dirty="0"/>
            </a:br>
            <a:endParaRPr lang="en-US" dirty="0"/>
          </a:p>
        </p:txBody>
      </p:sp>
      <p:sp>
        <p:nvSpPr>
          <p:cNvPr id="3" name="Content Placeholder 2"/>
          <p:cNvSpPr>
            <a:spLocks noGrp="1"/>
          </p:cNvSpPr>
          <p:nvPr>
            <p:ph idx="1"/>
          </p:nvPr>
        </p:nvSpPr>
        <p:spPr>
          <a:xfrm>
            <a:off x="569467" y="3575824"/>
            <a:ext cx="8229600" cy="909424"/>
          </a:xfrm>
        </p:spPr>
        <p:txBody>
          <a:bodyPr>
            <a:noAutofit/>
          </a:bodyPr>
          <a:lstStyle/>
          <a:p>
            <a:pPr marL="0" indent="0" algn="ctr">
              <a:buNone/>
            </a:pPr>
            <a:r>
              <a:rPr lang="en-US" sz="3200" i="1" dirty="0"/>
              <a:t>Students will predict the </a:t>
            </a:r>
            <a:r>
              <a:rPr lang="en-US" sz="3200" i="1" u="sng" dirty="0"/>
              <a:t>most likely</a:t>
            </a:r>
          </a:p>
          <a:p>
            <a:pPr marL="0" indent="0" algn="ctr">
              <a:buNone/>
            </a:pPr>
            <a:r>
              <a:rPr lang="en-US" sz="3200" i="1" dirty="0"/>
              <a:t>outcome of </a:t>
            </a:r>
            <a:r>
              <a:rPr lang="en-US" sz="3200" i="1" u="sng" dirty="0"/>
              <a:t>this</a:t>
            </a:r>
            <a:r>
              <a:rPr lang="en-US" sz="3200" i="1" dirty="0"/>
              <a:t> specific situation </a:t>
            </a:r>
            <a:endParaRPr lang="en-CA" sz="3200" dirty="0"/>
          </a:p>
          <a:p>
            <a:endParaRPr lang="en-US" sz="3200" dirty="0"/>
          </a:p>
        </p:txBody>
      </p:sp>
    </p:spTree>
    <p:extLst>
      <p:ext uri="{BB962C8B-B14F-4D97-AF65-F5344CB8AC3E}">
        <p14:creationId xmlns:p14="http://schemas.microsoft.com/office/powerpoint/2010/main" val="374623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pPr algn="ctr"/>
            <a:r>
              <a:rPr lang="en-US" b="1" dirty="0">
                <a:latin typeface="+mn-lt"/>
              </a:rPr>
              <a:t>Final step:  </a:t>
            </a:r>
            <a:br>
              <a:rPr lang="en-US" b="1" dirty="0">
                <a:latin typeface="+mn-lt"/>
              </a:rPr>
            </a:br>
            <a:r>
              <a:rPr lang="en-US" b="1" dirty="0">
                <a:latin typeface="+mn-lt"/>
              </a:rPr>
              <a:t>Embellish description of specific situation</a:t>
            </a:r>
            <a:br>
              <a:rPr lang="en-CA" dirty="0"/>
            </a:br>
            <a:br>
              <a:rPr lang="en-CA" dirty="0"/>
            </a:br>
            <a:br>
              <a:rPr lang="en-CA" dirty="0"/>
            </a:br>
            <a:endParaRPr lang="en-US" dirty="0"/>
          </a:p>
        </p:txBody>
      </p:sp>
      <p:sp>
        <p:nvSpPr>
          <p:cNvPr id="3" name="Content Placeholder 2"/>
          <p:cNvSpPr>
            <a:spLocks noGrp="1"/>
          </p:cNvSpPr>
          <p:nvPr>
            <p:ph idx="1"/>
          </p:nvPr>
        </p:nvSpPr>
        <p:spPr>
          <a:xfrm>
            <a:off x="1028700" y="1981200"/>
            <a:ext cx="7086600" cy="3733800"/>
          </a:xfrm>
        </p:spPr>
        <p:txBody>
          <a:bodyPr>
            <a:normAutofit fontScale="32500" lnSpcReduction="20000"/>
          </a:bodyPr>
          <a:lstStyle/>
          <a:p>
            <a:pPr marL="0" indent="0" algn="ctr">
              <a:lnSpc>
                <a:spcPct val="120000"/>
              </a:lnSpc>
              <a:buNone/>
            </a:pPr>
            <a:r>
              <a:rPr lang="en-US" sz="7400" i="1" dirty="0"/>
              <a:t>Add specific data sets you students to analyze, important information, </a:t>
            </a:r>
            <a:r>
              <a:rPr lang="en-US" sz="7400" i="1" dirty="0" err="1"/>
              <a:t>mis</a:t>
            </a:r>
            <a:r>
              <a:rPr lang="en-US" sz="7400" i="1" dirty="0"/>
              <a:t>-information, and contextual factors to scenario to guide both depth and focus of analysis</a:t>
            </a:r>
          </a:p>
          <a:p>
            <a:pPr marL="0" indent="0" algn="ctr">
              <a:lnSpc>
                <a:spcPct val="120000"/>
              </a:lnSpc>
              <a:buNone/>
            </a:pPr>
            <a:endParaRPr lang="en-US" sz="7400" i="1" dirty="0"/>
          </a:p>
          <a:p>
            <a:pPr marL="0" indent="0" algn="ctr">
              <a:lnSpc>
                <a:spcPct val="120000"/>
              </a:lnSpc>
              <a:buNone/>
            </a:pPr>
            <a:r>
              <a:rPr lang="en-US" sz="7400" i="1" dirty="0"/>
              <a:t>Add nuance and subtlety to distractors to get </a:t>
            </a:r>
          </a:p>
          <a:p>
            <a:pPr marL="0" indent="0" algn="ctr">
              <a:lnSpc>
                <a:spcPct val="120000"/>
              </a:lnSpc>
              <a:buNone/>
            </a:pPr>
            <a:r>
              <a:rPr lang="en-US" sz="7400" i="1" dirty="0"/>
              <a:t>specific issues discussed following </a:t>
            </a:r>
          </a:p>
          <a:p>
            <a:pPr marL="0" indent="0" algn="ctr">
              <a:lnSpc>
                <a:spcPct val="120000"/>
              </a:lnSpc>
              <a:buNone/>
            </a:pPr>
            <a:r>
              <a:rPr lang="en-US" sz="7400" i="1" dirty="0"/>
              <a:t>the simultaneous report</a:t>
            </a:r>
            <a:endParaRPr lang="en-CA" sz="7400" dirty="0"/>
          </a:p>
          <a:p>
            <a:endParaRPr lang="en-US" dirty="0"/>
          </a:p>
        </p:txBody>
      </p:sp>
    </p:spTree>
    <p:extLst>
      <p:ext uri="{BB962C8B-B14F-4D97-AF65-F5344CB8AC3E}">
        <p14:creationId xmlns:p14="http://schemas.microsoft.com/office/powerpoint/2010/main" val="279460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alphaModFix amt="2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3" name="Content Placeholder 2"/>
          <p:cNvSpPr>
            <a:spLocks noGrp="1"/>
          </p:cNvSpPr>
          <p:nvPr>
            <p:ph idx="1"/>
          </p:nvPr>
        </p:nvSpPr>
        <p:spPr>
          <a:xfrm>
            <a:off x="502560" y="643137"/>
            <a:ext cx="8229600" cy="5298321"/>
          </a:xfrm>
          <a:solidFill>
            <a:schemeClr val="bg1">
              <a:lumMod val="85000"/>
              <a:alpha val="68000"/>
            </a:schemeClr>
          </a:solidFill>
        </p:spPr>
        <p:txBody>
          <a:bodyPr>
            <a:normAutofit fontScale="92500"/>
          </a:bodyPr>
          <a:lstStyle/>
          <a:p>
            <a:pPr marL="0" indent="0">
              <a:buNone/>
            </a:pPr>
            <a:r>
              <a:rPr lang="en-CA" dirty="0"/>
              <a:t>You are head of Engineering for a large dam project on the Yellow river in the </a:t>
            </a:r>
            <a:r>
              <a:rPr lang="en-CA" dirty="0" err="1"/>
              <a:t>Ningxai</a:t>
            </a:r>
            <a:r>
              <a:rPr lang="en-CA" dirty="0"/>
              <a:t> province of China. The dam is to be located in the </a:t>
            </a:r>
            <a:r>
              <a:rPr lang="en-CA" dirty="0" err="1"/>
              <a:t>Yiling</a:t>
            </a:r>
            <a:r>
              <a:rPr lang="en-CA" dirty="0"/>
              <a:t> district near the exit of the Ordos Loop section of the river. The dam is to be located at 34°49′46″N  111°20′41″E. The Yellow river is China’s third largest river. The river is characterized by extremely high silt loads, especially in spring floods. The local bedrock is highly fractured gneiss. The dam will be a concrete </a:t>
            </a:r>
            <a:r>
              <a:rPr lang="en-CA" dirty="0" err="1"/>
              <a:t>earthfill</a:t>
            </a:r>
            <a:r>
              <a:rPr lang="en-CA" dirty="0"/>
              <a:t> hybrid design. You have been asked to determine some of the main design parameters, including safety related question like what flood event return period to build the dam to withstand.</a:t>
            </a:r>
          </a:p>
          <a:p>
            <a:pPr marL="0" indent="0">
              <a:buNone/>
            </a:pPr>
            <a:r>
              <a:rPr lang="en-CA" dirty="0"/>
              <a:t> </a:t>
            </a:r>
          </a:p>
          <a:p>
            <a:pPr marL="0" indent="0">
              <a:buNone/>
            </a:pPr>
            <a:r>
              <a:rPr lang="en-CA" dirty="0"/>
              <a:t>What </a:t>
            </a:r>
            <a:r>
              <a:rPr lang="en-CA" b="1" dirty="0"/>
              <a:t>flood</a:t>
            </a:r>
            <a:r>
              <a:rPr lang="en-CA" dirty="0"/>
              <a:t> </a:t>
            </a:r>
            <a:r>
              <a:rPr lang="en-CA" b="1" dirty="0"/>
              <a:t>return period</a:t>
            </a:r>
            <a:r>
              <a:rPr lang="en-CA" dirty="0"/>
              <a:t> would you recommend the dam be designed to withstand?</a:t>
            </a:r>
          </a:p>
          <a:p>
            <a:pPr marL="0" indent="0">
              <a:buNone/>
            </a:pPr>
            <a:endParaRPr lang="en-CA" dirty="0"/>
          </a:p>
          <a:p>
            <a:pPr marL="892175" lvl="0" indent="-514350" defTabSz="1341438">
              <a:buFont typeface="+mj-lt"/>
              <a:buAutoNum type="alphaUcPeriod"/>
            </a:pPr>
            <a:r>
              <a:rPr lang="en-CA" dirty="0"/>
              <a:t>once in 50 year flood </a:t>
            </a:r>
            <a:endParaRPr lang="en-CA" u="none" strike="noStrike" dirty="0">
              <a:effectLst/>
            </a:endParaRPr>
          </a:p>
          <a:p>
            <a:pPr marL="892175" lvl="0" indent="-514350" defTabSz="1341438">
              <a:buFont typeface="+mj-lt"/>
              <a:buAutoNum type="alphaUcPeriod"/>
            </a:pPr>
            <a:r>
              <a:rPr lang="en-CA" dirty="0"/>
              <a:t>once in 100 year flood</a:t>
            </a:r>
            <a:endParaRPr lang="en-CA" u="none" strike="noStrike" dirty="0">
              <a:effectLst/>
            </a:endParaRPr>
          </a:p>
          <a:p>
            <a:pPr marL="892175" lvl="0" indent="-514350" defTabSz="1341438">
              <a:buFont typeface="+mj-lt"/>
              <a:buAutoNum type="alphaUcPeriod"/>
            </a:pPr>
            <a:r>
              <a:rPr lang="en-CA" dirty="0"/>
              <a:t>once in 200 year flood</a:t>
            </a:r>
            <a:endParaRPr lang="en-CA" u="none" strike="noStrike" dirty="0">
              <a:effectLst/>
            </a:endParaRPr>
          </a:p>
          <a:p>
            <a:pPr marL="892175" lvl="0" indent="-514350" defTabSz="1341438">
              <a:buFont typeface="+mj-lt"/>
              <a:buAutoNum type="alphaUcPeriod"/>
            </a:pPr>
            <a:r>
              <a:rPr lang="en-CA" dirty="0"/>
              <a:t>once in 500 year flood</a:t>
            </a:r>
            <a:endParaRPr lang="en-CA" u="none" strike="noStrike" dirty="0">
              <a:effectLst/>
            </a:endParaRPr>
          </a:p>
          <a:p>
            <a:endParaRPr lang="en-US" dirty="0"/>
          </a:p>
        </p:txBody>
      </p:sp>
    </p:spTree>
    <p:extLst>
      <p:ext uri="{BB962C8B-B14F-4D97-AF65-F5344CB8AC3E}">
        <p14:creationId xmlns:p14="http://schemas.microsoft.com/office/powerpoint/2010/main" val="2047954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D41BA1-E27E-D341-85AA-84790751961B}"/>
              </a:ext>
            </a:extLst>
          </p:cNvPr>
          <p:cNvSpPr txBox="1"/>
          <p:nvPr/>
        </p:nvSpPr>
        <p:spPr>
          <a:xfrm>
            <a:off x="1245600" y="1706400"/>
            <a:ext cx="7204980" cy="3477875"/>
          </a:xfrm>
          <a:prstGeom prst="rect">
            <a:avLst/>
          </a:prstGeom>
          <a:noFill/>
        </p:spPr>
        <p:txBody>
          <a:bodyPr wrap="square" rtlCol="0">
            <a:spAutoFit/>
          </a:bodyPr>
          <a:lstStyle/>
          <a:p>
            <a:r>
              <a:rPr lang="en-US" sz="4400" b="1" dirty="0"/>
              <a:t>Design our courses </a:t>
            </a:r>
            <a:r>
              <a:rPr lang="en-US" sz="4400" b="1" u="sng" dirty="0"/>
              <a:t>backwards</a:t>
            </a:r>
            <a:r>
              <a:rPr lang="en-US" sz="4400" b="1" dirty="0"/>
              <a:t> with clear learning outcomes that make other course decisions easier – how to teach and how to assess</a:t>
            </a:r>
          </a:p>
        </p:txBody>
      </p:sp>
      <p:sp>
        <p:nvSpPr>
          <p:cNvPr id="3" name="5-Point Star 2">
            <a:extLst>
              <a:ext uri="{FF2B5EF4-FFF2-40B4-BE49-F238E27FC236}">
                <a16:creationId xmlns:a16="http://schemas.microsoft.com/office/drawing/2014/main" id="{80503267-2AC5-DE43-8181-5B34FBD847E5}"/>
              </a:ext>
            </a:extLst>
          </p:cNvPr>
          <p:cNvSpPr/>
          <p:nvPr/>
        </p:nvSpPr>
        <p:spPr>
          <a:xfrm>
            <a:off x="194894" y="220500"/>
            <a:ext cx="723900" cy="6477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802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CF6B-BC6D-5041-BC91-EB0FA50C3E8F}"/>
              </a:ext>
            </a:extLst>
          </p:cNvPr>
          <p:cNvSpPr>
            <a:spLocks noGrp="1"/>
          </p:cNvSpPr>
          <p:nvPr>
            <p:ph type="title"/>
          </p:nvPr>
        </p:nvSpPr>
        <p:spPr>
          <a:xfrm>
            <a:off x="415290" y="1089660"/>
            <a:ext cx="8141970" cy="753429"/>
          </a:xfrm>
        </p:spPr>
        <p:txBody>
          <a:bodyPr>
            <a:noAutofit/>
          </a:bodyPr>
          <a:lstStyle/>
          <a:p>
            <a:pPr>
              <a:lnSpc>
                <a:spcPct val="100000"/>
              </a:lnSpc>
            </a:pPr>
            <a:r>
              <a:rPr lang="en-US" sz="3600" b="1" dirty="0">
                <a:latin typeface="+mn-lt"/>
              </a:rPr>
              <a:t>Build Well-constructed, Measurable, Vibrant Learning Outcomes</a:t>
            </a:r>
          </a:p>
        </p:txBody>
      </p:sp>
      <p:sp>
        <p:nvSpPr>
          <p:cNvPr id="3" name="5-Point Star 2">
            <a:extLst>
              <a:ext uri="{FF2B5EF4-FFF2-40B4-BE49-F238E27FC236}">
                <a16:creationId xmlns:a16="http://schemas.microsoft.com/office/drawing/2014/main" id="{CB6F0A59-1CEF-5D42-BC44-E4477C6AD29B}"/>
              </a:ext>
            </a:extLst>
          </p:cNvPr>
          <p:cNvSpPr/>
          <p:nvPr/>
        </p:nvSpPr>
        <p:spPr>
          <a:xfrm>
            <a:off x="114300" y="159540"/>
            <a:ext cx="723900" cy="6477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F507571-AF51-7C41-8FF4-8B71BC537075}"/>
              </a:ext>
            </a:extLst>
          </p:cNvPr>
          <p:cNvSpPr txBox="1"/>
          <p:nvPr/>
        </p:nvSpPr>
        <p:spPr>
          <a:xfrm>
            <a:off x="922020" y="2125509"/>
            <a:ext cx="7513320" cy="39130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Start simply with a Bloom’s Verb and piece of Content*</a:t>
            </a:r>
          </a:p>
          <a:p>
            <a:pPr marL="285750" indent="-285750">
              <a:lnSpc>
                <a:spcPct val="150000"/>
              </a:lnSpc>
              <a:buFont typeface="Arial" panose="020B0604020202020204" pitchFamily="34" charset="0"/>
              <a:buChar char="•"/>
            </a:pPr>
            <a:r>
              <a:rPr lang="en-US" sz="2400" dirty="0"/>
              <a:t>Try to rewrite Learning Outcomes to higher Bloom’s level</a:t>
            </a:r>
          </a:p>
          <a:p>
            <a:pPr marL="285750" indent="-285750">
              <a:lnSpc>
                <a:spcPct val="150000"/>
              </a:lnSpc>
              <a:buFont typeface="Arial" panose="020B0604020202020204" pitchFamily="34" charset="0"/>
              <a:buChar char="•"/>
            </a:pPr>
            <a:r>
              <a:rPr lang="en-US" sz="2400" dirty="0"/>
              <a:t>Use steps to make Learning Outcomes more Vibrant</a:t>
            </a:r>
          </a:p>
          <a:p>
            <a:pPr marL="285750" indent="-285750">
              <a:lnSpc>
                <a:spcPct val="150000"/>
              </a:lnSpc>
              <a:buFont typeface="Arial" panose="020B0604020202020204" pitchFamily="34" charset="0"/>
              <a:buChar char="•"/>
            </a:pPr>
            <a:r>
              <a:rPr lang="en-US" sz="2400" dirty="0"/>
              <a:t>Make sure Learning Outcomes are measurable - a well constructed </a:t>
            </a:r>
            <a:r>
              <a:rPr lang="en-US" sz="2400" b="1" dirty="0"/>
              <a:t>Learning Outcome </a:t>
            </a:r>
            <a:r>
              <a:rPr lang="en-US" sz="2400" dirty="0"/>
              <a:t>both helps you select </a:t>
            </a:r>
            <a:r>
              <a:rPr lang="en-US" sz="2400" b="1" dirty="0"/>
              <a:t>Teaching and Learning Activities </a:t>
            </a:r>
            <a:r>
              <a:rPr lang="en-US" sz="2400" dirty="0"/>
              <a:t>and construct fair and rigorous </a:t>
            </a:r>
            <a:r>
              <a:rPr lang="en-US" sz="2400" b="1" dirty="0"/>
              <a:t>Assessments</a:t>
            </a:r>
          </a:p>
        </p:txBody>
      </p:sp>
    </p:spTree>
    <p:extLst>
      <p:ext uri="{BB962C8B-B14F-4D97-AF65-F5344CB8AC3E}">
        <p14:creationId xmlns:p14="http://schemas.microsoft.com/office/powerpoint/2010/main" val="559075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4578F2-D2BD-5845-A117-97B3FE078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79120"/>
            <a:ext cx="8054340" cy="5824806"/>
          </a:xfrm>
          <a:prstGeom prst="rect">
            <a:avLst/>
          </a:prstGeom>
        </p:spPr>
      </p:pic>
      <p:sp>
        <p:nvSpPr>
          <p:cNvPr id="5" name="5-Point Star 4">
            <a:extLst>
              <a:ext uri="{FF2B5EF4-FFF2-40B4-BE49-F238E27FC236}">
                <a16:creationId xmlns:a16="http://schemas.microsoft.com/office/drawing/2014/main" id="{07EE7D72-09A4-304E-A626-87B16C051701}"/>
              </a:ext>
            </a:extLst>
          </p:cNvPr>
          <p:cNvSpPr/>
          <p:nvPr/>
        </p:nvSpPr>
        <p:spPr>
          <a:xfrm>
            <a:off x="385394" y="255270"/>
            <a:ext cx="723900" cy="6477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07711A-AA72-524E-9F93-63407E78CFF3}"/>
              </a:ext>
            </a:extLst>
          </p:cNvPr>
          <p:cNvSpPr txBox="1"/>
          <p:nvPr/>
        </p:nvSpPr>
        <p:spPr>
          <a:xfrm>
            <a:off x="3748134" y="1801640"/>
            <a:ext cx="1800792" cy="523220"/>
          </a:xfrm>
          <a:prstGeom prst="rect">
            <a:avLst/>
          </a:prstGeom>
          <a:solidFill>
            <a:schemeClr val="bg1"/>
          </a:solidFill>
        </p:spPr>
        <p:txBody>
          <a:bodyPr wrap="square" rtlCol="0">
            <a:spAutoFit/>
          </a:bodyPr>
          <a:lstStyle/>
          <a:p>
            <a:pPr algn="ctr"/>
            <a:r>
              <a:rPr lang="en-US" sz="2800" b="1" dirty="0"/>
              <a:t>Outcomes</a:t>
            </a:r>
          </a:p>
        </p:txBody>
      </p:sp>
    </p:spTree>
    <p:extLst>
      <p:ext uri="{BB962C8B-B14F-4D97-AF65-F5344CB8AC3E}">
        <p14:creationId xmlns:p14="http://schemas.microsoft.com/office/powerpoint/2010/main" val="3326313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2DC4-FE8D-9648-AB00-FC5BB8D0EAB7}"/>
              </a:ext>
            </a:extLst>
          </p:cNvPr>
          <p:cNvSpPr>
            <a:spLocks noGrp="1"/>
          </p:cNvSpPr>
          <p:nvPr>
            <p:ph type="title"/>
          </p:nvPr>
        </p:nvSpPr>
        <p:spPr>
          <a:xfrm>
            <a:off x="438150" y="357507"/>
            <a:ext cx="7886700" cy="739774"/>
          </a:xfrm>
        </p:spPr>
        <p:txBody>
          <a:bodyPr>
            <a:normAutofit fontScale="90000"/>
          </a:bodyPr>
          <a:lstStyle/>
          <a:p>
            <a:r>
              <a:rPr lang="en-US" b="1" dirty="0">
                <a:latin typeface="+mn-lt"/>
              </a:rPr>
              <a:t>Using Fink’s 3 Column Table</a:t>
            </a:r>
            <a:br>
              <a:rPr lang="en-US" dirty="0"/>
            </a:br>
            <a:r>
              <a:rPr lang="en-US" sz="1800" dirty="0"/>
              <a:t>To bring course level detail to Fink Triad concept</a:t>
            </a:r>
          </a:p>
        </p:txBody>
      </p:sp>
      <p:pic>
        <p:nvPicPr>
          <p:cNvPr id="4" name="Picture 3">
            <a:extLst>
              <a:ext uri="{FF2B5EF4-FFF2-40B4-BE49-F238E27FC236}">
                <a16:creationId xmlns:a16="http://schemas.microsoft.com/office/drawing/2014/main" id="{43AED764-E32D-A244-B90D-C320C0286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 y="1174149"/>
            <a:ext cx="7978140" cy="5085166"/>
          </a:xfrm>
          <a:prstGeom prst="rect">
            <a:avLst/>
          </a:prstGeom>
        </p:spPr>
      </p:pic>
      <p:sp>
        <p:nvSpPr>
          <p:cNvPr id="5" name="TextBox 4">
            <a:extLst>
              <a:ext uri="{FF2B5EF4-FFF2-40B4-BE49-F238E27FC236}">
                <a16:creationId xmlns:a16="http://schemas.microsoft.com/office/drawing/2014/main" id="{5721445D-72B9-5F49-90C0-BBE1304C0311}"/>
              </a:ext>
            </a:extLst>
          </p:cNvPr>
          <p:cNvSpPr txBox="1"/>
          <p:nvPr/>
        </p:nvSpPr>
        <p:spPr>
          <a:xfrm>
            <a:off x="6012180" y="6404763"/>
            <a:ext cx="3078480" cy="307777"/>
          </a:xfrm>
          <a:prstGeom prst="rect">
            <a:avLst/>
          </a:prstGeom>
          <a:noFill/>
        </p:spPr>
        <p:txBody>
          <a:bodyPr wrap="square" rtlCol="0">
            <a:spAutoFit/>
          </a:bodyPr>
          <a:lstStyle/>
          <a:p>
            <a:pPr algn="r"/>
            <a:r>
              <a:rPr lang="en-US" sz="1400" dirty="0"/>
              <a:t>Engineering Sustainability</a:t>
            </a:r>
          </a:p>
        </p:txBody>
      </p:sp>
    </p:spTree>
    <p:extLst>
      <p:ext uri="{BB962C8B-B14F-4D97-AF65-F5344CB8AC3E}">
        <p14:creationId xmlns:p14="http://schemas.microsoft.com/office/powerpoint/2010/main" val="237863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44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2C2B2C-EE9E-4945-BE8B-BE951C39192D}"/>
              </a:ext>
            </a:extLst>
          </p:cNvPr>
          <p:cNvSpPr>
            <a:spLocks noGrp="1"/>
          </p:cNvSpPr>
          <p:nvPr>
            <p:ph type="subTitle" idx="1"/>
          </p:nvPr>
        </p:nvSpPr>
        <p:spPr>
          <a:xfrm>
            <a:off x="927600" y="833400"/>
            <a:ext cx="7353300" cy="360362"/>
          </a:xfrm>
        </p:spPr>
        <p:txBody>
          <a:bodyPr>
            <a:noAutofit/>
          </a:bodyPr>
          <a:lstStyle/>
          <a:p>
            <a:r>
              <a:rPr lang="en-US" sz="4800" b="1" dirty="0">
                <a:solidFill>
                  <a:schemeClr val="accent1">
                    <a:lumMod val="75000"/>
                  </a:schemeClr>
                </a:solidFill>
              </a:rPr>
              <a:t>Building a Solid Foundation</a:t>
            </a:r>
          </a:p>
        </p:txBody>
      </p:sp>
      <p:pic>
        <p:nvPicPr>
          <p:cNvPr id="5" name="Picture 4">
            <a:extLst>
              <a:ext uri="{FF2B5EF4-FFF2-40B4-BE49-F238E27FC236}">
                <a16:creationId xmlns:a16="http://schemas.microsoft.com/office/drawing/2014/main" id="{11F99848-9A64-864F-87FA-AD9B1A087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 y="2057400"/>
            <a:ext cx="9144000" cy="2625733"/>
          </a:xfrm>
          <a:prstGeom prst="rect">
            <a:avLst/>
          </a:prstGeom>
        </p:spPr>
      </p:pic>
      <p:sp>
        <p:nvSpPr>
          <p:cNvPr id="6" name="TextBox 5">
            <a:extLst>
              <a:ext uri="{FF2B5EF4-FFF2-40B4-BE49-F238E27FC236}">
                <a16:creationId xmlns:a16="http://schemas.microsoft.com/office/drawing/2014/main" id="{AC33C645-4FC8-2D49-AB00-3FDEA6B318E0}"/>
              </a:ext>
            </a:extLst>
          </p:cNvPr>
          <p:cNvSpPr txBox="1"/>
          <p:nvPr/>
        </p:nvSpPr>
        <p:spPr>
          <a:xfrm>
            <a:off x="1489575" y="5029200"/>
            <a:ext cx="6229350" cy="1384995"/>
          </a:xfrm>
          <a:prstGeom prst="rect">
            <a:avLst/>
          </a:prstGeom>
          <a:noFill/>
        </p:spPr>
        <p:txBody>
          <a:bodyPr wrap="square" rtlCol="0">
            <a:spAutoFit/>
          </a:bodyPr>
          <a:lstStyle/>
          <a:p>
            <a:pPr algn="ctr"/>
            <a:r>
              <a:rPr lang="en-US" sz="2400" b="1" dirty="0">
                <a:solidFill>
                  <a:schemeClr val="accent1">
                    <a:lumMod val="75000"/>
                  </a:schemeClr>
                </a:solidFill>
              </a:rPr>
              <a:t>Jim Sibley</a:t>
            </a:r>
          </a:p>
          <a:p>
            <a:pPr algn="ctr"/>
            <a:r>
              <a:rPr lang="en-US" sz="2000" dirty="0">
                <a:solidFill>
                  <a:schemeClr val="accent1">
                    <a:lumMod val="75000"/>
                  </a:schemeClr>
                </a:solidFill>
              </a:rPr>
              <a:t>Director – Centre for Instructional Support</a:t>
            </a:r>
          </a:p>
          <a:p>
            <a:pPr algn="ctr"/>
            <a:r>
              <a:rPr lang="en-US" sz="2000" dirty="0">
                <a:solidFill>
                  <a:schemeClr val="accent1">
                    <a:lumMod val="75000"/>
                  </a:schemeClr>
                </a:solidFill>
              </a:rPr>
              <a:t>University of British Columbia</a:t>
            </a:r>
          </a:p>
          <a:p>
            <a:pPr algn="ctr"/>
            <a:r>
              <a:rPr lang="en-US" sz="2000" dirty="0">
                <a:solidFill>
                  <a:schemeClr val="accent1">
                    <a:lumMod val="75000"/>
                  </a:schemeClr>
                </a:solidFill>
              </a:rPr>
              <a:t>February 19, 2019</a:t>
            </a:r>
          </a:p>
        </p:txBody>
      </p:sp>
    </p:spTree>
    <p:extLst>
      <p:ext uri="{BB962C8B-B14F-4D97-AF65-F5344CB8AC3E}">
        <p14:creationId xmlns:p14="http://schemas.microsoft.com/office/powerpoint/2010/main" val="4189900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52724F-8251-E846-A976-46EE6C7B5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136" y="1704298"/>
            <a:ext cx="2131587" cy="2895951"/>
          </a:xfrm>
          <a:prstGeom prst="rect">
            <a:avLst/>
          </a:prstGeom>
          <a:ln>
            <a:solidFill>
              <a:schemeClr val="tx1"/>
            </a:solidFill>
          </a:ln>
        </p:spPr>
      </p:pic>
      <p:pic>
        <p:nvPicPr>
          <p:cNvPr id="5" name="Picture 4">
            <a:extLst>
              <a:ext uri="{FF2B5EF4-FFF2-40B4-BE49-F238E27FC236}">
                <a16:creationId xmlns:a16="http://schemas.microsoft.com/office/drawing/2014/main" id="{2FE81005-2C7C-8A4A-B142-CABC885DE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2206" y="1704298"/>
            <a:ext cx="2185371" cy="2895952"/>
          </a:xfrm>
          <a:prstGeom prst="rect">
            <a:avLst/>
          </a:prstGeom>
        </p:spPr>
      </p:pic>
      <p:sp>
        <p:nvSpPr>
          <p:cNvPr id="14" name="5-Point Star 13">
            <a:extLst>
              <a:ext uri="{FF2B5EF4-FFF2-40B4-BE49-F238E27FC236}">
                <a16:creationId xmlns:a16="http://schemas.microsoft.com/office/drawing/2014/main" id="{E8432D38-CD6B-8743-A8D6-AAA59A4496A3}"/>
              </a:ext>
            </a:extLst>
          </p:cNvPr>
          <p:cNvSpPr/>
          <p:nvPr/>
        </p:nvSpPr>
        <p:spPr>
          <a:xfrm>
            <a:off x="4136484" y="4853940"/>
            <a:ext cx="723900" cy="6477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B187FF4-8246-1E4A-9CA2-FC296ECAF5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743" y="1704298"/>
            <a:ext cx="2267356" cy="2895951"/>
          </a:xfrm>
          <a:prstGeom prst="rect">
            <a:avLst/>
          </a:prstGeom>
          <a:ln>
            <a:solidFill>
              <a:schemeClr val="tx1"/>
            </a:solidFill>
          </a:ln>
        </p:spPr>
      </p:pic>
    </p:spTree>
    <p:extLst>
      <p:ext uri="{BB962C8B-B14F-4D97-AF65-F5344CB8AC3E}">
        <p14:creationId xmlns:p14="http://schemas.microsoft.com/office/powerpoint/2010/main" val="2990689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D41BA1-E27E-D341-85AA-84790751961B}"/>
              </a:ext>
            </a:extLst>
          </p:cNvPr>
          <p:cNvSpPr txBox="1"/>
          <p:nvPr/>
        </p:nvSpPr>
        <p:spPr>
          <a:xfrm>
            <a:off x="2133600" y="2057400"/>
            <a:ext cx="5155324" cy="1446550"/>
          </a:xfrm>
          <a:prstGeom prst="rect">
            <a:avLst/>
          </a:prstGeom>
          <a:noFill/>
        </p:spPr>
        <p:txBody>
          <a:bodyPr wrap="square" rtlCol="0">
            <a:spAutoFit/>
          </a:bodyPr>
          <a:lstStyle/>
          <a:p>
            <a:pPr algn="ctr"/>
            <a:r>
              <a:rPr lang="en-US" sz="8800" b="1" dirty="0"/>
              <a:t>Questions</a:t>
            </a:r>
          </a:p>
        </p:txBody>
      </p:sp>
      <p:sp>
        <p:nvSpPr>
          <p:cNvPr id="3" name="TextBox 2">
            <a:extLst>
              <a:ext uri="{FF2B5EF4-FFF2-40B4-BE49-F238E27FC236}">
                <a16:creationId xmlns:a16="http://schemas.microsoft.com/office/drawing/2014/main" id="{4AC10001-A233-304D-85C9-7BE91FDABE62}"/>
              </a:ext>
            </a:extLst>
          </p:cNvPr>
          <p:cNvSpPr txBox="1"/>
          <p:nvPr/>
        </p:nvSpPr>
        <p:spPr>
          <a:xfrm>
            <a:off x="2438400" y="5943600"/>
            <a:ext cx="4648200" cy="523220"/>
          </a:xfrm>
          <a:prstGeom prst="rect">
            <a:avLst/>
          </a:prstGeom>
          <a:noFill/>
        </p:spPr>
        <p:txBody>
          <a:bodyPr wrap="square" rtlCol="0">
            <a:spAutoFit/>
          </a:bodyPr>
          <a:lstStyle/>
          <a:p>
            <a:pPr algn="ctr"/>
            <a:r>
              <a:rPr lang="en-US" sz="2800" dirty="0" err="1">
                <a:solidFill>
                  <a:schemeClr val="accent1">
                    <a:lumMod val="75000"/>
                  </a:schemeClr>
                </a:solidFill>
              </a:rPr>
              <a:t>jim.sibley@ubc.ca</a:t>
            </a:r>
            <a:endParaRPr lang="en-US" sz="2800" dirty="0">
              <a:solidFill>
                <a:schemeClr val="accent1">
                  <a:lumMod val="75000"/>
                </a:schemeClr>
              </a:solidFill>
            </a:endParaRPr>
          </a:p>
        </p:txBody>
      </p:sp>
    </p:spTree>
    <p:extLst>
      <p:ext uri="{BB962C8B-B14F-4D97-AF65-F5344CB8AC3E}">
        <p14:creationId xmlns:p14="http://schemas.microsoft.com/office/powerpoint/2010/main" val="397302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5974FF-9152-F340-AAE9-35A09AB92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03"/>
            <a:ext cx="9144000" cy="6827394"/>
          </a:xfrm>
          <a:prstGeom prst="rect">
            <a:avLst/>
          </a:prstGeom>
        </p:spPr>
      </p:pic>
    </p:spTree>
    <p:extLst>
      <p:ext uri="{BB962C8B-B14F-4D97-AF65-F5344CB8AC3E}">
        <p14:creationId xmlns:p14="http://schemas.microsoft.com/office/powerpoint/2010/main" val="1765806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3A0EBDD9-7542-5C41-9CFF-6A5C2EEB718B}"/>
              </a:ext>
            </a:extLst>
          </p:cNvPr>
          <p:cNvSpPr/>
          <p:nvPr/>
        </p:nvSpPr>
        <p:spPr>
          <a:xfrm>
            <a:off x="2514600" y="2286000"/>
            <a:ext cx="3810000" cy="2286000"/>
          </a:xfrm>
          <a:prstGeom prst="triangle">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B2E6BC8C-3DCE-5945-87E6-7EB51B3BA242}"/>
              </a:ext>
            </a:extLst>
          </p:cNvPr>
          <p:cNvGraphicFramePr/>
          <p:nvPr>
            <p:extLst>
              <p:ext uri="{D42A27DB-BD31-4B8C-83A1-F6EECF244321}">
                <p14:modId xmlns:p14="http://schemas.microsoft.com/office/powerpoint/2010/main" val="1859793108"/>
              </p:ext>
            </p:extLst>
          </p:nvPr>
        </p:nvGraphicFramePr>
        <p:xfrm>
          <a:off x="457200" y="609600"/>
          <a:ext cx="8001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694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417BC6-16D2-CF43-BC00-92D05AA0EC51}"/>
              </a:ext>
            </a:extLst>
          </p:cNvPr>
          <p:cNvSpPr/>
          <p:nvPr/>
        </p:nvSpPr>
        <p:spPr>
          <a:xfrm>
            <a:off x="1143000" y="1143000"/>
            <a:ext cx="6629400" cy="3910686"/>
          </a:xfrm>
          <a:prstGeom prst="rect">
            <a:avLst/>
          </a:prstGeom>
        </p:spPr>
        <p:txBody>
          <a:bodyPr wrap="square">
            <a:spAutoFit/>
          </a:bodyPr>
          <a:lstStyle/>
          <a:p>
            <a:pPr>
              <a:lnSpc>
                <a:spcPct val="150000"/>
              </a:lnSpc>
            </a:pPr>
            <a:r>
              <a:rPr lang="en-CA" sz="3600" b="1" i="1" dirty="0">
                <a:latin typeface="Arial" panose="020B0604020202020204" pitchFamily="34" charset="0"/>
              </a:rPr>
              <a:t>If you don’t know where you are going? How will you know when you get there?</a:t>
            </a:r>
          </a:p>
          <a:p>
            <a:pPr>
              <a:lnSpc>
                <a:spcPct val="150000"/>
              </a:lnSpc>
            </a:pPr>
            <a:endParaRPr lang="en-CA" sz="3600" b="1" dirty="0">
              <a:latin typeface="Arial" panose="020B0604020202020204" pitchFamily="34" charset="0"/>
            </a:endParaRPr>
          </a:p>
          <a:p>
            <a:pPr algn="r">
              <a:lnSpc>
                <a:spcPct val="150000"/>
              </a:lnSpc>
            </a:pPr>
            <a:r>
              <a:rPr lang="en-CA" sz="2400" dirty="0">
                <a:latin typeface="Arial" panose="020B0604020202020204" pitchFamily="34" charset="0"/>
              </a:rPr>
              <a:t>Steven Covey</a:t>
            </a:r>
            <a:endParaRPr lang="en-US" sz="2400" dirty="0"/>
          </a:p>
        </p:txBody>
      </p:sp>
    </p:spTree>
    <p:extLst>
      <p:ext uri="{BB962C8B-B14F-4D97-AF65-F5344CB8AC3E}">
        <p14:creationId xmlns:p14="http://schemas.microsoft.com/office/powerpoint/2010/main" val="93567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D666E-35D0-AD40-B665-0D5B53316FF5}"/>
              </a:ext>
            </a:extLst>
          </p:cNvPr>
          <p:cNvSpPr>
            <a:spLocks noGrp="1"/>
          </p:cNvSpPr>
          <p:nvPr>
            <p:ph type="title"/>
          </p:nvPr>
        </p:nvSpPr>
        <p:spPr>
          <a:xfrm>
            <a:off x="667966" y="894945"/>
            <a:ext cx="7886700" cy="914400"/>
          </a:xfrm>
        </p:spPr>
        <p:txBody>
          <a:bodyPr/>
          <a:lstStyle/>
          <a:p>
            <a:r>
              <a:rPr lang="en-US" b="1" dirty="0">
                <a:solidFill>
                  <a:schemeClr val="accent1">
                    <a:lumMod val="75000"/>
                  </a:schemeClr>
                </a:solidFill>
                <a:latin typeface="+mn-lt"/>
              </a:rPr>
              <a:t>Learning Outcomes</a:t>
            </a:r>
          </a:p>
        </p:txBody>
      </p:sp>
      <p:sp>
        <p:nvSpPr>
          <p:cNvPr id="3" name="TextBox 2">
            <a:extLst>
              <a:ext uri="{FF2B5EF4-FFF2-40B4-BE49-F238E27FC236}">
                <a16:creationId xmlns:a16="http://schemas.microsoft.com/office/drawing/2014/main" id="{AF107296-01B2-CD42-81F0-2FBF3785674D}"/>
              </a:ext>
            </a:extLst>
          </p:cNvPr>
          <p:cNvSpPr txBox="1"/>
          <p:nvPr/>
        </p:nvSpPr>
        <p:spPr>
          <a:xfrm>
            <a:off x="1238250" y="1898514"/>
            <a:ext cx="6629400" cy="283154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a:t>Can describe why Backwards Design is important</a:t>
            </a:r>
          </a:p>
          <a:p>
            <a:pPr marL="285750" indent="-285750">
              <a:lnSpc>
                <a:spcPct val="200000"/>
              </a:lnSpc>
              <a:buFont typeface="Arial" panose="020B0604020202020204" pitchFamily="34" charset="0"/>
              <a:buChar char="•"/>
            </a:pPr>
            <a:r>
              <a:rPr lang="en-CA" sz="2000" dirty="0"/>
              <a:t>Can identify the 3 components of the Fink Triad</a:t>
            </a:r>
          </a:p>
          <a:p>
            <a:pPr marL="285750" indent="-285750">
              <a:lnSpc>
                <a:spcPct val="200000"/>
              </a:lnSpc>
              <a:buFont typeface="Arial" panose="020B0604020202020204" pitchFamily="34" charset="0"/>
              <a:buChar char="•"/>
            </a:pPr>
            <a:r>
              <a:rPr lang="en-CA" sz="2000" dirty="0"/>
              <a:t>Can identify the Bloom’s level of a learning outcome</a:t>
            </a:r>
          </a:p>
          <a:p>
            <a:pPr marL="285750" indent="-285750">
              <a:lnSpc>
                <a:spcPct val="200000"/>
              </a:lnSpc>
              <a:buFont typeface="Arial" panose="020B0604020202020204" pitchFamily="34" charset="0"/>
              <a:buChar char="•"/>
            </a:pPr>
            <a:r>
              <a:rPr lang="en-CA" sz="2000" dirty="0"/>
              <a:t>Can write a simple learning outcome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4671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417BC6-16D2-CF43-BC00-92D05AA0EC51}"/>
              </a:ext>
            </a:extLst>
          </p:cNvPr>
          <p:cNvSpPr/>
          <p:nvPr/>
        </p:nvSpPr>
        <p:spPr>
          <a:xfrm>
            <a:off x="1295400" y="1447800"/>
            <a:ext cx="6629400" cy="3244093"/>
          </a:xfrm>
          <a:prstGeom prst="rect">
            <a:avLst/>
          </a:prstGeom>
        </p:spPr>
        <p:txBody>
          <a:bodyPr wrap="square">
            <a:spAutoFit/>
          </a:bodyPr>
          <a:lstStyle/>
          <a:p>
            <a:pPr>
              <a:lnSpc>
                <a:spcPct val="150000"/>
              </a:lnSpc>
            </a:pPr>
            <a:r>
              <a:rPr lang="en-CA" sz="2800" b="1" dirty="0">
                <a:latin typeface="Arial" panose="020B0604020202020204" pitchFamily="34" charset="0"/>
              </a:rPr>
              <a:t>Backward design</a:t>
            </a:r>
            <a:r>
              <a:rPr lang="en-CA" sz="2800" dirty="0">
                <a:latin typeface="Arial" panose="020B0604020202020204" pitchFamily="34" charset="0"/>
              </a:rPr>
              <a:t> is the </a:t>
            </a:r>
            <a:r>
              <a:rPr lang="en-CA" sz="2800" dirty="0" err="1">
                <a:latin typeface="Arial" panose="020B0604020202020204" pitchFamily="34" charset="0"/>
              </a:rPr>
              <a:t>reccomended</a:t>
            </a:r>
            <a:r>
              <a:rPr lang="en-CA" sz="2800" dirty="0">
                <a:latin typeface="Arial" panose="020B0604020202020204" pitchFamily="34" charset="0"/>
              </a:rPr>
              <a:t> method of designing instruction by </a:t>
            </a:r>
            <a:r>
              <a:rPr lang="en-CA" sz="2800" u="sng" dirty="0">
                <a:latin typeface="Arial" panose="020B0604020202020204" pitchFamily="34" charset="0"/>
              </a:rPr>
              <a:t>first</a:t>
            </a:r>
            <a:r>
              <a:rPr lang="en-CA" sz="2800" dirty="0">
                <a:latin typeface="Arial" panose="020B0604020202020204" pitchFamily="34" charset="0"/>
              </a:rPr>
              <a:t> setting goals </a:t>
            </a:r>
            <a:r>
              <a:rPr lang="en-CA" sz="2800" u="sng" dirty="0">
                <a:latin typeface="Arial" panose="020B0604020202020204" pitchFamily="34" charset="0"/>
              </a:rPr>
              <a:t>before</a:t>
            </a:r>
            <a:r>
              <a:rPr lang="en-CA" sz="2800" dirty="0">
                <a:latin typeface="Arial" panose="020B0604020202020204" pitchFamily="34" charset="0"/>
              </a:rPr>
              <a:t> choosing instructional methods and forms of assessment.</a:t>
            </a:r>
            <a:r>
              <a:rPr lang="en-CA" dirty="0">
                <a:latin typeface="Arial" panose="020B0604020202020204" pitchFamily="34" charset="0"/>
              </a:rPr>
              <a:t> </a:t>
            </a:r>
            <a:endParaRPr lang="en-US" dirty="0"/>
          </a:p>
        </p:txBody>
      </p:sp>
    </p:spTree>
    <p:extLst>
      <p:ext uri="{BB962C8B-B14F-4D97-AF65-F5344CB8AC3E}">
        <p14:creationId xmlns:p14="http://schemas.microsoft.com/office/powerpoint/2010/main" val="192907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EFCBDB8-00F3-144B-9F99-E94BED3B6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99" y="289649"/>
            <a:ext cx="7976879" cy="6446431"/>
          </a:xfrm>
          <a:prstGeom prst="rect">
            <a:avLst/>
          </a:prstGeom>
        </p:spPr>
      </p:pic>
      <p:cxnSp>
        <p:nvCxnSpPr>
          <p:cNvPr id="13" name="Straight Arrow Connector 12">
            <a:extLst>
              <a:ext uri="{FF2B5EF4-FFF2-40B4-BE49-F238E27FC236}">
                <a16:creationId xmlns:a16="http://schemas.microsoft.com/office/drawing/2014/main" id="{E108185F-EFD2-FE4F-A417-224294D059BA}"/>
              </a:ext>
            </a:extLst>
          </p:cNvPr>
          <p:cNvCxnSpPr>
            <a:cxnSpLocks/>
          </p:cNvCxnSpPr>
          <p:nvPr/>
        </p:nvCxnSpPr>
        <p:spPr>
          <a:xfrm>
            <a:off x="5257169" y="2609850"/>
            <a:ext cx="915032" cy="1581150"/>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04FF83C-CB18-8643-9202-69B6792C2CB0}"/>
              </a:ext>
            </a:extLst>
          </p:cNvPr>
          <p:cNvCxnSpPr>
            <a:cxnSpLocks/>
          </p:cNvCxnSpPr>
          <p:nvPr/>
        </p:nvCxnSpPr>
        <p:spPr>
          <a:xfrm flipH="1">
            <a:off x="3627120" y="5052060"/>
            <a:ext cx="1950720" cy="0"/>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1A55E7A-1E12-254F-A9E5-2A355507113C}"/>
              </a:ext>
            </a:extLst>
          </p:cNvPr>
          <p:cNvCxnSpPr>
            <a:cxnSpLocks/>
          </p:cNvCxnSpPr>
          <p:nvPr/>
        </p:nvCxnSpPr>
        <p:spPr>
          <a:xfrm flipV="1">
            <a:off x="2834640" y="2545080"/>
            <a:ext cx="982980" cy="1569720"/>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E896CAE9-BF0F-FB40-8AC6-B15301781CD7}"/>
              </a:ext>
            </a:extLst>
          </p:cNvPr>
          <p:cNvSpPr/>
          <p:nvPr/>
        </p:nvSpPr>
        <p:spPr>
          <a:xfrm>
            <a:off x="6957060" y="2423160"/>
            <a:ext cx="1905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3F2B90-EF3B-8D4A-A7AB-D702251301B3}"/>
              </a:ext>
            </a:extLst>
          </p:cNvPr>
          <p:cNvSpPr/>
          <p:nvPr/>
        </p:nvSpPr>
        <p:spPr>
          <a:xfrm rot="2626878">
            <a:off x="5722067" y="1916429"/>
            <a:ext cx="198120" cy="922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13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4578F2-D2BD-5845-A117-97B3FE078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59" y="1178654"/>
            <a:ext cx="6324600" cy="4783311"/>
          </a:xfrm>
          <a:prstGeom prst="rect">
            <a:avLst/>
          </a:prstGeom>
        </p:spPr>
      </p:pic>
      <p:sp>
        <p:nvSpPr>
          <p:cNvPr id="2" name="TextBox 1">
            <a:extLst>
              <a:ext uri="{FF2B5EF4-FFF2-40B4-BE49-F238E27FC236}">
                <a16:creationId xmlns:a16="http://schemas.microsoft.com/office/drawing/2014/main" id="{3802354B-C5FF-784C-8F39-26919F86312A}"/>
              </a:ext>
            </a:extLst>
          </p:cNvPr>
          <p:cNvSpPr txBox="1"/>
          <p:nvPr/>
        </p:nvSpPr>
        <p:spPr>
          <a:xfrm>
            <a:off x="2750820" y="6019800"/>
            <a:ext cx="3962400" cy="646331"/>
          </a:xfrm>
          <a:prstGeom prst="rect">
            <a:avLst/>
          </a:prstGeom>
          <a:noFill/>
        </p:spPr>
        <p:txBody>
          <a:bodyPr wrap="square" rtlCol="0">
            <a:spAutoFit/>
          </a:bodyPr>
          <a:lstStyle/>
          <a:p>
            <a:pPr algn="ctr"/>
            <a:r>
              <a:rPr lang="en-US" sz="3600" b="1" dirty="0">
                <a:solidFill>
                  <a:schemeClr val="accent5">
                    <a:lumMod val="50000"/>
                  </a:schemeClr>
                </a:solidFill>
              </a:rPr>
              <a:t>Fink Triad</a:t>
            </a:r>
          </a:p>
        </p:txBody>
      </p:sp>
      <p:pic>
        <p:nvPicPr>
          <p:cNvPr id="4" name="Picture 3">
            <a:extLst>
              <a:ext uri="{FF2B5EF4-FFF2-40B4-BE49-F238E27FC236}">
                <a16:creationId xmlns:a16="http://schemas.microsoft.com/office/drawing/2014/main" id="{FA7CCAE5-623C-6D42-8DCD-581A25B04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68" y="287440"/>
            <a:ext cx="2388086" cy="3164580"/>
          </a:xfrm>
          <a:prstGeom prst="rect">
            <a:avLst/>
          </a:prstGeom>
        </p:spPr>
      </p:pic>
    </p:spTree>
    <p:extLst>
      <p:ext uri="{BB962C8B-B14F-4D97-AF65-F5344CB8AC3E}">
        <p14:creationId xmlns:p14="http://schemas.microsoft.com/office/powerpoint/2010/main" val="240869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F08B69-EEB6-9B45-A9DB-AD00C7471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501" y="770364"/>
            <a:ext cx="7637347" cy="5728010"/>
          </a:xfrm>
          <a:prstGeom prst="rect">
            <a:avLst/>
          </a:prstGeom>
        </p:spPr>
      </p:pic>
      <p:pic>
        <p:nvPicPr>
          <p:cNvPr id="5" name="Picture 4">
            <a:extLst>
              <a:ext uri="{FF2B5EF4-FFF2-40B4-BE49-F238E27FC236}">
                <a16:creationId xmlns:a16="http://schemas.microsoft.com/office/drawing/2014/main" id="{F8EC8082-4875-324D-A0BB-058EBC159541}"/>
              </a:ext>
            </a:extLst>
          </p:cNvPr>
          <p:cNvPicPr>
            <a:picLocks noChangeAspect="1"/>
          </p:cNvPicPr>
          <p:nvPr/>
        </p:nvPicPr>
        <p:blipFill>
          <a:blip r:embed="rId4"/>
          <a:stretch>
            <a:fillRect/>
          </a:stretch>
        </p:blipFill>
        <p:spPr>
          <a:xfrm>
            <a:off x="602166" y="683942"/>
            <a:ext cx="1371600" cy="990600"/>
          </a:xfrm>
          <a:prstGeom prst="rect">
            <a:avLst/>
          </a:prstGeom>
        </p:spPr>
      </p:pic>
    </p:spTree>
    <p:extLst>
      <p:ext uri="{BB962C8B-B14F-4D97-AF65-F5344CB8AC3E}">
        <p14:creationId xmlns:p14="http://schemas.microsoft.com/office/powerpoint/2010/main" val="139426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19487</TotalTime>
  <Words>831</Words>
  <Application>Microsoft Macintosh PowerPoint</Application>
  <PresentationFormat>On-screen Show (4:3)</PresentationFormat>
  <Paragraphs>141</Paragraphs>
  <Slides>33</Slides>
  <Notes>16</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 Bloom’s level Activity</vt:lpstr>
      <vt:lpstr>ABCD Learning Outcomes Model (comprehensive model – may be a little too comprehensive!)  A very complete learning outcome has 4 parts   </vt:lpstr>
      <vt:lpstr>Students will be able to construct a working model in less then 30 minutes</vt:lpstr>
      <vt:lpstr>Why do well constructed Learning Outcomes matter?</vt:lpstr>
      <vt:lpstr>PowerPoint Presentation</vt:lpstr>
      <vt:lpstr>Step 1:  Start with a simple rather inert  feeling Learning Outcome </vt:lpstr>
      <vt:lpstr>Step 2:  Pick a new verb to increase  Bloom’s level and make it active  </vt:lpstr>
      <vt:lpstr>Step 3:  Add a concrete situation that requires a judgment   </vt:lpstr>
      <vt:lpstr>Step 4:   Bring students to  a specific decision point   </vt:lpstr>
      <vt:lpstr>Final step:   Embellish description of specific situation   </vt:lpstr>
      <vt:lpstr>PowerPoint Presentation</vt:lpstr>
      <vt:lpstr>PowerPoint Presentation</vt:lpstr>
      <vt:lpstr>Build Well-constructed, Measurable, Vibrant Learning Outcomes</vt:lpstr>
      <vt:lpstr>PowerPoint Presentation</vt:lpstr>
      <vt:lpstr>Using Fink’s 3 Column Table To bring course level detail to Fink Triad concept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Leadership Academy: Put Teams to Work in Your Class</dc:title>
  <dc:creator>Billie</dc:creator>
  <cp:lastModifiedBy>Microsoft Office User</cp:lastModifiedBy>
  <cp:revision>937</cp:revision>
  <cp:lastPrinted>2018-11-06T23:13:15Z</cp:lastPrinted>
  <dcterms:created xsi:type="dcterms:W3CDTF">2010-03-25T18:57:36Z</dcterms:created>
  <dcterms:modified xsi:type="dcterms:W3CDTF">2019-02-11T21:31:20Z</dcterms:modified>
</cp:coreProperties>
</file>