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35"/>
  </p:notesMasterIdLst>
  <p:handoutMasterIdLst>
    <p:handoutMasterId r:id="rId36"/>
  </p:handoutMasterIdLst>
  <p:sldIdLst>
    <p:sldId id="1533" r:id="rId2"/>
    <p:sldId id="1470" r:id="rId3"/>
    <p:sldId id="1520" r:id="rId4"/>
    <p:sldId id="1534" r:id="rId5"/>
    <p:sldId id="1519" r:id="rId6"/>
    <p:sldId id="323" r:id="rId7"/>
    <p:sldId id="1555" r:id="rId8"/>
    <p:sldId id="1565" r:id="rId9"/>
    <p:sldId id="302" r:id="rId10"/>
    <p:sldId id="1566" r:id="rId11"/>
    <p:sldId id="295" r:id="rId12"/>
    <p:sldId id="1563" r:id="rId13"/>
    <p:sldId id="1532" r:id="rId14"/>
    <p:sldId id="1567" r:id="rId15"/>
    <p:sldId id="1561" r:id="rId16"/>
    <p:sldId id="1562" r:id="rId17"/>
    <p:sldId id="1556" r:id="rId18"/>
    <p:sldId id="1527" r:id="rId19"/>
    <p:sldId id="1522" r:id="rId20"/>
    <p:sldId id="1506" r:id="rId21"/>
    <p:sldId id="1435" r:id="rId22"/>
    <p:sldId id="1505" r:id="rId23"/>
    <p:sldId id="408" r:id="rId24"/>
    <p:sldId id="1426" r:id="rId25"/>
    <p:sldId id="1421" r:id="rId26"/>
    <p:sldId id="1428" r:id="rId27"/>
    <p:sldId id="1425" r:id="rId28"/>
    <p:sldId id="1429" r:id="rId29"/>
    <p:sldId id="316" r:id="rId30"/>
    <p:sldId id="1510" r:id="rId31"/>
    <p:sldId id="1529" r:id="rId32"/>
    <p:sldId id="1535" r:id="rId33"/>
    <p:sldId id="156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4" autoAdjust="0"/>
    <p:restoredTop sz="84821" autoAdjust="0"/>
  </p:normalViewPr>
  <p:slideViewPr>
    <p:cSldViewPr>
      <p:cViewPr varScale="1">
        <p:scale>
          <a:sx n="172" d="100"/>
          <a:sy n="172" d="100"/>
        </p:scale>
        <p:origin x="632" y="200"/>
      </p:cViewPr>
      <p:guideLst>
        <p:guide orient="horz" pos="2160"/>
        <p:guide pos="2880"/>
      </p:guideLst>
    </p:cSldViewPr>
  </p:slideViewPr>
  <p:outlineViewPr>
    <p:cViewPr>
      <p:scale>
        <a:sx n="33" d="100"/>
        <a:sy n="33" d="100"/>
      </p:scale>
      <p:origin x="48" y="4440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8A410A-DCBC-4654-BC80-D2689C9AC015}" type="datetimeFigureOut">
              <a:rPr lang="en-US" smtClean="0"/>
              <a:pPr/>
              <a:t>2/15/19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01CBB2-CDE0-46C3-BCB4-C9D31B4745A8}" type="slidenum">
              <a:rPr lang="en-US" smtClean="0"/>
              <a:pPr/>
              <a:t>‹#›</a:t>
            </a:fld>
            <a:endParaRPr lang="en-US"/>
          </a:p>
        </p:txBody>
      </p:sp>
    </p:spTree>
    <p:extLst>
      <p:ext uri="{BB962C8B-B14F-4D97-AF65-F5344CB8AC3E}">
        <p14:creationId xmlns:p14="http://schemas.microsoft.com/office/powerpoint/2010/main" val="315906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256ADA-032C-4973-ADEC-8DC2A318DC84}" type="datetimeFigureOut">
              <a:rPr lang="en-US" smtClean="0"/>
              <a:pPr/>
              <a:t>2/15/19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D9E1BD-2904-4E2F-B21E-6C2021C8EB71}" type="slidenum">
              <a:rPr lang="en-US" smtClean="0"/>
              <a:pPr/>
              <a:t>‹#›</a:t>
            </a:fld>
            <a:endParaRPr lang="en-US"/>
          </a:p>
        </p:txBody>
      </p:sp>
    </p:spTree>
    <p:extLst>
      <p:ext uri="{BB962C8B-B14F-4D97-AF65-F5344CB8AC3E}">
        <p14:creationId xmlns:p14="http://schemas.microsoft.com/office/powerpoint/2010/main" val="416391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everyone engaged, depth of conversation, taking work seriously, students looking things up, explaining to each other, making important insights, connections</a:t>
            </a:r>
          </a:p>
        </p:txBody>
      </p:sp>
      <p:sp>
        <p:nvSpPr>
          <p:cNvPr id="4" name="Slide Number Placeholder 3"/>
          <p:cNvSpPr>
            <a:spLocks noGrp="1"/>
          </p:cNvSpPr>
          <p:nvPr>
            <p:ph type="sldNum" sz="quarter" idx="5"/>
          </p:nvPr>
        </p:nvSpPr>
        <p:spPr/>
        <p:txBody>
          <a:bodyPr/>
          <a:lstStyle/>
          <a:p>
            <a:fld id="{9AD9E1BD-2904-4E2F-B21E-6C2021C8EB71}" type="slidenum">
              <a:rPr lang="en-US" smtClean="0"/>
              <a:pPr/>
              <a:t>2</a:t>
            </a:fld>
            <a:endParaRPr lang="en-US"/>
          </a:p>
        </p:txBody>
      </p:sp>
    </p:spTree>
    <p:extLst>
      <p:ext uri="{BB962C8B-B14F-4D97-AF65-F5344CB8AC3E}">
        <p14:creationId xmlns:p14="http://schemas.microsoft.com/office/powerpoint/2010/main" val="57778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page 1-2</a:t>
            </a:r>
          </a:p>
        </p:txBody>
      </p:sp>
      <p:sp>
        <p:nvSpPr>
          <p:cNvPr id="4" name="Slide Number Placeholder 3"/>
          <p:cNvSpPr>
            <a:spLocks noGrp="1"/>
          </p:cNvSpPr>
          <p:nvPr>
            <p:ph type="sldNum" sz="quarter" idx="5"/>
          </p:nvPr>
        </p:nvSpPr>
        <p:spPr/>
        <p:txBody>
          <a:bodyPr/>
          <a:lstStyle/>
          <a:p>
            <a:fld id="{9AD9E1BD-2904-4E2F-B21E-6C2021C8EB71}" type="slidenum">
              <a:rPr lang="en-US" smtClean="0"/>
              <a:pPr/>
              <a:t>7</a:t>
            </a:fld>
            <a:endParaRPr lang="en-US"/>
          </a:p>
        </p:txBody>
      </p:sp>
    </p:spTree>
    <p:extLst>
      <p:ext uri="{BB962C8B-B14F-4D97-AF65-F5344CB8AC3E}">
        <p14:creationId xmlns:p14="http://schemas.microsoft.com/office/powerpoint/2010/main" val="199973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everyone engaged, depth of conversation, taking work seriously, students looking things up, explaining to each other, making important insights, connections</a:t>
            </a:r>
          </a:p>
        </p:txBody>
      </p:sp>
      <p:sp>
        <p:nvSpPr>
          <p:cNvPr id="4" name="Slide Number Placeholder 3"/>
          <p:cNvSpPr>
            <a:spLocks noGrp="1"/>
          </p:cNvSpPr>
          <p:nvPr>
            <p:ph type="sldNum" sz="quarter" idx="5"/>
          </p:nvPr>
        </p:nvSpPr>
        <p:spPr/>
        <p:txBody>
          <a:bodyPr/>
          <a:lstStyle/>
          <a:p>
            <a:fld id="{9AD9E1BD-2904-4E2F-B21E-6C2021C8EB71}" type="slidenum">
              <a:rPr lang="en-US" smtClean="0"/>
              <a:pPr/>
              <a:t>15</a:t>
            </a:fld>
            <a:endParaRPr lang="en-US"/>
          </a:p>
        </p:txBody>
      </p:sp>
    </p:spTree>
    <p:extLst>
      <p:ext uri="{BB962C8B-B14F-4D97-AF65-F5344CB8AC3E}">
        <p14:creationId xmlns:p14="http://schemas.microsoft.com/office/powerpoint/2010/main" val="300289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everyone engaged, depth of conversation, taking work seriously, students looking things up, explaining to each other, making important insights, connections</a:t>
            </a:r>
          </a:p>
        </p:txBody>
      </p:sp>
      <p:sp>
        <p:nvSpPr>
          <p:cNvPr id="4" name="Slide Number Placeholder 3"/>
          <p:cNvSpPr>
            <a:spLocks noGrp="1"/>
          </p:cNvSpPr>
          <p:nvPr>
            <p:ph type="sldNum" sz="quarter" idx="5"/>
          </p:nvPr>
        </p:nvSpPr>
        <p:spPr/>
        <p:txBody>
          <a:bodyPr/>
          <a:lstStyle/>
          <a:p>
            <a:fld id="{9AD9E1BD-2904-4E2F-B21E-6C2021C8EB71}" type="slidenum">
              <a:rPr lang="en-US" smtClean="0"/>
              <a:pPr/>
              <a:t>16</a:t>
            </a:fld>
            <a:endParaRPr lang="en-US"/>
          </a:p>
        </p:txBody>
      </p:sp>
    </p:spTree>
    <p:extLst>
      <p:ext uri="{BB962C8B-B14F-4D97-AF65-F5344CB8AC3E}">
        <p14:creationId xmlns:p14="http://schemas.microsoft.com/office/powerpoint/2010/main" val="426895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everyone engaged, depth of conversation, taking work seriously, students looking things up, explaining to each other, making important insights, connections</a:t>
            </a:r>
          </a:p>
        </p:txBody>
      </p:sp>
      <p:sp>
        <p:nvSpPr>
          <p:cNvPr id="4" name="Slide Number Placeholder 3"/>
          <p:cNvSpPr>
            <a:spLocks noGrp="1"/>
          </p:cNvSpPr>
          <p:nvPr>
            <p:ph type="sldNum" sz="quarter" idx="5"/>
          </p:nvPr>
        </p:nvSpPr>
        <p:spPr/>
        <p:txBody>
          <a:bodyPr/>
          <a:lstStyle/>
          <a:p>
            <a:fld id="{9AD9E1BD-2904-4E2F-B21E-6C2021C8EB71}" type="slidenum">
              <a:rPr lang="en-US" smtClean="0"/>
              <a:pPr/>
              <a:t>17</a:t>
            </a:fld>
            <a:endParaRPr lang="en-US"/>
          </a:p>
        </p:txBody>
      </p:sp>
    </p:spTree>
    <p:extLst>
      <p:ext uri="{BB962C8B-B14F-4D97-AF65-F5344CB8AC3E}">
        <p14:creationId xmlns:p14="http://schemas.microsoft.com/office/powerpoint/2010/main" val="255625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Public report </a:t>
            </a:r>
            <a:r>
              <a:rPr lang="en-US" sz="1200" dirty="0"/>
              <a:t>of decisions give visible form to students thinking and application of knowledge. Allows everyone to compare thinking. Powerful discussion primer when differences are made visible.</a:t>
            </a:r>
          </a:p>
        </p:txBody>
      </p:sp>
      <p:sp>
        <p:nvSpPr>
          <p:cNvPr id="4" name="Slide Number Placeholder 3"/>
          <p:cNvSpPr>
            <a:spLocks noGrp="1"/>
          </p:cNvSpPr>
          <p:nvPr>
            <p:ph type="sldNum" sz="quarter" idx="10"/>
          </p:nvPr>
        </p:nvSpPr>
        <p:spPr/>
        <p:txBody>
          <a:bodyPr/>
          <a:lstStyle/>
          <a:p>
            <a:fld id="{9AD9E1BD-2904-4E2F-B21E-6C2021C8EB71}" type="slidenum">
              <a:rPr lang="en-US" smtClean="0"/>
              <a:pPr/>
              <a:t>23</a:t>
            </a:fld>
            <a:endParaRPr lang="en-US"/>
          </a:p>
        </p:txBody>
      </p:sp>
    </p:spTree>
    <p:extLst>
      <p:ext uri="{BB962C8B-B14F-4D97-AF65-F5344CB8AC3E}">
        <p14:creationId xmlns:p14="http://schemas.microsoft.com/office/powerpoint/2010/main" val="253609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27</a:t>
            </a:fld>
            <a:endParaRPr lang="en-US"/>
          </a:p>
        </p:txBody>
      </p:sp>
    </p:spTree>
    <p:extLst>
      <p:ext uri="{BB962C8B-B14F-4D97-AF65-F5344CB8AC3E}">
        <p14:creationId xmlns:p14="http://schemas.microsoft.com/office/powerpoint/2010/main" val="336103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5</a:t>
            </a:r>
          </a:p>
        </p:txBody>
      </p:sp>
      <p:sp>
        <p:nvSpPr>
          <p:cNvPr id="4" name="Slide Number Placeholder 3"/>
          <p:cNvSpPr>
            <a:spLocks noGrp="1"/>
          </p:cNvSpPr>
          <p:nvPr>
            <p:ph type="sldNum" sz="quarter" idx="10"/>
          </p:nvPr>
        </p:nvSpPr>
        <p:spPr/>
        <p:txBody>
          <a:bodyPr/>
          <a:lstStyle/>
          <a:p>
            <a:fld id="{DB8ACC0E-EEA5-7149-9A23-38980D998059}" type="slidenum">
              <a:rPr lang="en-US" smtClean="0"/>
              <a:t>29</a:t>
            </a:fld>
            <a:endParaRPr lang="en-US"/>
          </a:p>
        </p:txBody>
      </p:sp>
    </p:spTree>
    <p:extLst>
      <p:ext uri="{BB962C8B-B14F-4D97-AF65-F5344CB8AC3E}">
        <p14:creationId xmlns:p14="http://schemas.microsoft.com/office/powerpoint/2010/main" val="344746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D9E1BD-2904-4E2F-B21E-6C2021C8EB71}" type="slidenum">
              <a:rPr lang="en-US" smtClean="0"/>
              <a:pPr/>
              <a:t>33</a:t>
            </a:fld>
            <a:endParaRPr lang="en-US"/>
          </a:p>
        </p:txBody>
      </p:sp>
    </p:spTree>
    <p:extLst>
      <p:ext uri="{BB962C8B-B14F-4D97-AF65-F5344CB8AC3E}">
        <p14:creationId xmlns:p14="http://schemas.microsoft.com/office/powerpoint/2010/main" val="272969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DC1DF0D-C69C-4FF6-9D52-D4402116F166}" type="datetimeFigureOut">
              <a:rPr lang="en-US" smtClean="0"/>
              <a:pPr/>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903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119194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5498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1DF0D-C69C-4FF6-9D52-D4402116F166}" type="datetimeFigureOut">
              <a:rPr lang="en-US" smtClean="0"/>
              <a:pPr/>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19429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1DF0D-C69C-4FF6-9D52-D4402116F166}" type="datetimeFigureOut">
              <a:rPr lang="en-US" smtClean="0"/>
              <a:pPr/>
              <a:t>2/15/19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0431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C1DF0D-C69C-4FF6-9D52-D4402116F166}" type="datetimeFigureOut">
              <a:rPr lang="en-US" smtClean="0"/>
              <a:pPr/>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86810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C1DF0D-C69C-4FF6-9D52-D4402116F166}" type="datetimeFigureOut">
              <a:rPr lang="en-US" smtClean="0"/>
              <a:pPr/>
              <a:t>2/15/19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24712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1DF0D-C69C-4FF6-9D52-D4402116F166}" type="datetimeFigureOut">
              <a:rPr lang="en-US" smtClean="0"/>
              <a:pPr/>
              <a:t>2/15/19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382732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1DF0D-C69C-4FF6-9D52-D4402116F166}" type="datetimeFigureOut">
              <a:rPr lang="en-US" smtClean="0"/>
              <a:pPr/>
              <a:t>2/15/19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402025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62560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1DF0D-C69C-4FF6-9D52-D4402116F166}" type="datetimeFigureOut">
              <a:rPr lang="en-US" smtClean="0"/>
              <a:pPr/>
              <a:t>2/15/19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3BB-757F-4F8B-9C37-2B747687C9A5}" type="slidenum">
              <a:rPr lang="en-US" smtClean="0"/>
              <a:pPr/>
              <a:t>‹#›</a:t>
            </a:fld>
            <a:endParaRPr lang="en-US"/>
          </a:p>
        </p:txBody>
      </p:sp>
    </p:spTree>
    <p:extLst>
      <p:ext uri="{BB962C8B-B14F-4D97-AF65-F5344CB8AC3E}">
        <p14:creationId xmlns:p14="http://schemas.microsoft.com/office/powerpoint/2010/main" val="90203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C1DF0D-C69C-4FF6-9D52-D4402116F166}" type="datetimeFigureOut">
              <a:rPr lang="en-US" smtClean="0"/>
              <a:pPr/>
              <a:t>2/15/19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33C3BB-757F-4F8B-9C37-2B747687C9A5}" type="slidenum">
              <a:rPr lang="en-US" smtClean="0"/>
              <a:pPr/>
              <a:t>‹#›</a:t>
            </a:fld>
            <a:endParaRPr lang="en-US"/>
          </a:p>
        </p:txBody>
      </p:sp>
    </p:spTree>
    <p:extLst>
      <p:ext uri="{BB962C8B-B14F-4D97-AF65-F5344CB8AC3E}">
        <p14:creationId xmlns:p14="http://schemas.microsoft.com/office/powerpoint/2010/main" val="40659749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4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2C2B2C-EE9E-4945-BE8B-BE951C39192D}"/>
              </a:ext>
            </a:extLst>
          </p:cNvPr>
          <p:cNvSpPr>
            <a:spLocks noGrp="1"/>
          </p:cNvSpPr>
          <p:nvPr>
            <p:ph type="subTitle" idx="1"/>
          </p:nvPr>
        </p:nvSpPr>
        <p:spPr>
          <a:xfrm>
            <a:off x="927600" y="381000"/>
            <a:ext cx="7353300" cy="360362"/>
          </a:xfrm>
        </p:spPr>
        <p:txBody>
          <a:bodyPr>
            <a:noAutofit/>
          </a:bodyPr>
          <a:lstStyle/>
          <a:p>
            <a:r>
              <a:rPr lang="en-US" sz="4400" b="1" dirty="0">
                <a:solidFill>
                  <a:schemeClr val="accent1">
                    <a:lumMod val="75000"/>
                  </a:schemeClr>
                </a:solidFill>
              </a:rPr>
              <a:t>Building Great </a:t>
            </a:r>
          </a:p>
          <a:p>
            <a:r>
              <a:rPr lang="en-US" sz="4400" b="1" dirty="0">
                <a:solidFill>
                  <a:schemeClr val="accent1">
                    <a:lumMod val="75000"/>
                  </a:schemeClr>
                </a:solidFill>
              </a:rPr>
              <a:t>Classroom Activities</a:t>
            </a:r>
          </a:p>
        </p:txBody>
      </p:sp>
      <p:pic>
        <p:nvPicPr>
          <p:cNvPr id="5" name="Picture 4">
            <a:extLst>
              <a:ext uri="{FF2B5EF4-FFF2-40B4-BE49-F238E27FC236}">
                <a16:creationId xmlns:a16="http://schemas.microsoft.com/office/drawing/2014/main" id="{11F99848-9A64-864F-87FA-AD9B1A087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2625733"/>
          </a:xfrm>
          <a:prstGeom prst="rect">
            <a:avLst/>
          </a:prstGeom>
        </p:spPr>
      </p:pic>
      <p:sp>
        <p:nvSpPr>
          <p:cNvPr id="6" name="TextBox 5">
            <a:extLst>
              <a:ext uri="{FF2B5EF4-FFF2-40B4-BE49-F238E27FC236}">
                <a16:creationId xmlns:a16="http://schemas.microsoft.com/office/drawing/2014/main" id="{AC33C645-4FC8-2D49-AB00-3FDEA6B318E0}"/>
              </a:ext>
            </a:extLst>
          </p:cNvPr>
          <p:cNvSpPr txBox="1"/>
          <p:nvPr/>
        </p:nvSpPr>
        <p:spPr>
          <a:xfrm>
            <a:off x="1489575" y="5029200"/>
            <a:ext cx="6229350" cy="1292662"/>
          </a:xfrm>
          <a:prstGeom prst="rect">
            <a:avLst/>
          </a:prstGeom>
          <a:noFill/>
        </p:spPr>
        <p:txBody>
          <a:bodyPr wrap="square" rtlCol="0">
            <a:spAutoFit/>
          </a:bodyPr>
          <a:lstStyle/>
          <a:p>
            <a:pPr algn="ctr"/>
            <a:r>
              <a:rPr lang="en-US" sz="2400" b="1" dirty="0">
                <a:solidFill>
                  <a:schemeClr val="accent1">
                    <a:lumMod val="75000"/>
                  </a:schemeClr>
                </a:solidFill>
              </a:rPr>
              <a:t>Jim Sibley</a:t>
            </a:r>
          </a:p>
          <a:p>
            <a:pPr algn="ctr"/>
            <a:r>
              <a:rPr lang="en-US" dirty="0">
                <a:solidFill>
                  <a:schemeClr val="accent1">
                    <a:lumMod val="75000"/>
                  </a:schemeClr>
                </a:solidFill>
              </a:rPr>
              <a:t>Director – Centre for Instructional Support</a:t>
            </a:r>
          </a:p>
          <a:p>
            <a:pPr algn="ctr"/>
            <a:r>
              <a:rPr lang="en-US" dirty="0">
                <a:solidFill>
                  <a:schemeClr val="accent1">
                    <a:lumMod val="75000"/>
                  </a:schemeClr>
                </a:solidFill>
              </a:rPr>
              <a:t>University of British Columbia</a:t>
            </a:r>
          </a:p>
          <a:p>
            <a:pPr algn="ctr"/>
            <a:r>
              <a:rPr lang="en-US" dirty="0">
                <a:solidFill>
                  <a:schemeClr val="accent1">
                    <a:lumMod val="75000"/>
                  </a:schemeClr>
                </a:solidFill>
              </a:rPr>
              <a:t>February 19, 2019</a:t>
            </a:r>
          </a:p>
        </p:txBody>
      </p:sp>
    </p:spTree>
    <p:extLst>
      <p:ext uri="{BB962C8B-B14F-4D97-AF65-F5344CB8AC3E}">
        <p14:creationId xmlns:p14="http://schemas.microsoft.com/office/powerpoint/2010/main" val="85230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599"/>
          </a:xfrm>
          <a:noFill/>
        </p:spPr>
        <p:txBody>
          <a:bodyPr>
            <a:normAutofit/>
          </a:bodyPr>
          <a:lstStyle/>
          <a:p>
            <a:pPr marL="0" indent="0">
              <a:buNone/>
            </a:pPr>
            <a:r>
              <a:rPr lang="en-CA" dirty="0"/>
              <a:t>You are head of Engineering for a large dam project on the Yellow river in the </a:t>
            </a:r>
            <a:r>
              <a:rPr lang="en-CA" dirty="0" err="1"/>
              <a:t>Ningxai</a:t>
            </a:r>
            <a:r>
              <a:rPr lang="en-CA" dirty="0"/>
              <a:t> province of China. The dam is to be located in the </a:t>
            </a:r>
            <a:r>
              <a:rPr lang="en-CA" dirty="0" err="1"/>
              <a:t>Yiling</a:t>
            </a:r>
            <a:r>
              <a:rPr lang="en-CA" dirty="0"/>
              <a:t> district near the exit of the Ordos Loop section of the river. The dam is to be located at 34°49′46″N  111°20′41″E. The Yellow river is China’s third largest river. The river is characterized by extremely high silt loads, especially in spring floods. The local bedrock is highly fractured gneiss. The dam will be a concrete </a:t>
            </a:r>
            <a:r>
              <a:rPr lang="en-CA" dirty="0" err="1"/>
              <a:t>earthfill</a:t>
            </a:r>
            <a:r>
              <a:rPr lang="en-CA" dirty="0"/>
              <a:t> hybrid design. You have been asked to determine some of the main design parameters, including safety related questions like what flood event return period to build the dam to withstand.</a:t>
            </a:r>
          </a:p>
          <a:p>
            <a:pPr marL="0" indent="0">
              <a:buNone/>
            </a:pPr>
            <a:r>
              <a:rPr lang="en-CA" dirty="0"/>
              <a:t> </a:t>
            </a:r>
          </a:p>
          <a:p>
            <a:pPr marL="0" indent="0">
              <a:buNone/>
            </a:pPr>
            <a:r>
              <a:rPr lang="en-CA" dirty="0"/>
              <a:t>What </a:t>
            </a:r>
            <a:r>
              <a:rPr lang="en-CA" b="1" dirty="0"/>
              <a:t>flood</a:t>
            </a:r>
            <a:r>
              <a:rPr lang="en-CA" dirty="0"/>
              <a:t> </a:t>
            </a:r>
            <a:r>
              <a:rPr lang="en-CA" b="1" dirty="0"/>
              <a:t>return period</a:t>
            </a:r>
            <a:r>
              <a:rPr lang="en-CA" dirty="0"/>
              <a:t> would you recommend the dam be designed to withstand?</a:t>
            </a:r>
          </a:p>
          <a:p>
            <a:pPr marL="0" indent="0">
              <a:buNone/>
            </a:pPr>
            <a:endParaRPr lang="en-CA" dirty="0"/>
          </a:p>
          <a:p>
            <a:pPr marL="892175" lvl="0" indent="-514350" defTabSz="1341438">
              <a:buFont typeface="+mj-lt"/>
              <a:buAutoNum type="alphaUcPeriod"/>
            </a:pPr>
            <a:r>
              <a:rPr lang="en-CA" dirty="0"/>
              <a:t>once in 50 year flood </a:t>
            </a:r>
            <a:endParaRPr lang="en-CA" u="none" strike="noStrike" dirty="0">
              <a:effectLst/>
            </a:endParaRPr>
          </a:p>
          <a:p>
            <a:pPr marL="892175" lvl="0" indent="-514350" defTabSz="1341438">
              <a:buFont typeface="+mj-lt"/>
              <a:buAutoNum type="alphaUcPeriod"/>
            </a:pPr>
            <a:r>
              <a:rPr lang="en-CA" dirty="0"/>
              <a:t>once in 100 year flood</a:t>
            </a:r>
            <a:endParaRPr lang="en-CA" u="none" strike="noStrike" dirty="0">
              <a:effectLst/>
            </a:endParaRPr>
          </a:p>
          <a:p>
            <a:pPr marL="892175" lvl="0" indent="-514350" defTabSz="1341438">
              <a:buFont typeface="+mj-lt"/>
              <a:buAutoNum type="alphaUcPeriod"/>
            </a:pPr>
            <a:r>
              <a:rPr lang="en-CA" dirty="0"/>
              <a:t>once in 200 year flood</a:t>
            </a:r>
            <a:endParaRPr lang="en-CA" u="none" strike="noStrike" dirty="0">
              <a:effectLst/>
            </a:endParaRPr>
          </a:p>
          <a:p>
            <a:pPr marL="892175" lvl="0" indent="-514350" defTabSz="1341438">
              <a:buFont typeface="+mj-lt"/>
              <a:buAutoNum type="alphaUcPeriod"/>
            </a:pPr>
            <a:r>
              <a:rPr lang="en-CA" dirty="0"/>
              <a:t>once in 500 year flood</a:t>
            </a:r>
            <a:endParaRPr lang="en-CA" u="none" strike="noStrike" dirty="0">
              <a:effectLst/>
            </a:endParaRPr>
          </a:p>
          <a:p>
            <a:endParaRPr lang="en-US" dirty="0"/>
          </a:p>
        </p:txBody>
      </p:sp>
      <p:pic>
        <p:nvPicPr>
          <p:cNvPr id="5" name="Picture 4">
            <a:extLst>
              <a:ext uri="{FF2B5EF4-FFF2-40B4-BE49-F238E27FC236}">
                <a16:creationId xmlns:a16="http://schemas.microsoft.com/office/drawing/2014/main" id="{238971A8-BB13-5A49-A0B7-C3DF5641DE96}"/>
              </a:ext>
            </a:extLst>
          </p:cNvPr>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800600" y="3962399"/>
            <a:ext cx="3886200" cy="2667000"/>
          </a:xfrm>
          <a:prstGeom prst="rect">
            <a:avLst/>
          </a:prstGeom>
          <a:noFill/>
          <a:ln>
            <a:noFill/>
          </a:ln>
        </p:spPr>
      </p:pic>
      <p:sp>
        <p:nvSpPr>
          <p:cNvPr id="2" name="TextBox 1">
            <a:extLst>
              <a:ext uri="{FF2B5EF4-FFF2-40B4-BE49-F238E27FC236}">
                <a16:creationId xmlns:a16="http://schemas.microsoft.com/office/drawing/2014/main" id="{876BADA1-136A-5848-84A4-7BFB417CDBD5}"/>
              </a:ext>
            </a:extLst>
          </p:cNvPr>
          <p:cNvSpPr txBox="1"/>
          <p:nvPr/>
        </p:nvSpPr>
        <p:spPr>
          <a:xfrm>
            <a:off x="762000" y="533400"/>
            <a:ext cx="3124200" cy="646331"/>
          </a:xfrm>
          <a:prstGeom prst="rect">
            <a:avLst/>
          </a:prstGeom>
          <a:solidFill>
            <a:srgbClr val="FFFF00"/>
          </a:solidFill>
        </p:spPr>
        <p:txBody>
          <a:bodyPr wrap="square" rtlCol="0">
            <a:spAutoFit/>
          </a:bodyPr>
          <a:lstStyle/>
          <a:p>
            <a:pPr algn="ctr"/>
            <a:r>
              <a:rPr lang="en-US" sz="3600" b="1" dirty="0"/>
              <a:t>Complex Data</a:t>
            </a:r>
          </a:p>
        </p:txBody>
      </p:sp>
      <p:sp>
        <p:nvSpPr>
          <p:cNvPr id="6" name="TextBox 5">
            <a:extLst>
              <a:ext uri="{FF2B5EF4-FFF2-40B4-BE49-F238E27FC236}">
                <a16:creationId xmlns:a16="http://schemas.microsoft.com/office/drawing/2014/main" id="{03057A85-F469-E545-A3A5-5702F8BB07B9}"/>
              </a:ext>
            </a:extLst>
          </p:cNvPr>
          <p:cNvSpPr txBox="1"/>
          <p:nvPr/>
        </p:nvSpPr>
        <p:spPr>
          <a:xfrm>
            <a:off x="4114800" y="2820768"/>
            <a:ext cx="3934522" cy="646331"/>
          </a:xfrm>
          <a:prstGeom prst="rect">
            <a:avLst/>
          </a:prstGeom>
          <a:solidFill>
            <a:srgbClr val="FFFF00"/>
          </a:solidFill>
        </p:spPr>
        <p:txBody>
          <a:bodyPr wrap="square" rtlCol="0">
            <a:spAutoFit/>
          </a:bodyPr>
          <a:lstStyle/>
          <a:p>
            <a:pPr algn="ctr"/>
            <a:r>
              <a:rPr lang="en-US" sz="3600" b="1" dirty="0"/>
              <a:t>Complex Decision</a:t>
            </a:r>
          </a:p>
        </p:txBody>
      </p:sp>
      <p:sp>
        <p:nvSpPr>
          <p:cNvPr id="7" name="TextBox 6">
            <a:extLst>
              <a:ext uri="{FF2B5EF4-FFF2-40B4-BE49-F238E27FC236}">
                <a16:creationId xmlns:a16="http://schemas.microsoft.com/office/drawing/2014/main" id="{848D750B-1444-8542-841C-2840929FAB7E}"/>
              </a:ext>
            </a:extLst>
          </p:cNvPr>
          <p:cNvSpPr txBox="1"/>
          <p:nvPr/>
        </p:nvSpPr>
        <p:spPr>
          <a:xfrm>
            <a:off x="1638300" y="3962399"/>
            <a:ext cx="2933700" cy="646331"/>
          </a:xfrm>
          <a:prstGeom prst="rect">
            <a:avLst/>
          </a:prstGeom>
          <a:solidFill>
            <a:srgbClr val="FFFF00"/>
          </a:solidFill>
        </p:spPr>
        <p:txBody>
          <a:bodyPr wrap="square" rtlCol="0">
            <a:spAutoFit/>
          </a:bodyPr>
          <a:lstStyle/>
          <a:p>
            <a:pPr algn="ctr"/>
            <a:r>
              <a:rPr lang="en-US" sz="3600" b="1" dirty="0"/>
              <a:t>Simple Report</a:t>
            </a:r>
          </a:p>
        </p:txBody>
      </p:sp>
    </p:spTree>
    <p:extLst>
      <p:ext uri="{BB962C8B-B14F-4D97-AF65-F5344CB8AC3E}">
        <p14:creationId xmlns:p14="http://schemas.microsoft.com/office/powerpoint/2010/main" val="8153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29" y="355844"/>
            <a:ext cx="8031926" cy="5909311"/>
          </a:xfrm>
          <a:prstGeom prst="rect">
            <a:avLst/>
          </a:prstGeom>
        </p:spPr>
        <p:txBody>
          <a:bodyPr wrap="square">
            <a:spAutoFit/>
          </a:bodyPr>
          <a:lstStyle/>
          <a:p>
            <a:r>
              <a:rPr lang="en-US" dirty="0"/>
              <a:t>A patient with a Brain Stem Stroke has collapsed a lung from intractable hiccups and feed-tube aspirates. He was admitted to intensive care to deal with the subsequent pneumonia. A few weeks later he is moved to a regular ward and the PRN order for Baclofen has expired (Baclofen, Gabapentin family of drugs - off label use to control intractable hiccups). The patient has begun to hiccup again and is growing increasingly distressed that nothing is being done. The patient’s wife has repeatedly come to the nurse’s station demanding action. It is Friday night of a long weekend and the doctor on call is not returning the page. The Doctor had made is very clear to the nurses, that he is not to be called. It appears to be a doctor oversight that it was not renewed. The wife persistently demands action and the nurse begins to cry. The head nurse intervenes. </a:t>
            </a:r>
          </a:p>
          <a:p>
            <a:r>
              <a:rPr lang="en-US" dirty="0"/>
              <a:t> </a:t>
            </a:r>
          </a:p>
          <a:p>
            <a:r>
              <a:rPr lang="en-US" dirty="0"/>
              <a:t>The head nurse should:  </a:t>
            </a:r>
          </a:p>
          <a:p>
            <a:r>
              <a:rPr lang="en-US" dirty="0"/>
              <a:t> </a:t>
            </a:r>
          </a:p>
          <a:p>
            <a:pPr marL="800100" lvl="1" indent="-342900">
              <a:buFont typeface="+mj-lt"/>
              <a:buAutoNum type="alphaUcPeriod"/>
            </a:pPr>
            <a:r>
              <a:rPr lang="en-US" dirty="0"/>
              <a:t>Do nothing, but continue to attempt to contact the doctor  </a:t>
            </a:r>
          </a:p>
          <a:p>
            <a:pPr lvl="1"/>
            <a:endParaRPr lang="en-US" dirty="0"/>
          </a:p>
          <a:p>
            <a:pPr marL="800100" lvl="1" indent="-342900">
              <a:buFont typeface="+mj-lt"/>
              <a:buAutoNum type="alphaUcPeriod"/>
            </a:pPr>
            <a:r>
              <a:rPr lang="en-US" dirty="0"/>
              <a:t>Give the patient the pill and note it in the chart</a:t>
            </a:r>
            <a:br>
              <a:rPr lang="en-US" dirty="0"/>
            </a:br>
            <a:endParaRPr lang="en-US" dirty="0"/>
          </a:p>
          <a:p>
            <a:pPr marL="800100" lvl="1" indent="-342900">
              <a:buFont typeface="+mj-lt"/>
              <a:buAutoNum type="alphaUcPeriod"/>
            </a:pPr>
            <a:r>
              <a:rPr lang="en-US" dirty="0"/>
              <a:t>Give the pill, chart it, and continue calling the doctor </a:t>
            </a:r>
            <a:br>
              <a:rPr lang="en-US" dirty="0"/>
            </a:br>
            <a:r>
              <a:rPr lang="en-US" dirty="0"/>
              <a:t> </a:t>
            </a:r>
          </a:p>
          <a:p>
            <a:pPr marL="800100" lvl="1" indent="-342900">
              <a:buFont typeface="+mj-lt"/>
              <a:buAutoNum type="alphaUcPeriod"/>
            </a:pPr>
            <a:r>
              <a:rPr lang="en-US" dirty="0"/>
              <a:t>Mark a pill as spoiled and leave it with the patient</a:t>
            </a:r>
          </a:p>
        </p:txBody>
      </p:sp>
      <p:sp>
        <p:nvSpPr>
          <p:cNvPr id="3" name="TextBox 2">
            <a:extLst>
              <a:ext uri="{FF2B5EF4-FFF2-40B4-BE49-F238E27FC236}">
                <a16:creationId xmlns:a16="http://schemas.microsoft.com/office/drawing/2014/main" id="{7919D9FD-DE20-084F-B331-990D5F9FB65C}"/>
              </a:ext>
            </a:extLst>
          </p:cNvPr>
          <p:cNvSpPr txBox="1"/>
          <p:nvPr/>
        </p:nvSpPr>
        <p:spPr>
          <a:xfrm>
            <a:off x="2552700" y="1244697"/>
            <a:ext cx="3124200" cy="646331"/>
          </a:xfrm>
          <a:prstGeom prst="rect">
            <a:avLst/>
          </a:prstGeom>
          <a:solidFill>
            <a:srgbClr val="FFFF00"/>
          </a:solidFill>
        </p:spPr>
        <p:txBody>
          <a:bodyPr wrap="square" rtlCol="0">
            <a:spAutoFit/>
          </a:bodyPr>
          <a:lstStyle/>
          <a:p>
            <a:pPr algn="ctr"/>
            <a:r>
              <a:rPr lang="en-US" sz="3600" b="1" dirty="0"/>
              <a:t>Complex Data</a:t>
            </a:r>
          </a:p>
        </p:txBody>
      </p:sp>
      <p:sp>
        <p:nvSpPr>
          <p:cNvPr id="4" name="TextBox 3">
            <a:extLst>
              <a:ext uri="{FF2B5EF4-FFF2-40B4-BE49-F238E27FC236}">
                <a16:creationId xmlns:a16="http://schemas.microsoft.com/office/drawing/2014/main" id="{161B3CE2-15AD-0349-BD48-CFCF9B5AB0EF}"/>
              </a:ext>
            </a:extLst>
          </p:cNvPr>
          <p:cNvSpPr txBox="1"/>
          <p:nvPr/>
        </p:nvSpPr>
        <p:spPr>
          <a:xfrm>
            <a:off x="3657600" y="3431760"/>
            <a:ext cx="3934522" cy="646331"/>
          </a:xfrm>
          <a:prstGeom prst="rect">
            <a:avLst/>
          </a:prstGeom>
          <a:solidFill>
            <a:srgbClr val="FFFF00"/>
          </a:solidFill>
        </p:spPr>
        <p:txBody>
          <a:bodyPr wrap="square" rtlCol="0">
            <a:spAutoFit/>
          </a:bodyPr>
          <a:lstStyle/>
          <a:p>
            <a:pPr algn="ctr"/>
            <a:r>
              <a:rPr lang="en-US" sz="3600" b="1" dirty="0"/>
              <a:t>Complex Decision</a:t>
            </a:r>
          </a:p>
        </p:txBody>
      </p:sp>
      <p:sp>
        <p:nvSpPr>
          <p:cNvPr id="6" name="TextBox 5">
            <a:extLst>
              <a:ext uri="{FF2B5EF4-FFF2-40B4-BE49-F238E27FC236}">
                <a16:creationId xmlns:a16="http://schemas.microsoft.com/office/drawing/2014/main" id="{9026B78E-8F87-7D4E-ADC6-C56A60339175}"/>
              </a:ext>
            </a:extLst>
          </p:cNvPr>
          <p:cNvSpPr txBox="1"/>
          <p:nvPr/>
        </p:nvSpPr>
        <p:spPr>
          <a:xfrm>
            <a:off x="1295400" y="4841023"/>
            <a:ext cx="2933700" cy="646331"/>
          </a:xfrm>
          <a:prstGeom prst="rect">
            <a:avLst/>
          </a:prstGeom>
          <a:solidFill>
            <a:srgbClr val="FFFF00"/>
          </a:solidFill>
        </p:spPr>
        <p:txBody>
          <a:bodyPr wrap="square" rtlCol="0">
            <a:spAutoFit/>
          </a:bodyPr>
          <a:lstStyle/>
          <a:p>
            <a:pPr algn="ctr"/>
            <a:r>
              <a:rPr lang="en-US" sz="3600" b="1" dirty="0"/>
              <a:t>Simple Report</a:t>
            </a:r>
          </a:p>
        </p:txBody>
      </p:sp>
    </p:spTree>
    <p:extLst>
      <p:ext uri="{BB962C8B-B14F-4D97-AF65-F5344CB8AC3E}">
        <p14:creationId xmlns:p14="http://schemas.microsoft.com/office/powerpoint/2010/main" val="32947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F8E2-2A5A-1842-8B9C-EE0D0C2898F4}"/>
              </a:ext>
            </a:extLst>
          </p:cNvPr>
          <p:cNvSpPr>
            <a:spLocks noGrp="1"/>
          </p:cNvSpPr>
          <p:nvPr>
            <p:ph type="title"/>
          </p:nvPr>
        </p:nvSpPr>
        <p:spPr>
          <a:xfrm>
            <a:off x="914400" y="457200"/>
            <a:ext cx="7886700" cy="4876800"/>
          </a:xfrm>
        </p:spPr>
        <p:txBody>
          <a:bodyPr>
            <a:normAutofit/>
          </a:bodyPr>
          <a:lstStyle/>
          <a:p>
            <a:r>
              <a:rPr lang="en-US" b="1" dirty="0">
                <a:solidFill>
                  <a:srgbClr val="FF0000"/>
                </a:solidFill>
                <a:latin typeface="+mn-lt"/>
              </a:rPr>
              <a:t>Read Page 1-2</a:t>
            </a:r>
            <a:br>
              <a:rPr lang="en-US" b="1" dirty="0">
                <a:latin typeface="+mn-lt"/>
              </a:rPr>
            </a:br>
            <a:br>
              <a:rPr lang="en-US" b="1" dirty="0">
                <a:latin typeface="+mn-lt"/>
              </a:rPr>
            </a:br>
            <a:endParaRPr lang="en-US" b="1" dirty="0">
              <a:latin typeface="+mn-lt"/>
            </a:endParaRPr>
          </a:p>
        </p:txBody>
      </p:sp>
    </p:spTree>
    <p:extLst>
      <p:ext uri="{BB962C8B-B14F-4D97-AF65-F5344CB8AC3E}">
        <p14:creationId xmlns:p14="http://schemas.microsoft.com/office/powerpoint/2010/main" val="287768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3645-8F6B-974F-8E8A-14DEAABCDF3D}"/>
              </a:ext>
            </a:extLst>
          </p:cNvPr>
          <p:cNvSpPr>
            <a:spLocks noGrp="1"/>
          </p:cNvSpPr>
          <p:nvPr>
            <p:ph type="title"/>
          </p:nvPr>
        </p:nvSpPr>
        <p:spPr>
          <a:xfrm>
            <a:off x="762000" y="914400"/>
            <a:ext cx="7886700" cy="1325563"/>
          </a:xfrm>
        </p:spPr>
        <p:txBody>
          <a:bodyPr>
            <a:noAutofit/>
          </a:bodyPr>
          <a:lstStyle/>
          <a:p>
            <a:pPr>
              <a:lnSpc>
                <a:spcPct val="100000"/>
              </a:lnSpc>
            </a:pPr>
            <a:r>
              <a:rPr lang="en-US" sz="5400" b="1" dirty="0"/>
              <a:t>Constrained choice intensify discourse</a:t>
            </a:r>
          </a:p>
        </p:txBody>
      </p:sp>
      <p:pic>
        <p:nvPicPr>
          <p:cNvPr id="4" name="Picture 3">
            <a:extLst>
              <a:ext uri="{FF2B5EF4-FFF2-40B4-BE49-F238E27FC236}">
                <a16:creationId xmlns:a16="http://schemas.microsoft.com/office/drawing/2014/main" id="{D4072415-66FC-FE4C-9BE1-529D8BAE0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45409">
            <a:off x="1916366" y="2814506"/>
            <a:ext cx="6049107" cy="5196370"/>
          </a:xfrm>
          <a:prstGeom prst="rect">
            <a:avLst/>
          </a:prstGeom>
          <a:ln>
            <a:solidFill>
              <a:schemeClr val="accent1">
                <a:shade val="50000"/>
              </a:schemeClr>
            </a:solidFill>
          </a:ln>
        </p:spPr>
      </p:pic>
    </p:spTree>
    <p:extLst>
      <p:ext uri="{BB962C8B-B14F-4D97-AF65-F5344CB8AC3E}">
        <p14:creationId xmlns:p14="http://schemas.microsoft.com/office/powerpoint/2010/main" val="83380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8941E-E620-AB4C-A871-830992DAB137}"/>
              </a:ext>
            </a:extLst>
          </p:cNvPr>
          <p:cNvSpPr txBox="1"/>
          <p:nvPr/>
        </p:nvSpPr>
        <p:spPr>
          <a:xfrm>
            <a:off x="762000" y="1219200"/>
            <a:ext cx="7772400" cy="4278094"/>
          </a:xfrm>
          <a:prstGeom prst="rect">
            <a:avLst/>
          </a:prstGeom>
          <a:noFill/>
        </p:spPr>
        <p:txBody>
          <a:bodyPr wrap="square" rtlCol="0">
            <a:spAutoFit/>
          </a:bodyPr>
          <a:lstStyle/>
          <a:p>
            <a:pPr algn="ctr"/>
            <a:r>
              <a:rPr lang="en-US" sz="4800" b="1" dirty="0"/>
              <a:t>Think about a topic/concept/abstraction that your students have difficulty applying to real world contexts </a:t>
            </a:r>
          </a:p>
          <a:p>
            <a:endParaRPr lang="en-US" sz="3200" dirty="0"/>
          </a:p>
        </p:txBody>
      </p:sp>
    </p:spTree>
    <p:extLst>
      <p:ext uri="{BB962C8B-B14F-4D97-AF65-F5344CB8AC3E}">
        <p14:creationId xmlns:p14="http://schemas.microsoft.com/office/powerpoint/2010/main" val="130594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362D2-8C7C-1842-A1B9-9644B2F70311}"/>
              </a:ext>
            </a:extLst>
          </p:cNvPr>
          <p:cNvSpPr txBox="1"/>
          <p:nvPr/>
        </p:nvSpPr>
        <p:spPr>
          <a:xfrm>
            <a:off x="609600" y="750957"/>
            <a:ext cx="6248400" cy="4648200"/>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3A82D01A-E853-DC46-B830-B5D3993A9C27}"/>
              </a:ext>
            </a:extLst>
          </p:cNvPr>
          <p:cNvSpPr/>
          <p:nvPr/>
        </p:nvSpPr>
        <p:spPr>
          <a:xfrm>
            <a:off x="304800" y="685800"/>
            <a:ext cx="8686800" cy="5162119"/>
          </a:xfrm>
          <a:prstGeom prst="rect">
            <a:avLst/>
          </a:prstGeom>
        </p:spPr>
        <p:txBody>
          <a:bodyPr wrap="square">
            <a:spAutoFit/>
          </a:bodyPr>
          <a:lstStyle/>
          <a:p>
            <a:pPr marL="95250">
              <a:spcAft>
                <a:spcPts val="0"/>
              </a:spcAft>
            </a:pPr>
            <a:r>
              <a:rPr lang="en-CA" sz="2400" b="1" dirty="0">
                <a:solidFill>
                  <a:srgbClr val="FF0000"/>
                </a:solidFill>
                <a:latin typeface="Arial" panose="020B0604020202020204" pitchFamily="34" charset="0"/>
                <a:ea typeface="Cambria" panose="02040503050406030204" pitchFamily="18" charset="0"/>
              </a:rPr>
              <a:t>Pick a Specific, concrete decision that requires judgment </a:t>
            </a:r>
            <a:br>
              <a:rPr lang="en-CA" sz="2800" b="1" dirty="0">
                <a:solidFill>
                  <a:srgbClr val="FF0000"/>
                </a:solidFill>
                <a:latin typeface="Arial" panose="020B0604020202020204" pitchFamily="34" charset="0"/>
                <a:ea typeface="Cambria" panose="02040503050406030204" pitchFamily="18" charset="0"/>
              </a:rPr>
            </a:br>
            <a:endParaRPr lang="en-CA" sz="2800" dirty="0">
              <a:solidFill>
                <a:srgbClr val="000000"/>
              </a:solidFill>
              <a:latin typeface="Calibri" panose="020F0502020204030204" pitchFamily="34" charset="0"/>
              <a:ea typeface="Cambria" panose="02040503050406030204" pitchFamily="18" charset="0"/>
            </a:endParaRPr>
          </a:p>
          <a:p>
            <a:pPr marL="803275" lvl="0" indent="-161925">
              <a:lnSpc>
                <a:spcPct val="150000"/>
              </a:lnSpc>
              <a:spcAft>
                <a:spcPts val="195"/>
              </a:spcAft>
              <a:buSzPts val="1200"/>
              <a:buFont typeface="Courier New" panose="02070309020205020404" pitchFamily="49" charset="0"/>
              <a:buChar char="o"/>
            </a:pPr>
            <a:r>
              <a:rPr lang="en-CA" sz="2400" b="1" dirty="0">
                <a:solidFill>
                  <a:srgbClr val="000000"/>
                </a:solidFill>
                <a:latin typeface="Cambria" panose="02040503050406030204" pitchFamily="18" charset="0"/>
                <a:ea typeface="Cambria" panose="02040503050406030204" pitchFamily="18" charset="0"/>
                <a:cs typeface="Arial" panose="020B0604020202020204" pitchFamily="34" charset="0"/>
              </a:rPr>
              <a:t>Evaluate something</a:t>
            </a:r>
            <a:r>
              <a:rPr lang="en-CA" sz="2400" dirty="0">
                <a:solidFill>
                  <a:srgbClr val="000000"/>
                </a:solidFill>
                <a:latin typeface="Cambria" panose="02040503050406030204" pitchFamily="18" charset="0"/>
                <a:ea typeface="Cambria" panose="02040503050406030204" pitchFamily="18" charset="0"/>
                <a:cs typeface="Arial" panose="020B0604020202020204" pitchFamily="34" charset="0"/>
              </a:rPr>
              <a:t> </a:t>
            </a:r>
            <a:br>
              <a:rPr lang="en-CA" sz="2200" dirty="0">
                <a:solidFill>
                  <a:srgbClr val="000000"/>
                </a:solidFill>
                <a:latin typeface="Cambria" panose="02040503050406030204" pitchFamily="18" charset="0"/>
                <a:ea typeface="Cambria" panose="02040503050406030204" pitchFamily="18" charset="0"/>
                <a:cs typeface="Arial" panose="020B0604020202020204" pitchFamily="34" charset="0"/>
              </a:rPr>
            </a:br>
            <a:r>
              <a:rPr lang="en-CA" sz="2200" dirty="0">
                <a:solidFill>
                  <a:srgbClr val="000000"/>
                </a:solidFill>
                <a:latin typeface="Cambria" panose="02040503050406030204" pitchFamily="18" charset="0"/>
                <a:ea typeface="Cambria" panose="02040503050406030204" pitchFamily="18" charset="0"/>
                <a:cs typeface="Arial" panose="020B0604020202020204" pitchFamily="34" charset="0"/>
              </a:rPr>
              <a:t>(product, statement, resource, market, argument…)</a:t>
            </a:r>
            <a:endParaRPr lang="en-CA" sz="2200" dirty="0">
              <a:solidFill>
                <a:srgbClr val="000000"/>
              </a:solidFill>
              <a:latin typeface="Calibri" panose="020F0502020204030204" pitchFamily="34" charset="0"/>
              <a:ea typeface="Cambria" panose="02040503050406030204" pitchFamily="18" charset="0"/>
            </a:endParaRPr>
          </a:p>
          <a:p>
            <a:pPr marL="803275" lvl="0" indent="-161925">
              <a:lnSpc>
                <a:spcPct val="150000"/>
              </a:lnSpc>
              <a:spcAft>
                <a:spcPts val="195"/>
              </a:spcAft>
              <a:buSzPts val="1200"/>
              <a:buFont typeface="Courier New" panose="02070309020205020404" pitchFamily="49" charset="0"/>
              <a:buChar char="o"/>
            </a:pPr>
            <a:r>
              <a:rPr lang="en-CA" sz="2400" b="1" dirty="0">
                <a:solidFill>
                  <a:srgbClr val="000000"/>
                </a:solidFill>
                <a:latin typeface="Cambria" panose="02040503050406030204" pitchFamily="18" charset="0"/>
                <a:ea typeface="Cambria" panose="02040503050406030204" pitchFamily="18" charset="0"/>
                <a:cs typeface="Arial" panose="020B0604020202020204" pitchFamily="34" charset="0"/>
              </a:rPr>
              <a:t>Assess/diagnosis something</a:t>
            </a:r>
            <a:r>
              <a:rPr lang="en-CA" sz="2400" dirty="0">
                <a:solidFill>
                  <a:srgbClr val="000000"/>
                </a:solidFill>
                <a:latin typeface="Cambria" panose="02040503050406030204" pitchFamily="18" charset="0"/>
                <a:ea typeface="Cambria" panose="02040503050406030204" pitchFamily="18" charset="0"/>
                <a:cs typeface="Arial" panose="020B0604020202020204" pitchFamily="34" charset="0"/>
              </a:rPr>
              <a:t> </a:t>
            </a:r>
            <a:br>
              <a:rPr lang="en-CA" sz="2200" dirty="0">
                <a:solidFill>
                  <a:srgbClr val="000000"/>
                </a:solidFill>
                <a:latin typeface="Cambria" panose="02040503050406030204" pitchFamily="18" charset="0"/>
                <a:ea typeface="Cambria" panose="02040503050406030204" pitchFamily="18" charset="0"/>
                <a:cs typeface="Arial" panose="020B0604020202020204" pitchFamily="34" charset="0"/>
              </a:rPr>
            </a:br>
            <a:r>
              <a:rPr lang="en-CA" sz="2200" dirty="0">
                <a:solidFill>
                  <a:srgbClr val="000000"/>
                </a:solidFill>
                <a:latin typeface="Cambria" panose="02040503050406030204" pitchFamily="18" charset="0"/>
                <a:ea typeface="Cambria" panose="02040503050406030204" pitchFamily="18" charset="0"/>
                <a:cs typeface="Arial" panose="020B0604020202020204" pitchFamily="34" charset="0"/>
              </a:rPr>
              <a:t>(situation, patient…)</a:t>
            </a:r>
            <a:endParaRPr lang="en-CA" sz="2200" dirty="0">
              <a:solidFill>
                <a:srgbClr val="000000"/>
              </a:solidFill>
              <a:latin typeface="Calibri" panose="020F0502020204030204" pitchFamily="34" charset="0"/>
              <a:ea typeface="Cambria" panose="02040503050406030204" pitchFamily="18" charset="0"/>
            </a:endParaRPr>
          </a:p>
          <a:p>
            <a:pPr marL="803275" lvl="0" indent="-161925">
              <a:lnSpc>
                <a:spcPct val="150000"/>
              </a:lnSpc>
              <a:spcAft>
                <a:spcPts val="195"/>
              </a:spcAft>
              <a:buSzPts val="1200"/>
              <a:buFont typeface="Courier New" panose="02070309020205020404" pitchFamily="49" charset="0"/>
              <a:buChar char="o"/>
            </a:pPr>
            <a:r>
              <a:rPr lang="en-CA" sz="2400" b="1" dirty="0">
                <a:solidFill>
                  <a:srgbClr val="000000"/>
                </a:solidFill>
                <a:latin typeface="Cambria" panose="02040503050406030204" pitchFamily="18" charset="0"/>
                <a:ea typeface="Cambria" panose="02040503050406030204" pitchFamily="18" charset="0"/>
              </a:rPr>
              <a:t>Predict something</a:t>
            </a:r>
            <a:r>
              <a:rPr lang="en-CA" sz="2400" dirty="0">
                <a:solidFill>
                  <a:srgbClr val="000000"/>
                </a:solidFill>
                <a:latin typeface="Cambria" panose="02040503050406030204" pitchFamily="18" charset="0"/>
                <a:ea typeface="Cambria" panose="02040503050406030204" pitchFamily="18" charset="0"/>
              </a:rPr>
              <a:t> </a:t>
            </a:r>
            <a:br>
              <a:rPr lang="en-CA" sz="2200" dirty="0">
                <a:solidFill>
                  <a:srgbClr val="000000"/>
                </a:solidFill>
                <a:latin typeface="Cambria" panose="02040503050406030204" pitchFamily="18" charset="0"/>
                <a:ea typeface="Cambria" panose="02040503050406030204" pitchFamily="18" charset="0"/>
              </a:rPr>
            </a:br>
            <a:r>
              <a:rPr lang="en-CA" sz="2200" dirty="0">
                <a:solidFill>
                  <a:srgbClr val="000000"/>
                </a:solidFill>
                <a:latin typeface="Cambria" panose="02040503050406030204" pitchFamily="18" charset="0"/>
                <a:ea typeface="Cambria" panose="02040503050406030204" pitchFamily="18" charset="0"/>
              </a:rPr>
              <a:t>(probable consequence of an action…)</a:t>
            </a:r>
          </a:p>
          <a:p>
            <a:pPr marL="803275" lvl="0" indent="-161925">
              <a:lnSpc>
                <a:spcPct val="150000"/>
              </a:lnSpc>
              <a:spcAft>
                <a:spcPts val="195"/>
              </a:spcAft>
              <a:buSzPts val="1200"/>
              <a:buFont typeface="Courier New" panose="02070309020205020404" pitchFamily="49" charset="0"/>
              <a:buChar char="o"/>
            </a:pPr>
            <a:r>
              <a:rPr lang="en-CA" sz="2400" b="1" dirty="0">
                <a:latin typeface="Cambria" panose="02040503050406030204" pitchFamily="18" charset="0"/>
                <a:ea typeface="Times New Roman" panose="02020603050405020304" pitchFamily="18" charset="0"/>
                <a:cs typeface="Arial" panose="020B0604020202020204" pitchFamily="34" charset="0"/>
              </a:rPr>
              <a:t>Recommend something</a:t>
            </a:r>
            <a:br>
              <a:rPr lang="en-CA" sz="2200" dirty="0">
                <a:latin typeface="Cambria" panose="02040503050406030204" pitchFamily="18" charset="0"/>
                <a:ea typeface="Times New Roman" panose="02020603050405020304" pitchFamily="18" charset="0"/>
                <a:cs typeface="Arial" panose="020B0604020202020204" pitchFamily="34" charset="0"/>
              </a:rPr>
            </a:br>
            <a:r>
              <a:rPr lang="en-CA" sz="2200" dirty="0">
                <a:latin typeface="Cambria" panose="02040503050406030204" pitchFamily="18" charset="0"/>
                <a:ea typeface="Times New Roman" panose="02020603050405020304" pitchFamily="18" charset="0"/>
                <a:cs typeface="Arial" panose="020B0604020202020204" pitchFamily="34" charset="0"/>
              </a:rPr>
              <a:t>(how to avoid damage, bankruptcy, incarceration, disaster…)</a:t>
            </a:r>
            <a:r>
              <a:rPr lang="en-CA" sz="2200" dirty="0"/>
              <a:t> </a:t>
            </a:r>
            <a:endParaRPr lang="en-US" sz="2200" dirty="0"/>
          </a:p>
        </p:txBody>
      </p:sp>
    </p:spTree>
    <p:extLst>
      <p:ext uri="{BB962C8B-B14F-4D97-AF65-F5344CB8AC3E}">
        <p14:creationId xmlns:p14="http://schemas.microsoft.com/office/powerpoint/2010/main" val="239415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362D2-8C7C-1842-A1B9-9644B2F70311}"/>
              </a:ext>
            </a:extLst>
          </p:cNvPr>
          <p:cNvSpPr txBox="1"/>
          <p:nvPr/>
        </p:nvSpPr>
        <p:spPr>
          <a:xfrm>
            <a:off x="609600" y="750957"/>
            <a:ext cx="6248400" cy="4648200"/>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3A82D01A-E853-DC46-B830-B5D3993A9C27}"/>
              </a:ext>
            </a:extLst>
          </p:cNvPr>
          <p:cNvSpPr/>
          <p:nvPr/>
        </p:nvSpPr>
        <p:spPr>
          <a:xfrm>
            <a:off x="304800" y="685800"/>
            <a:ext cx="8686800" cy="4149919"/>
          </a:xfrm>
          <a:prstGeom prst="rect">
            <a:avLst/>
          </a:prstGeom>
        </p:spPr>
        <p:txBody>
          <a:bodyPr wrap="square">
            <a:spAutoFit/>
          </a:bodyPr>
          <a:lstStyle/>
          <a:p>
            <a:r>
              <a:rPr lang="en-CA" sz="2200" b="1" dirty="0">
                <a:solidFill>
                  <a:srgbClr val="FF0000"/>
                </a:solidFill>
              </a:rPr>
              <a:t>Create story about a situation that brings students to a decision point </a:t>
            </a:r>
            <a:br>
              <a:rPr lang="en-CA" sz="3200" b="1" dirty="0"/>
            </a:br>
            <a:endParaRPr lang="en-CA" sz="2400" dirty="0"/>
          </a:p>
          <a:p>
            <a:pPr marL="742950" lvl="1" indent="-285750">
              <a:lnSpc>
                <a:spcPts val="3280"/>
              </a:lnSpc>
              <a:buFont typeface="Arial" panose="020B0604020202020204" pitchFamily="34" charset="0"/>
              <a:buChar char="•"/>
            </a:pPr>
            <a:r>
              <a:rPr lang="en-CA" sz="2400" dirty="0">
                <a:latin typeface="Cambria" panose="02040503050406030204" pitchFamily="18" charset="0"/>
              </a:rPr>
              <a:t>You go into the supermarket and see 8 brands of cheese…</a:t>
            </a:r>
          </a:p>
          <a:p>
            <a:pPr marL="742950" lvl="1" indent="-285750">
              <a:lnSpc>
                <a:spcPts val="3280"/>
              </a:lnSpc>
              <a:buFont typeface="Arial" panose="020B0604020202020204" pitchFamily="34" charset="0"/>
              <a:buChar char="•"/>
            </a:pPr>
            <a:r>
              <a:rPr lang="en-CA" sz="2400" dirty="0">
                <a:latin typeface="Cambria" panose="02040503050406030204" pitchFamily="18" charset="0"/>
              </a:rPr>
              <a:t>Here’s a picture of a client who just walked into </a:t>
            </a:r>
            <a:br>
              <a:rPr lang="en-CA" sz="2400" dirty="0">
                <a:latin typeface="Cambria" panose="02040503050406030204" pitchFamily="18" charset="0"/>
              </a:rPr>
            </a:br>
            <a:r>
              <a:rPr lang="en-CA" sz="2400" dirty="0">
                <a:latin typeface="Cambria" panose="02040503050406030204" pitchFamily="18" charset="0"/>
              </a:rPr>
              <a:t>your hair salon…</a:t>
            </a:r>
          </a:p>
          <a:p>
            <a:pPr marL="742950" lvl="1" indent="-285750">
              <a:lnSpc>
                <a:spcPts val="3280"/>
              </a:lnSpc>
              <a:buFont typeface="Arial" panose="020B0604020202020204" pitchFamily="34" charset="0"/>
              <a:buChar char="•"/>
            </a:pPr>
            <a:r>
              <a:rPr lang="en-CA" sz="2400" dirty="0">
                <a:latin typeface="Cambria" panose="02040503050406030204" pitchFamily="18" charset="0"/>
              </a:rPr>
              <a:t>Here are three letters by applicants for director of…</a:t>
            </a:r>
          </a:p>
          <a:p>
            <a:pPr marL="742950" lvl="1" indent="-285750">
              <a:lnSpc>
                <a:spcPts val="3280"/>
              </a:lnSpc>
              <a:buFont typeface="Arial" panose="020B0604020202020204" pitchFamily="34" charset="0"/>
              <a:buChar char="•"/>
            </a:pPr>
            <a:r>
              <a:rPr lang="en-CA" sz="2400" dirty="0">
                <a:latin typeface="Cambria" panose="02040503050406030204" pitchFamily="18" charset="0"/>
              </a:rPr>
              <a:t>Here is 3 articles on the defunding of education </a:t>
            </a:r>
            <a:br>
              <a:rPr lang="en-CA" sz="2400" dirty="0">
                <a:latin typeface="Cambria" panose="02040503050406030204" pitchFamily="18" charset="0"/>
              </a:rPr>
            </a:br>
            <a:r>
              <a:rPr lang="en-CA" sz="2400" dirty="0">
                <a:latin typeface="Cambria" panose="02040503050406030204" pitchFamily="18" charset="0"/>
              </a:rPr>
              <a:t>from local newspapers</a:t>
            </a:r>
          </a:p>
          <a:p>
            <a:pPr marL="742950" lvl="1" indent="-285750">
              <a:lnSpc>
                <a:spcPts val="3280"/>
              </a:lnSpc>
              <a:buFont typeface="Arial" panose="020B0604020202020204" pitchFamily="34" charset="0"/>
              <a:buChar char="•"/>
            </a:pPr>
            <a:r>
              <a:rPr lang="en-CA" sz="2400" dirty="0">
                <a:latin typeface="Cambria" panose="02040503050406030204" pitchFamily="18" charset="0"/>
              </a:rPr>
              <a:t>Here are 3 paragraphs about X by 3 different authors…</a:t>
            </a:r>
          </a:p>
          <a:p>
            <a:pPr marL="742950" lvl="1" indent="-285750">
              <a:lnSpc>
                <a:spcPts val="3280"/>
              </a:lnSpc>
              <a:buFont typeface="Arial" panose="020B0604020202020204" pitchFamily="34" charset="0"/>
              <a:buChar char="•"/>
            </a:pPr>
            <a:r>
              <a:rPr lang="en-CA" sz="2400" dirty="0">
                <a:latin typeface="Cambria" panose="02040503050406030204" pitchFamily="18" charset="0"/>
              </a:rPr>
              <a:t>Here’s a new product that needs testing…</a:t>
            </a:r>
            <a:endParaRPr lang="en-US" sz="2400" dirty="0">
              <a:latin typeface="Cambria" panose="02040503050406030204" pitchFamily="18" charset="0"/>
            </a:endParaRPr>
          </a:p>
        </p:txBody>
      </p:sp>
    </p:spTree>
    <p:extLst>
      <p:ext uri="{BB962C8B-B14F-4D97-AF65-F5344CB8AC3E}">
        <p14:creationId xmlns:p14="http://schemas.microsoft.com/office/powerpoint/2010/main" val="414846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362D2-8C7C-1842-A1B9-9644B2F70311}"/>
              </a:ext>
            </a:extLst>
          </p:cNvPr>
          <p:cNvSpPr txBox="1"/>
          <p:nvPr/>
        </p:nvSpPr>
        <p:spPr>
          <a:xfrm>
            <a:off x="609600" y="750957"/>
            <a:ext cx="6248400" cy="4648200"/>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3A82D01A-E853-DC46-B830-B5D3993A9C27}"/>
              </a:ext>
            </a:extLst>
          </p:cNvPr>
          <p:cNvSpPr/>
          <p:nvPr/>
        </p:nvSpPr>
        <p:spPr>
          <a:xfrm>
            <a:off x="304800" y="788236"/>
            <a:ext cx="8686800" cy="4363439"/>
          </a:xfrm>
          <a:prstGeom prst="rect">
            <a:avLst/>
          </a:prstGeom>
        </p:spPr>
        <p:txBody>
          <a:bodyPr wrap="square">
            <a:spAutoFit/>
          </a:bodyPr>
          <a:lstStyle/>
          <a:p>
            <a:r>
              <a:rPr lang="en-CA" sz="2400" b="1" dirty="0">
                <a:solidFill>
                  <a:srgbClr val="FF0000"/>
                </a:solidFill>
              </a:rPr>
              <a:t>Write a prompt as a DECISION or CHOICE </a:t>
            </a:r>
            <a:r>
              <a:rPr lang="en-CA" sz="2400" dirty="0">
                <a:solidFill>
                  <a:srgbClr val="FF0000"/>
                </a:solidFill>
              </a:rPr>
              <a:t>needed in response to a situation - that naturally elicit</a:t>
            </a:r>
            <a:r>
              <a:rPr lang="en-CA" sz="2400" i="1" dirty="0">
                <a:solidFill>
                  <a:srgbClr val="FF0000"/>
                </a:solidFill>
              </a:rPr>
              <a:t> why this and not that?</a:t>
            </a:r>
            <a:br>
              <a:rPr lang="en-CA" b="1" i="1" dirty="0"/>
            </a:br>
            <a:endParaRPr lang="en-CA" dirty="0"/>
          </a:p>
          <a:p>
            <a:pPr marL="742950" lvl="1" indent="-285750">
              <a:lnSpc>
                <a:spcPct val="150000"/>
              </a:lnSpc>
              <a:buFont typeface="Arial" panose="020B0604020202020204" pitchFamily="34" charset="0"/>
              <a:buChar char="•"/>
            </a:pPr>
            <a:r>
              <a:rPr lang="en-CA" sz="2400" dirty="0">
                <a:latin typeface="Cambria" panose="02040503050406030204" pitchFamily="18" charset="0"/>
              </a:rPr>
              <a:t>Which of the options presented is best/worst?</a:t>
            </a:r>
          </a:p>
          <a:p>
            <a:pPr marL="742950" lvl="1" indent="-285750">
              <a:lnSpc>
                <a:spcPct val="150000"/>
              </a:lnSpc>
              <a:buFont typeface="Arial" panose="020B0604020202020204" pitchFamily="34" charset="0"/>
              <a:buChar char="•"/>
            </a:pPr>
            <a:r>
              <a:rPr lang="en-CA" sz="2400" dirty="0">
                <a:latin typeface="Cambria" panose="02040503050406030204" pitchFamily="18" charset="0"/>
              </a:rPr>
              <a:t>What would you do first/last?</a:t>
            </a:r>
          </a:p>
          <a:p>
            <a:pPr marL="742950" lvl="1" indent="-285750">
              <a:lnSpc>
                <a:spcPct val="150000"/>
              </a:lnSpc>
              <a:buFont typeface="Arial" panose="020B0604020202020204" pitchFamily="34" charset="0"/>
              <a:buChar char="•"/>
            </a:pPr>
            <a:r>
              <a:rPr lang="en-CA" sz="2400" dirty="0">
                <a:latin typeface="Cambria" panose="02040503050406030204" pitchFamily="18" charset="0"/>
              </a:rPr>
              <a:t>Which of these items will be most/least effective?</a:t>
            </a:r>
          </a:p>
          <a:p>
            <a:pPr marL="742950" lvl="1" indent="-285750">
              <a:lnSpc>
                <a:spcPct val="150000"/>
              </a:lnSpc>
              <a:buFont typeface="Arial" panose="020B0604020202020204" pitchFamily="34" charset="0"/>
              <a:buChar char="•"/>
            </a:pPr>
            <a:r>
              <a:rPr lang="en-CA" sz="2400" dirty="0">
                <a:latin typeface="Cambria" panose="02040503050406030204" pitchFamily="18" charset="0"/>
              </a:rPr>
              <a:t>What will be the most likely outcome/consequence of…?</a:t>
            </a:r>
          </a:p>
          <a:p>
            <a:pPr marL="742950" lvl="1" indent="-285750">
              <a:lnSpc>
                <a:spcPct val="150000"/>
              </a:lnSpc>
              <a:buFont typeface="Arial" panose="020B0604020202020204" pitchFamily="34" charset="0"/>
              <a:buChar char="•"/>
            </a:pPr>
            <a:r>
              <a:rPr lang="en-CA" sz="2400" dirty="0">
                <a:latin typeface="Cambria" panose="02040503050406030204" pitchFamily="18" charset="0"/>
              </a:rPr>
              <a:t>How would you rank these?</a:t>
            </a:r>
          </a:p>
          <a:p>
            <a:pPr marL="742950" lvl="1" indent="-285750">
              <a:lnSpc>
                <a:spcPct val="150000"/>
              </a:lnSpc>
              <a:buFont typeface="Arial" panose="020B0604020202020204" pitchFamily="34" charset="0"/>
              <a:buChar char="•"/>
            </a:pPr>
            <a:r>
              <a:rPr lang="en-CA" sz="2400" dirty="0">
                <a:latin typeface="Cambria" panose="02040503050406030204" pitchFamily="18" charset="0"/>
              </a:rPr>
              <a:t>What score would you give this?</a:t>
            </a:r>
            <a:endParaRPr lang="en-US" sz="2400" dirty="0">
              <a:latin typeface="Cambria" panose="02040503050406030204" pitchFamily="18" charset="0"/>
            </a:endParaRPr>
          </a:p>
        </p:txBody>
      </p:sp>
    </p:spTree>
    <p:extLst>
      <p:ext uri="{BB962C8B-B14F-4D97-AF65-F5344CB8AC3E}">
        <p14:creationId xmlns:p14="http://schemas.microsoft.com/office/powerpoint/2010/main" val="208820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Turn Arrow 3">
            <a:extLst>
              <a:ext uri="{FF2B5EF4-FFF2-40B4-BE49-F238E27FC236}">
                <a16:creationId xmlns:a16="http://schemas.microsoft.com/office/drawing/2014/main" id="{05F302FC-452A-914A-A9CB-3BCEA041CDA4}"/>
              </a:ext>
            </a:extLst>
          </p:cNvPr>
          <p:cNvSpPr/>
          <p:nvPr/>
        </p:nvSpPr>
        <p:spPr>
          <a:xfrm rot="16200000">
            <a:off x="-914400" y="3048000"/>
            <a:ext cx="3200400" cy="914400"/>
          </a:xfrm>
          <a:prstGeom prst="uturnArrow">
            <a:avLst>
              <a:gd name="adj1" fmla="val 8089"/>
              <a:gd name="adj2" fmla="val 25000"/>
              <a:gd name="adj3" fmla="val 25000"/>
              <a:gd name="adj4" fmla="val 39187"/>
              <a:gd name="adj5" fmla="val 72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400E99CA-F9EF-8D47-94EF-2473EC84D2F0}"/>
              </a:ext>
            </a:extLst>
          </p:cNvPr>
          <p:cNvSpPr/>
          <p:nvPr/>
        </p:nvSpPr>
        <p:spPr>
          <a:xfrm>
            <a:off x="685799" y="4876800"/>
            <a:ext cx="53340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7DB002-D5F4-DA4A-B4D2-078871917AAD}"/>
              </a:ext>
            </a:extLst>
          </p:cNvPr>
          <p:cNvSpPr txBox="1"/>
          <p:nvPr/>
        </p:nvSpPr>
        <p:spPr>
          <a:xfrm>
            <a:off x="381000" y="990600"/>
            <a:ext cx="8256494" cy="5438540"/>
          </a:xfrm>
          <a:prstGeom prst="rect">
            <a:avLst/>
          </a:prstGeom>
          <a:noFill/>
        </p:spPr>
        <p:txBody>
          <a:bodyPr wrap="square" rtlCol="0">
            <a:spAutoFit/>
          </a:bodyPr>
          <a:lstStyle/>
          <a:p>
            <a:pPr marL="742950" indent="-382588">
              <a:lnSpc>
                <a:spcPts val="4240"/>
              </a:lnSpc>
              <a:buFont typeface="+mj-lt"/>
              <a:buAutoNum type="arabicPeriod"/>
            </a:pPr>
            <a:r>
              <a:rPr lang="en-US" sz="2800" b="1" dirty="0"/>
              <a:t>First think </a:t>
            </a:r>
            <a:r>
              <a:rPr lang="en-US" sz="2800" dirty="0"/>
              <a:t>the kind of decisions/judgments you want your student to be able to do</a:t>
            </a:r>
            <a:endParaRPr lang="en-US" sz="2800" u="sng" dirty="0"/>
          </a:p>
          <a:p>
            <a:pPr marL="742950" indent="-382588">
              <a:lnSpc>
                <a:spcPts val="4240"/>
              </a:lnSpc>
              <a:buFont typeface="+mj-lt"/>
              <a:buAutoNum type="arabicPeriod"/>
            </a:pPr>
            <a:r>
              <a:rPr lang="en-US" sz="2800" b="1" dirty="0"/>
              <a:t>Create a story </a:t>
            </a:r>
            <a:r>
              <a:rPr lang="en-US" sz="2800" dirty="0"/>
              <a:t>that naturally brings students to a decision point in a specific context/situation</a:t>
            </a:r>
          </a:p>
          <a:p>
            <a:pPr marL="742950" indent="-382588">
              <a:lnSpc>
                <a:spcPts val="4240"/>
              </a:lnSpc>
              <a:buFont typeface="+mj-lt"/>
              <a:buAutoNum type="arabicPeriod"/>
            </a:pPr>
            <a:r>
              <a:rPr lang="en-US" sz="2800" b="1" dirty="0"/>
              <a:t>Create decision prompt and constrained choices </a:t>
            </a:r>
            <a:r>
              <a:rPr lang="en-US" sz="2800" dirty="0"/>
              <a:t>(reasonable, plausible, c</a:t>
            </a:r>
            <a:r>
              <a:rPr lang="en-CA" sz="2800" dirty="0"/>
              <a:t>competitive)</a:t>
            </a:r>
            <a:r>
              <a:rPr lang="en-US" sz="2800" dirty="0"/>
              <a:t>– things are contextually sensitive are best</a:t>
            </a:r>
          </a:p>
          <a:p>
            <a:pPr marL="742950" indent="-382588">
              <a:lnSpc>
                <a:spcPts val="4240"/>
              </a:lnSpc>
              <a:buFont typeface="+mj-lt"/>
              <a:buAutoNum type="arabicPeriod"/>
            </a:pPr>
            <a:r>
              <a:rPr lang="en-US" sz="2800" b="1" dirty="0"/>
              <a:t>Go prompt shopping </a:t>
            </a:r>
            <a:r>
              <a:rPr lang="en-US" sz="2800" dirty="0"/>
              <a:t>from list on Page 3 and 4</a:t>
            </a:r>
          </a:p>
          <a:p>
            <a:pPr marL="742950" indent="-382588">
              <a:lnSpc>
                <a:spcPts val="4240"/>
              </a:lnSpc>
              <a:buFont typeface="+mj-lt"/>
              <a:buAutoNum type="arabicPeriod"/>
            </a:pPr>
            <a:endParaRPr lang="en-US" sz="2800" dirty="0"/>
          </a:p>
          <a:p>
            <a:pPr marL="742950" indent="-382588">
              <a:lnSpc>
                <a:spcPts val="4240"/>
              </a:lnSpc>
              <a:buFont typeface="+mj-lt"/>
              <a:buAutoNum type="arabicPeriod"/>
            </a:pPr>
            <a:endParaRPr lang="en-US" sz="2800" dirty="0"/>
          </a:p>
        </p:txBody>
      </p:sp>
      <p:sp>
        <p:nvSpPr>
          <p:cNvPr id="2" name="TextBox 1">
            <a:extLst>
              <a:ext uri="{FF2B5EF4-FFF2-40B4-BE49-F238E27FC236}">
                <a16:creationId xmlns:a16="http://schemas.microsoft.com/office/drawing/2014/main" id="{256A44E6-B829-4541-85A3-5C89841FDAEB}"/>
              </a:ext>
            </a:extLst>
          </p:cNvPr>
          <p:cNvSpPr txBox="1"/>
          <p:nvPr/>
        </p:nvSpPr>
        <p:spPr>
          <a:xfrm>
            <a:off x="304800" y="381000"/>
            <a:ext cx="8077200" cy="646331"/>
          </a:xfrm>
          <a:prstGeom prst="rect">
            <a:avLst/>
          </a:prstGeom>
          <a:noFill/>
        </p:spPr>
        <p:txBody>
          <a:bodyPr wrap="square" rtlCol="0">
            <a:spAutoFit/>
          </a:bodyPr>
          <a:lstStyle/>
          <a:p>
            <a:r>
              <a:rPr lang="en-US" sz="3600" b="1" dirty="0">
                <a:solidFill>
                  <a:srgbClr val="FF0000"/>
                </a:solidFill>
              </a:rPr>
              <a:t>Write Your First 4S Activity (10 minutes)</a:t>
            </a:r>
          </a:p>
        </p:txBody>
      </p:sp>
      <p:sp>
        <p:nvSpPr>
          <p:cNvPr id="6" name="TextBox 5">
            <a:extLst>
              <a:ext uri="{FF2B5EF4-FFF2-40B4-BE49-F238E27FC236}">
                <a16:creationId xmlns:a16="http://schemas.microsoft.com/office/drawing/2014/main" id="{D588BB28-C392-2141-A478-043D103E19BA}"/>
              </a:ext>
            </a:extLst>
          </p:cNvPr>
          <p:cNvSpPr txBox="1"/>
          <p:nvPr/>
        </p:nvSpPr>
        <p:spPr>
          <a:xfrm>
            <a:off x="6275295" y="5943600"/>
            <a:ext cx="2514600" cy="923330"/>
          </a:xfrm>
          <a:prstGeom prst="rect">
            <a:avLst/>
          </a:prstGeom>
          <a:noFill/>
        </p:spPr>
        <p:txBody>
          <a:bodyPr wrap="square" rtlCol="0">
            <a:spAutoFit/>
          </a:bodyPr>
          <a:lstStyle/>
          <a:p>
            <a:pPr algn="r"/>
            <a:r>
              <a:rPr lang="en-US" dirty="0"/>
              <a:t>Use blank sheet of paper and prompts from page 2</a:t>
            </a:r>
          </a:p>
        </p:txBody>
      </p:sp>
      <p:sp>
        <p:nvSpPr>
          <p:cNvPr id="11" name="Oval 10">
            <a:extLst>
              <a:ext uri="{FF2B5EF4-FFF2-40B4-BE49-F238E27FC236}">
                <a16:creationId xmlns:a16="http://schemas.microsoft.com/office/drawing/2014/main" id="{E99ED747-66C3-284E-861E-97649AFCF219}"/>
              </a:ext>
            </a:extLst>
          </p:cNvPr>
          <p:cNvSpPr/>
          <p:nvPr/>
        </p:nvSpPr>
        <p:spPr>
          <a:xfrm>
            <a:off x="453482" y="5372100"/>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F4243F-AE8E-DA40-9BDC-80A5600F5ABA}"/>
              </a:ext>
            </a:extLst>
          </p:cNvPr>
          <p:cNvSpPr/>
          <p:nvPr/>
        </p:nvSpPr>
        <p:spPr>
          <a:xfrm>
            <a:off x="1469173" y="5935981"/>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831096-3680-974B-9F20-25441846C845}"/>
              </a:ext>
            </a:extLst>
          </p:cNvPr>
          <p:cNvSpPr/>
          <p:nvPr/>
        </p:nvSpPr>
        <p:spPr>
          <a:xfrm>
            <a:off x="453482" y="5935981"/>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C3A5F3-CF84-484D-9144-2397A8094EF5}"/>
              </a:ext>
            </a:extLst>
          </p:cNvPr>
          <p:cNvSpPr/>
          <p:nvPr/>
        </p:nvSpPr>
        <p:spPr>
          <a:xfrm rot="5400000">
            <a:off x="964487" y="6436020"/>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03C838-54EF-7844-B5BA-F6C5A7443550}"/>
              </a:ext>
            </a:extLst>
          </p:cNvPr>
          <p:cNvSpPr/>
          <p:nvPr/>
        </p:nvSpPr>
        <p:spPr>
          <a:xfrm rot="5400000">
            <a:off x="964487" y="5412895"/>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29E7EF-A4CC-B14E-AA89-7F224DA32967}"/>
              </a:ext>
            </a:extLst>
          </p:cNvPr>
          <p:cNvSpPr txBox="1"/>
          <p:nvPr/>
        </p:nvSpPr>
        <p:spPr>
          <a:xfrm>
            <a:off x="467763" y="5678539"/>
            <a:ext cx="1099571" cy="579646"/>
          </a:xfrm>
          <a:prstGeom prst="rect">
            <a:avLst/>
          </a:prstGeom>
          <a:noFill/>
        </p:spPr>
        <p:txBody>
          <a:bodyPr wrap="square" rtlCol="0">
            <a:spAutoFit/>
          </a:bodyPr>
          <a:lstStyle/>
          <a:p>
            <a:pPr algn="ctr">
              <a:lnSpc>
                <a:spcPts val="1860"/>
              </a:lnSpc>
            </a:pPr>
            <a:r>
              <a:rPr lang="en-US" dirty="0"/>
              <a:t>10 </a:t>
            </a:r>
            <a:br>
              <a:rPr lang="en-US" dirty="0"/>
            </a:br>
            <a:r>
              <a:rPr lang="en-US" dirty="0"/>
              <a:t>mins</a:t>
            </a:r>
          </a:p>
        </p:txBody>
      </p:sp>
    </p:spTree>
    <p:extLst>
      <p:ext uri="{BB962C8B-B14F-4D97-AF65-F5344CB8AC3E}">
        <p14:creationId xmlns:p14="http://schemas.microsoft.com/office/powerpoint/2010/main" val="2997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F8E2-2A5A-1842-8B9C-EE0D0C2898F4}"/>
              </a:ext>
            </a:extLst>
          </p:cNvPr>
          <p:cNvSpPr>
            <a:spLocks noGrp="1"/>
          </p:cNvSpPr>
          <p:nvPr>
            <p:ph type="title"/>
          </p:nvPr>
        </p:nvSpPr>
        <p:spPr>
          <a:xfrm>
            <a:off x="914400" y="457200"/>
            <a:ext cx="7886700" cy="4876800"/>
          </a:xfrm>
        </p:spPr>
        <p:txBody>
          <a:bodyPr>
            <a:normAutofit/>
          </a:bodyPr>
          <a:lstStyle/>
          <a:p>
            <a:r>
              <a:rPr lang="en-US" b="1" dirty="0">
                <a:solidFill>
                  <a:srgbClr val="FF0000"/>
                </a:solidFill>
                <a:latin typeface="+mn-lt"/>
              </a:rPr>
              <a:t>Read Page 3-4</a:t>
            </a:r>
            <a:br>
              <a:rPr lang="en-US" b="1" dirty="0">
                <a:latin typeface="+mn-lt"/>
              </a:rPr>
            </a:br>
            <a:br>
              <a:rPr lang="en-US" b="1" dirty="0">
                <a:latin typeface="+mn-lt"/>
              </a:rPr>
            </a:br>
            <a:endParaRPr lang="en-US" b="1" dirty="0">
              <a:latin typeface="+mn-lt"/>
            </a:endParaRPr>
          </a:p>
        </p:txBody>
      </p:sp>
    </p:spTree>
    <p:extLst>
      <p:ext uri="{BB962C8B-B14F-4D97-AF65-F5344CB8AC3E}">
        <p14:creationId xmlns:p14="http://schemas.microsoft.com/office/powerpoint/2010/main" val="21800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E369-1B46-6E4B-9C8B-41AA8DD6E5F7}"/>
              </a:ext>
            </a:extLst>
          </p:cNvPr>
          <p:cNvSpPr>
            <a:spLocks noGrp="1"/>
          </p:cNvSpPr>
          <p:nvPr>
            <p:ph type="title"/>
          </p:nvPr>
        </p:nvSpPr>
        <p:spPr>
          <a:xfrm>
            <a:off x="1066800" y="2362200"/>
            <a:ext cx="7162800" cy="1371600"/>
          </a:xfrm>
        </p:spPr>
        <p:txBody>
          <a:bodyPr>
            <a:normAutofit fontScale="90000"/>
          </a:bodyPr>
          <a:lstStyle/>
          <a:p>
            <a:pPr algn="ctr">
              <a:lnSpc>
                <a:spcPts val="6260"/>
              </a:lnSpc>
            </a:pPr>
            <a:r>
              <a:rPr lang="en-US" sz="4900" b="1" dirty="0">
                <a:latin typeface="+mn-lt"/>
              </a:rPr>
              <a:t>What makes a classroom activity/discussion great?</a:t>
            </a:r>
            <a:br>
              <a:rPr lang="en-US" dirty="0"/>
            </a:br>
            <a:endParaRPr lang="en-US" dirty="0"/>
          </a:p>
        </p:txBody>
      </p:sp>
    </p:spTree>
    <p:extLst>
      <p:ext uri="{BB962C8B-B14F-4D97-AF65-F5344CB8AC3E}">
        <p14:creationId xmlns:p14="http://schemas.microsoft.com/office/powerpoint/2010/main" val="287689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400" y="6096000"/>
            <a:ext cx="2286000" cy="369332"/>
          </a:xfrm>
          <a:prstGeom prst="rect">
            <a:avLst/>
          </a:prstGeom>
          <a:noFill/>
        </p:spPr>
        <p:txBody>
          <a:bodyPr wrap="square" rtlCol="0">
            <a:spAutoFit/>
          </a:bodyPr>
          <a:lstStyle/>
          <a:p>
            <a:pPr algn="ctr"/>
            <a:r>
              <a:rPr lang="en-US" dirty="0"/>
              <a:t>For next 10 minutes</a:t>
            </a:r>
          </a:p>
        </p:txBody>
      </p:sp>
      <p:sp>
        <p:nvSpPr>
          <p:cNvPr id="5" name="TextBox 4"/>
          <p:cNvSpPr txBox="1"/>
          <p:nvPr/>
        </p:nvSpPr>
        <p:spPr>
          <a:xfrm>
            <a:off x="838200" y="685800"/>
            <a:ext cx="6934200" cy="4161845"/>
          </a:xfrm>
          <a:prstGeom prst="rect">
            <a:avLst/>
          </a:prstGeom>
          <a:noFill/>
        </p:spPr>
        <p:txBody>
          <a:bodyPr wrap="square" rtlCol="0">
            <a:spAutoFit/>
          </a:bodyPr>
          <a:lstStyle/>
          <a:p>
            <a:pPr>
              <a:lnSpc>
                <a:spcPts val="3380"/>
              </a:lnSpc>
            </a:pPr>
            <a:r>
              <a:rPr lang="en-US" sz="2400" b="1" dirty="0"/>
              <a:t>Share your draft activity with your tablemates. </a:t>
            </a:r>
            <a:br>
              <a:rPr lang="en-US" sz="2400" b="1" dirty="0"/>
            </a:br>
            <a:endParaRPr lang="en-US" sz="2400" b="1" dirty="0"/>
          </a:p>
          <a:p>
            <a:pPr>
              <a:lnSpc>
                <a:spcPts val="3580"/>
              </a:lnSpc>
            </a:pPr>
            <a:r>
              <a:rPr lang="en-CA" sz="2400" dirty="0"/>
              <a:t>Read your activity to your tablemates - highlighting the judgment/decision you want students to make, the specific concrete application situation that leads to a natural decision point, and the question prompt (with superlative) and the kinds of specific choices they will consider (~2.5 minutes per person)</a:t>
            </a:r>
          </a:p>
          <a:p>
            <a:pPr>
              <a:lnSpc>
                <a:spcPts val="3580"/>
              </a:lnSpc>
            </a:pPr>
            <a:endParaRPr lang="en-US" sz="2400" dirty="0"/>
          </a:p>
        </p:txBody>
      </p:sp>
      <p:sp>
        <p:nvSpPr>
          <p:cNvPr id="6" name="Oval 5">
            <a:extLst>
              <a:ext uri="{FF2B5EF4-FFF2-40B4-BE49-F238E27FC236}">
                <a16:creationId xmlns:a16="http://schemas.microsoft.com/office/drawing/2014/main" id="{1A2A0C22-9B5A-9D4A-9FD9-D5CE643C063A}"/>
              </a:ext>
            </a:extLst>
          </p:cNvPr>
          <p:cNvSpPr/>
          <p:nvPr/>
        </p:nvSpPr>
        <p:spPr>
          <a:xfrm>
            <a:off x="533400" y="5105400"/>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A6CA669-7BF8-AD4D-9679-E88B9DBEE9D4}"/>
              </a:ext>
            </a:extLst>
          </p:cNvPr>
          <p:cNvSpPr/>
          <p:nvPr/>
        </p:nvSpPr>
        <p:spPr>
          <a:xfrm>
            <a:off x="1549091" y="5669281"/>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4A5CC-9ABA-9542-8633-ABD06D657733}"/>
              </a:ext>
            </a:extLst>
          </p:cNvPr>
          <p:cNvSpPr/>
          <p:nvPr/>
        </p:nvSpPr>
        <p:spPr>
          <a:xfrm>
            <a:off x="533400" y="5669281"/>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E2CB52-FDD5-AE44-B5CE-396102BA6247}"/>
              </a:ext>
            </a:extLst>
          </p:cNvPr>
          <p:cNvSpPr/>
          <p:nvPr/>
        </p:nvSpPr>
        <p:spPr>
          <a:xfrm rot="5400000">
            <a:off x="1044405" y="6169320"/>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F62389-33EE-8A40-81F0-7FA6C60ED7A6}"/>
              </a:ext>
            </a:extLst>
          </p:cNvPr>
          <p:cNvSpPr/>
          <p:nvPr/>
        </p:nvSpPr>
        <p:spPr>
          <a:xfrm rot="5400000">
            <a:off x="1044405" y="5146195"/>
            <a:ext cx="11244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F5155C0-A065-4747-A7A9-C288F5EAD72B}"/>
              </a:ext>
            </a:extLst>
          </p:cNvPr>
          <p:cNvSpPr txBox="1"/>
          <p:nvPr/>
        </p:nvSpPr>
        <p:spPr>
          <a:xfrm>
            <a:off x="533400" y="5410200"/>
            <a:ext cx="1099571" cy="579646"/>
          </a:xfrm>
          <a:prstGeom prst="rect">
            <a:avLst/>
          </a:prstGeom>
          <a:noFill/>
        </p:spPr>
        <p:txBody>
          <a:bodyPr wrap="square" rtlCol="0">
            <a:spAutoFit/>
          </a:bodyPr>
          <a:lstStyle/>
          <a:p>
            <a:pPr algn="ctr">
              <a:lnSpc>
                <a:spcPts val="1860"/>
              </a:lnSpc>
            </a:pPr>
            <a:r>
              <a:rPr lang="en-US" dirty="0"/>
              <a:t>10 </a:t>
            </a:r>
            <a:br>
              <a:rPr lang="en-US" dirty="0"/>
            </a:br>
            <a:r>
              <a:rPr lang="en-US" dirty="0"/>
              <a:t>mins</a:t>
            </a:r>
          </a:p>
        </p:txBody>
      </p:sp>
    </p:spTree>
    <p:extLst>
      <p:ext uri="{BB962C8B-B14F-4D97-AF65-F5344CB8AC3E}">
        <p14:creationId xmlns:p14="http://schemas.microsoft.com/office/powerpoint/2010/main" val="40218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0"/>
                                        <p:tgtEl>
                                          <p:spTgt spid="6"/>
                                        </p:tgtEl>
                                      </p:cBhvr>
                                    </p:animEffect>
                                    <p:set>
                                      <p:cBhvr>
                                        <p:cTn id="7" dur="1" fill="hold">
                                          <p:stCondLst>
                                            <p:cond delay="599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828800"/>
            <a:ext cx="6147795" cy="64210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Something to analyze </a:t>
            </a:r>
            <a:r>
              <a:rPr lang="en-US" sz="1400" dirty="0">
                <a:solidFill>
                  <a:schemeClr val="tx1"/>
                </a:solidFill>
              </a:rPr>
              <a:t>– to understand more about situation</a:t>
            </a:r>
          </a:p>
          <a:p>
            <a:r>
              <a:rPr lang="en-US" sz="1400" dirty="0">
                <a:solidFill>
                  <a:schemeClr val="tx1"/>
                </a:solidFill>
              </a:rPr>
              <a:t>Stories, images, evidence, articles, charts, data sets, test results, text passages</a:t>
            </a:r>
          </a:p>
        </p:txBody>
      </p:sp>
      <p:sp>
        <p:nvSpPr>
          <p:cNvPr id="4" name="Rectangle 3"/>
          <p:cNvSpPr/>
          <p:nvPr/>
        </p:nvSpPr>
        <p:spPr>
          <a:xfrm>
            <a:off x="1676400" y="2570784"/>
            <a:ext cx="6944436" cy="642101"/>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A decision to be made </a:t>
            </a:r>
            <a:r>
              <a:rPr lang="en-US" sz="1400" dirty="0">
                <a:solidFill>
                  <a:schemeClr val="tx1"/>
                </a:solidFill>
              </a:rPr>
              <a:t>- question with a superlative so teams are forced to make a decision and pick one option - rank, score, sort, best, worst, cheapest, most efficient, first, last, etc.</a:t>
            </a:r>
          </a:p>
        </p:txBody>
      </p:sp>
      <p:sp>
        <p:nvSpPr>
          <p:cNvPr id="8" name="Rectangle 7"/>
          <p:cNvSpPr/>
          <p:nvPr/>
        </p:nvSpPr>
        <p:spPr>
          <a:xfrm>
            <a:off x="1683534" y="3525288"/>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A. </a:t>
            </a:r>
            <a:r>
              <a:rPr lang="en-US" sz="1400" dirty="0">
                <a:solidFill>
                  <a:schemeClr val="tx1"/>
                </a:solidFill>
              </a:rPr>
              <a:t>One possible, plausible, competitive course of action/decision</a:t>
            </a:r>
          </a:p>
        </p:txBody>
      </p:sp>
      <p:sp>
        <p:nvSpPr>
          <p:cNvPr id="15" name="Rectangle 14"/>
          <p:cNvSpPr/>
          <p:nvPr/>
        </p:nvSpPr>
        <p:spPr>
          <a:xfrm>
            <a:off x="1683535" y="4092707"/>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B. </a:t>
            </a:r>
            <a:r>
              <a:rPr lang="en-US" sz="1400" dirty="0">
                <a:solidFill>
                  <a:schemeClr val="tx1"/>
                </a:solidFill>
              </a:rPr>
              <a:t>Another possible, plausible, competitive course of action/decision</a:t>
            </a:r>
          </a:p>
        </p:txBody>
      </p:sp>
      <p:sp>
        <p:nvSpPr>
          <p:cNvPr id="16" name="Rectangle 15"/>
          <p:cNvSpPr/>
          <p:nvPr/>
        </p:nvSpPr>
        <p:spPr>
          <a:xfrm>
            <a:off x="1683534" y="4666949"/>
            <a:ext cx="5203571"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C. </a:t>
            </a:r>
            <a:r>
              <a:rPr lang="en-US" sz="1400" dirty="0">
                <a:solidFill>
                  <a:schemeClr val="tx1"/>
                </a:solidFill>
              </a:rPr>
              <a:t>Another possible, plausible, competitive course of action/decision</a:t>
            </a:r>
          </a:p>
        </p:txBody>
      </p:sp>
      <p:sp>
        <p:nvSpPr>
          <p:cNvPr id="17" name="Rectangle 16"/>
          <p:cNvSpPr/>
          <p:nvPr/>
        </p:nvSpPr>
        <p:spPr>
          <a:xfrm>
            <a:off x="1683535" y="5225271"/>
            <a:ext cx="5203572" cy="459339"/>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D. </a:t>
            </a:r>
            <a:r>
              <a:rPr lang="en-US" sz="1400" dirty="0">
                <a:solidFill>
                  <a:schemeClr val="tx1"/>
                </a:solidFill>
              </a:rPr>
              <a:t>Another possible, plausible, competitive course of action/decision</a:t>
            </a:r>
          </a:p>
        </p:txBody>
      </p:sp>
      <p:sp>
        <p:nvSpPr>
          <p:cNvPr id="5" name="TextBox 4"/>
          <p:cNvSpPr txBox="1"/>
          <p:nvPr/>
        </p:nvSpPr>
        <p:spPr>
          <a:xfrm>
            <a:off x="1676399" y="1365918"/>
            <a:ext cx="3334283" cy="369332"/>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Concrete situation </a:t>
            </a:r>
            <a:r>
              <a:rPr lang="en-US" dirty="0"/>
              <a:t>description </a:t>
            </a:r>
          </a:p>
        </p:txBody>
      </p:sp>
      <p:cxnSp>
        <p:nvCxnSpPr>
          <p:cNvPr id="7" name="Straight Connector 6"/>
          <p:cNvCxnSpPr>
            <a:cxnSpLocks/>
          </p:cNvCxnSpPr>
          <p:nvPr/>
        </p:nvCxnSpPr>
        <p:spPr>
          <a:xfrm flipV="1">
            <a:off x="1486144" y="1343656"/>
            <a:ext cx="0" cy="18194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30437" y="1917319"/>
            <a:ext cx="1098743" cy="646331"/>
          </a:xfrm>
          <a:prstGeom prst="rect">
            <a:avLst/>
          </a:prstGeom>
          <a:noFill/>
        </p:spPr>
        <p:txBody>
          <a:bodyPr wrap="square" rtlCol="0">
            <a:spAutoFit/>
          </a:bodyPr>
          <a:lstStyle/>
          <a:p>
            <a:pPr algn="r"/>
            <a:r>
              <a:rPr lang="en-US" b="1" dirty="0"/>
              <a:t>Question</a:t>
            </a:r>
          </a:p>
          <a:p>
            <a:pPr algn="r"/>
            <a:r>
              <a:rPr lang="en-US" b="1" dirty="0"/>
              <a:t>Prompt</a:t>
            </a:r>
          </a:p>
        </p:txBody>
      </p:sp>
      <p:cxnSp>
        <p:nvCxnSpPr>
          <p:cNvPr id="18" name="Straight Connector 17"/>
          <p:cNvCxnSpPr>
            <a:cxnSpLocks/>
          </p:cNvCxnSpPr>
          <p:nvPr/>
        </p:nvCxnSpPr>
        <p:spPr>
          <a:xfrm flipV="1">
            <a:off x="1486144" y="3512542"/>
            <a:ext cx="0" cy="21720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0437" y="4126728"/>
            <a:ext cx="1098743" cy="646331"/>
          </a:xfrm>
          <a:prstGeom prst="rect">
            <a:avLst/>
          </a:prstGeom>
          <a:noFill/>
        </p:spPr>
        <p:txBody>
          <a:bodyPr wrap="square" rtlCol="0">
            <a:spAutoFit/>
          </a:bodyPr>
          <a:lstStyle/>
          <a:p>
            <a:pPr algn="r"/>
            <a:r>
              <a:rPr lang="en-US" b="1" dirty="0"/>
              <a:t>Possible decisions</a:t>
            </a:r>
          </a:p>
        </p:txBody>
      </p:sp>
      <p:sp>
        <p:nvSpPr>
          <p:cNvPr id="2" name="TextBox 1">
            <a:extLst>
              <a:ext uri="{FF2B5EF4-FFF2-40B4-BE49-F238E27FC236}">
                <a16:creationId xmlns:a16="http://schemas.microsoft.com/office/drawing/2014/main" id="{BE5862AC-DA62-4A4A-B5C6-51D08DD01B7D}"/>
              </a:ext>
            </a:extLst>
          </p:cNvPr>
          <p:cNvSpPr txBox="1"/>
          <p:nvPr/>
        </p:nvSpPr>
        <p:spPr>
          <a:xfrm>
            <a:off x="-1035921" y="354241"/>
            <a:ext cx="9656757" cy="584775"/>
          </a:xfrm>
          <a:prstGeom prst="rect">
            <a:avLst/>
          </a:prstGeom>
          <a:noFill/>
        </p:spPr>
        <p:txBody>
          <a:bodyPr wrap="square" rtlCol="0">
            <a:spAutoFit/>
          </a:bodyPr>
          <a:lstStyle/>
          <a:p>
            <a:pPr algn="ctr"/>
            <a:r>
              <a:rPr lang="en-US" sz="3200" b="1" dirty="0">
                <a:solidFill>
                  <a:srgbClr val="FF0000"/>
                </a:solidFill>
              </a:rPr>
              <a:t>Shape of Constrained Decision Activity</a:t>
            </a:r>
          </a:p>
        </p:txBody>
      </p:sp>
    </p:spTree>
    <p:extLst>
      <p:ext uri="{BB962C8B-B14F-4D97-AF65-F5344CB8AC3E}">
        <p14:creationId xmlns:p14="http://schemas.microsoft.com/office/powerpoint/2010/main" val="270941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599"/>
          </a:xfrm>
          <a:noFill/>
        </p:spPr>
        <p:txBody>
          <a:bodyPr>
            <a:normAutofit/>
          </a:bodyPr>
          <a:lstStyle/>
          <a:p>
            <a:pPr marL="0" indent="0">
              <a:buNone/>
            </a:pPr>
            <a:r>
              <a:rPr lang="en-CA" dirty="0"/>
              <a:t>You are head of Engineering for a large dam project on the Yellow river in the </a:t>
            </a:r>
            <a:r>
              <a:rPr lang="en-CA" dirty="0" err="1"/>
              <a:t>Ningxai</a:t>
            </a:r>
            <a:r>
              <a:rPr lang="en-CA" dirty="0"/>
              <a:t> province of China. The dam is to be located in the </a:t>
            </a:r>
            <a:r>
              <a:rPr lang="en-CA" dirty="0" err="1"/>
              <a:t>Yiling</a:t>
            </a:r>
            <a:r>
              <a:rPr lang="en-CA" dirty="0"/>
              <a:t> district near the exit of the Ordos Loop section of the river. The dam is to be located at 34°49′46″N  111°20′41″E. The Yellow river is China’s third largest river. The river is characterized by extremely high silt loads, especially in spring floods. The local bedrock is highly fractured gneiss. The dam will be a concrete </a:t>
            </a:r>
            <a:r>
              <a:rPr lang="en-CA" dirty="0" err="1"/>
              <a:t>earthfill</a:t>
            </a:r>
            <a:r>
              <a:rPr lang="en-CA" dirty="0"/>
              <a:t> hybrid design. You have been asked to determine some of the main design parameters, including safety related questions like what flood event return period to build the dam to withstand.</a:t>
            </a:r>
          </a:p>
          <a:p>
            <a:pPr marL="0" indent="0">
              <a:buNone/>
            </a:pPr>
            <a:r>
              <a:rPr lang="en-CA" dirty="0"/>
              <a:t> </a:t>
            </a:r>
          </a:p>
          <a:p>
            <a:pPr marL="0" indent="0">
              <a:buNone/>
            </a:pPr>
            <a:r>
              <a:rPr lang="en-CA" dirty="0"/>
              <a:t>What </a:t>
            </a:r>
            <a:r>
              <a:rPr lang="en-CA" b="1" dirty="0"/>
              <a:t>flood</a:t>
            </a:r>
            <a:r>
              <a:rPr lang="en-CA" dirty="0"/>
              <a:t> </a:t>
            </a:r>
            <a:r>
              <a:rPr lang="en-CA" b="1" dirty="0"/>
              <a:t>return period</a:t>
            </a:r>
            <a:r>
              <a:rPr lang="en-CA" dirty="0"/>
              <a:t> would you recommend the dam be designed to withstand?</a:t>
            </a:r>
          </a:p>
          <a:p>
            <a:pPr marL="0" indent="0">
              <a:buNone/>
            </a:pPr>
            <a:endParaRPr lang="en-CA" dirty="0"/>
          </a:p>
          <a:p>
            <a:pPr marL="892175" lvl="0" indent="-514350" defTabSz="1341438">
              <a:buFont typeface="+mj-lt"/>
              <a:buAutoNum type="alphaUcPeriod"/>
            </a:pPr>
            <a:r>
              <a:rPr lang="en-CA" dirty="0"/>
              <a:t>once in 50 year flood </a:t>
            </a:r>
            <a:endParaRPr lang="en-CA" u="none" strike="noStrike" dirty="0">
              <a:effectLst/>
            </a:endParaRPr>
          </a:p>
          <a:p>
            <a:pPr marL="892175" lvl="0" indent="-514350" defTabSz="1341438">
              <a:buFont typeface="+mj-lt"/>
              <a:buAutoNum type="alphaUcPeriod"/>
            </a:pPr>
            <a:r>
              <a:rPr lang="en-CA" dirty="0"/>
              <a:t>once in 100 year flood</a:t>
            </a:r>
            <a:endParaRPr lang="en-CA" u="none" strike="noStrike" dirty="0">
              <a:effectLst/>
            </a:endParaRPr>
          </a:p>
          <a:p>
            <a:pPr marL="892175" lvl="0" indent="-514350" defTabSz="1341438">
              <a:buFont typeface="+mj-lt"/>
              <a:buAutoNum type="alphaUcPeriod"/>
            </a:pPr>
            <a:r>
              <a:rPr lang="en-CA" dirty="0"/>
              <a:t>once in 200 year flood</a:t>
            </a:r>
            <a:endParaRPr lang="en-CA" u="none" strike="noStrike" dirty="0">
              <a:effectLst/>
            </a:endParaRPr>
          </a:p>
          <a:p>
            <a:pPr marL="892175" lvl="0" indent="-514350" defTabSz="1341438">
              <a:buFont typeface="+mj-lt"/>
              <a:buAutoNum type="alphaUcPeriod"/>
            </a:pPr>
            <a:r>
              <a:rPr lang="en-CA" dirty="0"/>
              <a:t>once in 500 year flood</a:t>
            </a:r>
            <a:endParaRPr lang="en-CA" u="none" strike="noStrike" dirty="0">
              <a:effectLst/>
            </a:endParaRPr>
          </a:p>
          <a:p>
            <a:endParaRPr lang="en-US" dirty="0"/>
          </a:p>
        </p:txBody>
      </p:sp>
      <p:pic>
        <p:nvPicPr>
          <p:cNvPr id="5" name="Picture 4">
            <a:extLst>
              <a:ext uri="{FF2B5EF4-FFF2-40B4-BE49-F238E27FC236}">
                <a16:creationId xmlns:a16="http://schemas.microsoft.com/office/drawing/2014/main" id="{238971A8-BB13-5A49-A0B7-C3DF5641DE96}"/>
              </a:ext>
            </a:extLst>
          </p:cNvPr>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800600" y="3962399"/>
            <a:ext cx="3886200" cy="2667000"/>
          </a:xfrm>
          <a:prstGeom prst="rect">
            <a:avLst/>
          </a:prstGeom>
          <a:noFill/>
          <a:ln>
            <a:noFill/>
          </a:ln>
        </p:spPr>
      </p:pic>
    </p:spTree>
    <p:extLst>
      <p:ext uri="{BB962C8B-B14F-4D97-AF65-F5344CB8AC3E}">
        <p14:creationId xmlns:p14="http://schemas.microsoft.com/office/powerpoint/2010/main" val="23316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Sreport copy.png"/>
          <p:cNvPicPr>
            <a:picLocks noChangeAspect="1"/>
          </p:cNvPicPr>
          <p:nvPr/>
        </p:nvPicPr>
        <p:blipFill rotWithShape="1">
          <a:blip r:embed="rId3">
            <a:extLst>
              <a:ext uri="{BEBA8EAE-BF5A-486C-A8C5-ECC9F3942E4B}">
                <a14:imgProps xmlns:a14="http://schemas.microsoft.com/office/drawing/2010/main">
                  <a14:imgLayer>
                    <a14:imgEffect>
                      <a14:brightnessContrast contrast="-18000"/>
                    </a14:imgEffect>
                  </a14:imgLayer>
                </a14:imgProps>
              </a:ext>
              <a:ext uri="{28A0092B-C50C-407E-A947-70E740481C1C}">
                <a14:useLocalDpi xmlns:a14="http://schemas.microsoft.com/office/drawing/2010/main" val="0"/>
              </a:ext>
            </a:extLst>
          </a:blip>
          <a:srcRect/>
          <a:stretch/>
        </p:blipFill>
        <p:spPr>
          <a:xfrm>
            <a:off x="381000" y="1905000"/>
            <a:ext cx="7537914" cy="4368800"/>
          </a:xfrm>
          <a:prstGeom prst="rect">
            <a:avLst/>
          </a:prstGeom>
        </p:spPr>
      </p:pic>
      <p:pic>
        <p:nvPicPr>
          <p:cNvPr id="3" name="Picture 2">
            <a:extLst>
              <a:ext uri="{FF2B5EF4-FFF2-40B4-BE49-F238E27FC236}">
                <a16:creationId xmlns:a16="http://schemas.microsoft.com/office/drawing/2014/main" id="{11D84052-DE09-0446-AEF7-C6C53F0D4CA5}"/>
              </a:ext>
            </a:extLst>
          </p:cNvPr>
          <p:cNvPicPr>
            <a:picLocks noChangeAspect="1"/>
          </p:cNvPicPr>
          <p:nvPr/>
        </p:nvPicPr>
        <p:blipFill rotWithShape="1">
          <a:blip r:embed="rId4">
            <a:extLst>
              <a:ext uri="{28A0092B-C50C-407E-A947-70E740481C1C}">
                <a14:useLocalDpi xmlns:a14="http://schemas.microsoft.com/office/drawing/2010/main" val="0"/>
              </a:ext>
            </a:extLst>
          </a:blip>
          <a:srcRect l="5324"/>
          <a:stretch/>
        </p:blipFill>
        <p:spPr>
          <a:xfrm>
            <a:off x="5943600" y="228600"/>
            <a:ext cx="3100552" cy="3581400"/>
          </a:xfrm>
          <a:prstGeom prst="rect">
            <a:avLst/>
          </a:prstGeom>
        </p:spPr>
      </p:pic>
    </p:spTree>
    <p:extLst>
      <p:ext uri="{BB962C8B-B14F-4D97-AF65-F5344CB8AC3E}">
        <p14:creationId xmlns:p14="http://schemas.microsoft.com/office/powerpoint/2010/main" val="1893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24" y="1773346"/>
            <a:ext cx="8048625" cy="3046988"/>
          </a:xfrm>
          <a:prstGeom prst="rect">
            <a:avLst/>
          </a:prstGeom>
        </p:spPr>
        <p:txBody>
          <a:bodyPr wrap="square">
            <a:spAutoFit/>
          </a:bodyPr>
          <a:lstStyle/>
          <a:p>
            <a:r>
              <a:rPr lang="en-US" sz="2400" dirty="0"/>
              <a:t>A patient come into emergency with the following symptoms... …add appropriately COMPLEX SCENARIO and DATA here</a:t>
            </a:r>
          </a:p>
          <a:p>
            <a:r>
              <a:rPr lang="en-US" sz="2400" dirty="0"/>
              <a:t> </a:t>
            </a:r>
            <a:r>
              <a:rPr lang="en-US" sz="2400" b="1" dirty="0"/>
              <a:t> </a:t>
            </a:r>
          </a:p>
          <a:p>
            <a:r>
              <a:rPr lang="en-US" sz="2400" b="1" dirty="0"/>
              <a:t>Possible 4S: </a:t>
            </a:r>
            <a:r>
              <a:rPr lang="en-US" sz="2400" dirty="0"/>
              <a:t>What is the first thing you would do? And why?</a:t>
            </a:r>
          </a:p>
          <a:p>
            <a:pPr lvl="1"/>
            <a:endParaRPr lang="en-US" sz="2400" dirty="0"/>
          </a:p>
          <a:p>
            <a:pPr marL="6350" lvl="1"/>
            <a:r>
              <a:rPr lang="en-US" sz="2400" b="1" dirty="0"/>
              <a:t>Possible 4S: </a:t>
            </a:r>
            <a:r>
              <a:rPr lang="en-US" sz="2400" dirty="0"/>
              <a:t>What is the first test you would order? And why</a:t>
            </a:r>
          </a:p>
          <a:p>
            <a:pPr marL="6350" lvl="1"/>
            <a:endParaRPr lang="en-US" sz="2400" dirty="0"/>
          </a:p>
          <a:p>
            <a:pPr marL="6350" lvl="1"/>
            <a:r>
              <a:rPr lang="en-US" sz="2400" b="1" dirty="0"/>
              <a:t>Possible 4S: </a:t>
            </a:r>
            <a:r>
              <a:rPr lang="en-US" sz="2400" dirty="0"/>
              <a:t>What would be the worst thing to do? And why?</a:t>
            </a:r>
          </a:p>
        </p:txBody>
      </p:sp>
    </p:spTree>
    <p:extLst>
      <p:ext uri="{BB962C8B-B14F-4D97-AF65-F5344CB8AC3E}">
        <p14:creationId xmlns:p14="http://schemas.microsoft.com/office/powerpoint/2010/main" val="248948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23 at 9.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146" y="694241"/>
            <a:ext cx="4267200" cy="4510321"/>
          </a:xfrm>
          <a:prstGeom prst="rect">
            <a:avLst/>
          </a:prstGeom>
        </p:spPr>
      </p:pic>
      <p:sp>
        <p:nvSpPr>
          <p:cNvPr id="3" name="TextBox 2"/>
          <p:cNvSpPr txBox="1"/>
          <p:nvPr/>
        </p:nvSpPr>
        <p:spPr>
          <a:xfrm>
            <a:off x="5105400" y="5410200"/>
            <a:ext cx="2850692" cy="523220"/>
          </a:xfrm>
          <a:prstGeom prst="rect">
            <a:avLst/>
          </a:prstGeom>
          <a:noFill/>
        </p:spPr>
        <p:txBody>
          <a:bodyPr wrap="square" rtlCol="0">
            <a:spAutoFit/>
          </a:bodyPr>
          <a:lstStyle/>
          <a:p>
            <a:pPr algn="ctr"/>
            <a:r>
              <a:rPr lang="en-US" sz="2800" b="1" dirty="0"/>
              <a:t>Push Pin in Map</a:t>
            </a:r>
          </a:p>
        </p:txBody>
      </p:sp>
      <p:sp>
        <p:nvSpPr>
          <p:cNvPr id="4" name="Rectangle 3">
            <a:extLst>
              <a:ext uri="{FF2B5EF4-FFF2-40B4-BE49-F238E27FC236}">
                <a16:creationId xmlns:a16="http://schemas.microsoft.com/office/drawing/2014/main" id="{C392706C-B33D-3847-9C8D-50D8F99C5F47}"/>
              </a:ext>
            </a:extLst>
          </p:cNvPr>
          <p:cNvSpPr/>
          <p:nvPr/>
        </p:nvSpPr>
        <p:spPr>
          <a:xfrm>
            <a:off x="533400" y="748800"/>
            <a:ext cx="3369575" cy="4401205"/>
          </a:xfrm>
          <a:prstGeom prst="rect">
            <a:avLst/>
          </a:prstGeom>
        </p:spPr>
        <p:txBody>
          <a:bodyPr wrap="square">
            <a:spAutoFit/>
          </a:bodyPr>
          <a:lstStyle/>
          <a:p>
            <a:r>
              <a:rPr lang="en-CA" sz="2800" i="1" dirty="0"/>
              <a:t>You are consulting for a new business owner who wants to open a dry-cleaning store in Norman, Oklahoma. </a:t>
            </a:r>
          </a:p>
          <a:p>
            <a:endParaRPr lang="en-CA" sz="2800" i="1" dirty="0"/>
          </a:p>
          <a:p>
            <a:r>
              <a:rPr lang="en-CA" sz="2800" i="1" dirty="0"/>
              <a:t>Where would you recommend locating a new dry-cleaning business (and why)? </a:t>
            </a:r>
            <a:endParaRPr lang="en-US" sz="2800" dirty="0"/>
          </a:p>
        </p:txBody>
      </p:sp>
    </p:spTree>
    <p:extLst>
      <p:ext uri="{BB962C8B-B14F-4D97-AF65-F5344CB8AC3E}">
        <p14:creationId xmlns:p14="http://schemas.microsoft.com/office/powerpoint/2010/main" val="194618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11.0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26" y="337973"/>
            <a:ext cx="3545818" cy="3928581"/>
          </a:xfrm>
          <a:prstGeom prst="rect">
            <a:avLst/>
          </a:prstGeom>
        </p:spPr>
      </p:pic>
      <p:pic>
        <p:nvPicPr>
          <p:cNvPr id="3" name="Picture 2" descr="Screen shot 2013-12-03 at 11.0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5" y="229893"/>
            <a:ext cx="3492025" cy="3517515"/>
          </a:xfrm>
          <a:prstGeom prst="rect">
            <a:avLst/>
          </a:prstGeom>
        </p:spPr>
      </p:pic>
      <p:sp>
        <p:nvSpPr>
          <p:cNvPr id="5" name="TextBox 4"/>
          <p:cNvSpPr txBox="1"/>
          <p:nvPr/>
        </p:nvSpPr>
        <p:spPr>
          <a:xfrm>
            <a:off x="2457461" y="6097114"/>
            <a:ext cx="3840788" cy="523220"/>
          </a:xfrm>
          <a:prstGeom prst="rect">
            <a:avLst/>
          </a:prstGeom>
          <a:noFill/>
        </p:spPr>
        <p:txBody>
          <a:bodyPr wrap="square" rtlCol="0">
            <a:spAutoFit/>
          </a:bodyPr>
          <a:lstStyle/>
          <a:p>
            <a:pPr algn="ctr"/>
            <a:r>
              <a:rPr lang="en-US" sz="2800" b="1" dirty="0"/>
              <a:t>Stacked Overheads</a:t>
            </a:r>
          </a:p>
        </p:txBody>
      </p:sp>
      <p:sp>
        <p:nvSpPr>
          <p:cNvPr id="7" name="Rectangle 6"/>
          <p:cNvSpPr/>
          <p:nvPr/>
        </p:nvSpPr>
        <p:spPr>
          <a:xfrm>
            <a:off x="1175402" y="4349458"/>
            <a:ext cx="6586315" cy="1477328"/>
          </a:xfrm>
          <a:prstGeom prst="rect">
            <a:avLst/>
          </a:prstGeom>
        </p:spPr>
        <p:txBody>
          <a:bodyPr wrap="square">
            <a:spAutoFit/>
          </a:bodyPr>
          <a:lstStyle/>
          <a:p>
            <a:r>
              <a:rPr lang="en-US" dirty="0"/>
              <a:t>The image on the left is the original data graphic provided to teams, and the image on the right is an overlay of the responses from two teams, each using their own color.  Teams were required to interpret the data by identifying two linear features with lines and the location of one additional feature with a circle. </a:t>
            </a:r>
          </a:p>
        </p:txBody>
      </p:sp>
      <p:sp>
        <p:nvSpPr>
          <p:cNvPr id="8" name="TextBox 7"/>
          <p:cNvSpPr txBox="1"/>
          <p:nvPr/>
        </p:nvSpPr>
        <p:spPr>
          <a:xfrm>
            <a:off x="6971361" y="6174058"/>
            <a:ext cx="1810392" cy="369332"/>
          </a:xfrm>
          <a:prstGeom prst="rect">
            <a:avLst/>
          </a:prstGeom>
          <a:noFill/>
        </p:spPr>
        <p:txBody>
          <a:bodyPr wrap="square" rtlCol="0">
            <a:spAutoFit/>
          </a:bodyPr>
          <a:lstStyle/>
          <a:p>
            <a:pPr algn="r"/>
            <a:r>
              <a:rPr lang="en-US" dirty="0">
                <a:solidFill>
                  <a:schemeClr val="bg1">
                    <a:lumMod val="65000"/>
                  </a:schemeClr>
                </a:solidFill>
              </a:rPr>
              <a:t>Jones, 2009</a:t>
            </a:r>
          </a:p>
        </p:txBody>
      </p:sp>
    </p:spTree>
    <p:extLst>
      <p:ext uri="{BB962C8B-B14F-4D97-AF65-F5344CB8AC3E}">
        <p14:creationId xmlns:p14="http://schemas.microsoft.com/office/powerpoint/2010/main" val="414457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5905" y="4876800"/>
            <a:ext cx="6410680" cy="1061829"/>
          </a:xfrm>
          <a:prstGeom prst="rect">
            <a:avLst/>
          </a:prstGeom>
        </p:spPr>
        <p:txBody>
          <a:bodyPr wrap="square">
            <a:spAutoFit/>
          </a:bodyPr>
          <a:lstStyle/>
          <a:p>
            <a:pPr>
              <a:spcBef>
                <a:spcPct val="50000"/>
              </a:spcBef>
            </a:pPr>
            <a:r>
              <a:rPr lang="en-US" dirty="0"/>
              <a:t>Instructor enters numerical positions then displays all at once</a:t>
            </a:r>
          </a:p>
          <a:p>
            <a:pPr>
              <a:spcBef>
                <a:spcPct val="50000"/>
              </a:spcBef>
            </a:pPr>
            <a:r>
              <a:rPr lang="en-US" dirty="0"/>
              <a:t>One page summary– principles and approach and not calculations   (16 point font or bigger) </a:t>
            </a:r>
          </a:p>
        </p:txBody>
      </p:sp>
      <p:graphicFrame>
        <p:nvGraphicFramePr>
          <p:cNvPr id="5" name="Object 2"/>
          <p:cNvGraphicFramePr>
            <a:graphicFrameLocks noChangeAspect="1"/>
          </p:cNvGraphicFramePr>
          <p:nvPr>
            <p:extLst/>
          </p:nvPr>
        </p:nvGraphicFramePr>
        <p:xfrm>
          <a:off x="863708" y="152400"/>
          <a:ext cx="6735886" cy="4811875"/>
        </p:xfrm>
        <a:graphic>
          <a:graphicData uri="http://schemas.openxmlformats.org/presentationml/2006/ole">
            <mc:AlternateContent xmlns:mc="http://schemas.openxmlformats.org/markup-compatibility/2006">
              <mc:Choice xmlns:v="urn:schemas-microsoft-com:vml" Requires="v">
                <p:oleObj spid="_x0000_s3144" name="Worksheet" r:id="rId4" imgW="9534483" imgH="5009987" progId="Excel.Sheet.8">
                  <p:embed/>
                </p:oleObj>
              </mc:Choice>
              <mc:Fallback>
                <p:oleObj name="Worksheet" r:id="rId4" imgW="9534483" imgH="5009987" progId="Excel.Sheet.8">
                  <p:embed/>
                  <p:pic>
                    <p:nvPicPr>
                      <p:cNvPr id="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708" y="152400"/>
                        <a:ext cx="6735886" cy="4811875"/>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TextBox 5"/>
          <p:cNvSpPr txBox="1"/>
          <p:nvPr/>
        </p:nvSpPr>
        <p:spPr>
          <a:xfrm>
            <a:off x="3429000" y="6172200"/>
            <a:ext cx="2743200" cy="584775"/>
          </a:xfrm>
          <a:prstGeom prst="rect">
            <a:avLst/>
          </a:prstGeom>
          <a:noFill/>
        </p:spPr>
        <p:txBody>
          <a:bodyPr wrap="square" rtlCol="0">
            <a:spAutoFit/>
          </a:bodyPr>
          <a:lstStyle/>
          <a:p>
            <a:r>
              <a:rPr lang="en-US" sz="3200" b="1" dirty="0"/>
              <a:t>Excel Charts</a:t>
            </a:r>
          </a:p>
        </p:txBody>
      </p:sp>
    </p:spTree>
    <p:extLst>
      <p:ext uri="{BB962C8B-B14F-4D97-AF65-F5344CB8AC3E}">
        <p14:creationId xmlns:p14="http://schemas.microsoft.com/office/powerpoint/2010/main" val="1024068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3 at 9.4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54" y="740792"/>
            <a:ext cx="2969120" cy="4225007"/>
          </a:xfrm>
          <a:prstGeom prst="rect">
            <a:avLst/>
          </a:prstGeom>
        </p:spPr>
      </p:pic>
      <p:sp>
        <p:nvSpPr>
          <p:cNvPr id="3" name="TextBox 2"/>
          <p:cNvSpPr txBox="1"/>
          <p:nvPr/>
        </p:nvSpPr>
        <p:spPr>
          <a:xfrm>
            <a:off x="2948154" y="5314052"/>
            <a:ext cx="2706253" cy="646331"/>
          </a:xfrm>
          <a:prstGeom prst="rect">
            <a:avLst/>
          </a:prstGeom>
          <a:noFill/>
        </p:spPr>
        <p:txBody>
          <a:bodyPr wrap="square" rtlCol="0">
            <a:spAutoFit/>
          </a:bodyPr>
          <a:lstStyle/>
          <a:p>
            <a:pPr algn="ctr"/>
            <a:r>
              <a:rPr lang="en-US" sz="3600" b="1" dirty="0"/>
              <a:t>Hot Seat</a:t>
            </a:r>
          </a:p>
        </p:txBody>
      </p:sp>
    </p:spTree>
    <p:extLst>
      <p:ext uri="{BB962C8B-B14F-4D97-AF65-F5344CB8AC3E}">
        <p14:creationId xmlns:p14="http://schemas.microsoft.com/office/powerpoint/2010/main" val="426255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lly_picker_draft_pt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54" y="862013"/>
            <a:ext cx="9144000" cy="5143500"/>
          </a:xfrm>
          <a:prstGeom prst="rect">
            <a:avLst/>
          </a:prstGeom>
        </p:spPr>
      </p:pic>
      <p:sp>
        <p:nvSpPr>
          <p:cNvPr id="3" name="TextBox 2">
            <a:extLst>
              <a:ext uri="{FF2B5EF4-FFF2-40B4-BE49-F238E27FC236}">
                <a16:creationId xmlns:a16="http://schemas.microsoft.com/office/drawing/2014/main" id="{8C8B616D-6BF0-1546-A5FA-2D2462E48B04}"/>
              </a:ext>
            </a:extLst>
          </p:cNvPr>
          <p:cNvSpPr txBox="1"/>
          <p:nvPr/>
        </p:nvSpPr>
        <p:spPr>
          <a:xfrm>
            <a:off x="5598827" y="1273227"/>
            <a:ext cx="3192904" cy="1338828"/>
          </a:xfrm>
          <a:prstGeom prst="rect">
            <a:avLst/>
          </a:prstGeom>
          <a:noFill/>
        </p:spPr>
        <p:txBody>
          <a:bodyPr wrap="square" rtlCol="0">
            <a:spAutoFit/>
          </a:bodyPr>
          <a:lstStyle/>
          <a:p>
            <a:pPr algn="r"/>
            <a:r>
              <a:rPr lang="en-US" sz="4050" b="1" dirty="0"/>
              <a:t>The Wheel of Motivation</a:t>
            </a:r>
          </a:p>
        </p:txBody>
      </p:sp>
    </p:spTree>
    <p:extLst>
      <p:ext uri="{BB962C8B-B14F-4D97-AF65-F5344CB8AC3E}">
        <p14:creationId xmlns:p14="http://schemas.microsoft.com/office/powerpoint/2010/main" val="42389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16992D-BDBC-514A-ADBC-E56F08A3A72A}"/>
              </a:ext>
            </a:extLst>
          </p:cNvPr>
          <p:cNvSpPr txBox="1"/>
          <p:nvPr/>
        </p:nvSpPr>
        <p:spPr>
          <a:xfrm>
            <a:off x="1219200" y="533400"/>
            <a:ext cx="5334000" cy="64665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Energy</a:t>
            </a:r>
          </a:p>
          <a:p>
            <a:pPr marL="285750" indent="-285750">
              <a:lnSpc>
                <a:spcPct val="150000"/>
              </a:lnSpc>
              <a:buFont typeface="Arial" panose="020B0604020202020204" pitchFamily="34" charset="0"/>
              <a:buChar char="•"/>
            </a:pPr>
            <a:r>
              <a:rPr lang="en-US" sz="2800" b="1" dirty="0"/>
              <a:t>Excitement</a:t>
            </a:r>
          </a:p>
          <a:p>
            <a:pPr marL="285750" indent="-285750">
              <a:lnSpc>
                <a:spcPct val="150000"/>
              </a:lnSpc>
              <a:buFont typeface="Arial" panose="020B0604020202020204" pitchFamily="34" charset="0"/>
              <a:buChar char="•"/>
            </a:pPr>
            <a:r>
              <a:rPr lang="en-US" sz="2800" b="1" dirty="0"/>
              <a:t>Engagement</a:t>
            </a:r>
          </a:p>
          <a:p>
            <a:pPr marL="285750" indent="-285750">
              <a:lnSpc>
                <a:spcPct val="150000"/>
              </a:lnSpc>
              <a:buFont typeface="Arial" panose="020B0604020202020204" pitchFamily="34" charset="0"/>
              <a:buChar char="•"/>
            </a:pPr>
            <a:endParaRPr lang="en-US" sz="2800" b="1" dirty="0"/>
          </a:p>
          <a:p>
            <a:pPr marL="285750" indent="-285750">
              <a:lnSpc>
                <a:spcPct val="150000"/>
              </a:lnSpc>
              <a:buFont typeface="Arial" panose="020B0604020202020204" pitchFamily="34" charset="0"/>
              <a:buChar char="•"/>
            </a:pPr>
            <a:r>
              <a:rPr lang="en-US" sz="2800" b="1" dirty="0"/>
              <a:t>Explaining to each other</a:t>
            </a:r>
          </a:p>
          <a:p>
            <a:pPr marL="285750" indent="-285750">
              <a:lnSpc>
                <a:spcPct val="150000"/>
              </a:lnSpc>
              <a:buFont typeface="Arial" panose="020B0604020202020204" pitchFamily="34" charset="0"/>
              <a:buChar char="•"/>
            </a:pPr>
            <a:r>
              <a:rPr lang="en-US" sz="2800" b="1" dirty="0"/>
              <a:t>Looking stuff up </a:t>
            </a:r>
          </a:p>
          <a:p>
            <a:pPr marL="285750" indent="-285750">
              <a:lnSpc>
                <a:spcPct val="150000"/>
              </a:lnSpc>
              <a:buFont typeface="Arial" panose="020B0604020202020204" pitchFamily="34" charset="0"/>
              <a:buChar char="•"/>
            </a:pPr>
            <a:r>
              <a:rPr lang="en-US" sz="2800" b="1" dirty="0"/>
              <a:t>Making connections</a:t>
            </a:r>
          </a:p>
          <a:p>
            <a:pPr marL="285750" indent="-285750">
              <a:lnSpc>
                <a:spcPct val="150000"/>
              </a:lnSpc>
              <a:buFont typeface="Arial" panose="020B0604020202020204" pitchFamily="34" charset="0"/>
              <a:buChar char="•"/>
            </a:pPr>
            <a:r>
              <a:rPr lang="en-US" sz="2800" b="1" dirty="0"/>
              <a:t>Having insights</a:t>
            </a:r>
            <a:br>
              <a:rPr lang="en-US" b="1" dirty="0"/>
            </a:br>
            <a:br>
              <a:rPr lang="en-US" b="1" dirty="0"/>
            </a:br>
            <a:br>
              <a:rPr lang="en-US" b="1" dirty="0"/>
            </a:br>
            <a:endParaRPr lang="en-US" dirty="0"/>
          </a:p>
        </p:txBody>
      </p:sp>
      <p:sp>
        <p:nvSpPr>
          <p:cNvPr id="6" name="TextBox 5">
            <a:extLst>
              <a:ext uri="{FF2B5EF4-FFF2-40B4-BE49-F238E27FC236}">
                <a16:creationId xmlns:a16="http://schemas.microsoft.com/office/drawing/2014/main" id="{0F63CD60-28A9-8C43-BFD4-B00F16A09A84}"/>
              </a:ext>
            </a:extLst>
          </p:cNvPr>
          <p:cNvSpPr txBox="1"/>
          <p:nvPr/>
        </p:nvSpPr>
        <p:spPr>
          <a:xfrm>
            <a:off x="4061871" y="1478582"/>
            <a:ext cx="1401260" cy="369332"/>
          </a:xfrm>
          <a:prstGeom prst="rect">
            <a:avLst/>
          </a:prstGeom>
          <a:noFill/>
        </p:spPr>
        <p:txBody>
          <a:bodyPr wrap="square" rtlCol="0">
            <a:spAutoFit/>
          </a:bodyPr>
          <a:lstStyle/>
          <a:p>
            <a:r>
              <a:rPr lang="en-US" dirty="0"/>
              <a:t>Task Focused</a:t>
            </a:r>
          </a:p>
        </p:txBody>
      </p:sp>
      <p:sp>
        <p:nvSpPr>
          <p:cNvPr id="7" name="TextBox 6">
            <a:extLst>
              <a:ext uri="{FF2B5EF4-FFF2-40B4-BE49-F238E27FC236}">
                <a16:creationId xmlns:a16="http://schemas.microsoft.com/office/drawing/2014/main" id="{E6E08DFD-905E-B24C-BABF-4F9BF74AA053}"/>
              </a:ext>
            </a:extLst>
          </p:cNvPr>
          <p:cNvSpPr txBox="1"/>
          <p:nvPr/>
        </p:nvSpPr>
        <p:spPr>
          <a:xfrm>
            <a:off x="5486400" y="4233222"/>
            <a:ext cx="1828800" cy="369332"/>
          </a:xfrm>
          <a:prstGeom prst="rect">
            <a:avLst/>
          </a:prstGeom>
          <a:noFill/>
        </p:spPr>
        <p:txBody>
          <a:bodyPr wrap="square" rtlCol="0">
            <a:spAutoFit/>
          </a:bodyPr>
          <a:lstStyle/>
          <a:p>
            <a:r>
              <a:rPr lang="en-US" dirty="0"/>
              <a:t>Content Focused</a:t>
            </a:r>
          </a:p>
        </p:txBody>
      </p:sp>
      <p:sp>
        <p:nvSpPr>
          <p:cNvPr id="8" name="Double Brace 7">
            <a:extLst>
              <a:ext uri="{FF2B5EF4-FFF2-40B4-BE49-F238E27FC236}">
                <a16:creationId xmlns:a16="http://schemas.microsoft.com/office/drawing/2014/main" id="{9E295486-9225-A746-8CE4-9F886C7BD22C}"/>
              </a:ext>
            </a:extLst>
          </p:cNvPr>
          <p:cNvSpPr/>
          <p:nvPr/>
        </p:nvSpPr>
        <p:spPr>
          <a:xfrm>
            <a:off x="3886201" y="1453633"/>
            <a:ext cx="1752600" cy="430021"/>
          </a:xfrm>
          <a:prstGeom prst="bracePair">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uble Brace 8">
            <a:extLst>
              <a:ext uri="{FF2B5EF4-FFF2-40B4-BE49-F238E27FC236}">
                <a16:creationId xmlns:a16="http://schemas.microsoft.com/office/drawing/2014/main" id="{E22EDAEC-4E79-0240-96B7-E4DF96B43074}"/>
              </a:ext>
            </a:extLst>
          </p:cNvPr>
          <p:cNvSpPr/>
          <p:nvPr/>
        </p:nvSpPr>
        <p:spPr>
          <a:xfrm>
            <a:off x="5334000" y="4199245"/>
            <a:ext cx="2133600" cy="437287"/>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5249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Sreport copy.png">
            <a:extLst>
              <a:ext uri="{FF2B5EF4-FFF2-40B4-BE49-F238E27FC236}">
                <a16:creationId xmlns:a16="http://schemas.microsoft.com/office/drawing/2014/main" id="{18435AAA-A1A2-2843-976B-BDC0CB103A0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18000"/>
                    </a14:imgEffect>
                  </a14:imgLayer>
                </a14:imgProps>
              </a:ext>
              <a:ext uri="{28A0092B-C50C-407E-A947-70E740481C1C}">
                <a14:useLocalDpi xmlns:a14="http://schemas.microsoft.com/office/drawing/2010/main" val="0"/>
              </a:ext>
            </a:extLst>
          </a:blip>
          <a:srcRect/>
          <a:stretch/>
        </p:blipFill>
        <p:spPr>
          <a:xfrm>
            <a:off x="609600" y="990600"/>
            <a:ext cx="7625563" cy="4419600"/>
          </a:xfrm>
          <a:prstGeom prst="rect">
            <a:avLst/>
          </a:prstGeom>
        </p:spPr>
      </p:pic>
    </p:spTree>
    <p:extLst>
      <p:ext uri="{BB962C8B-B14F-4D97-AF65-F5344CB8AC3E}">
        <p14:creationId xmlns:p14="http://schemas.microsoft.com/office/powerpoint/2010/main" val="14267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5CA9D-442C-E841-9121-E9A213481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4" name="Right Arrow 3">
            <a:extLst>
              <a:ext uri="{FF2B5EF4-FFF2-40B4-BE49-F238E27FC236}">
                <a16:creationId xmlns:a16="http://schemas.microsoft.com/office/drawing/2014/main" id="{E438E0B2-0253-3A43-AA59-4556D82E217A}"/>
              </a:ext>
            </a:extLst>
          </p:cNvPr>
          <p:cNvSpPr/>
          <p:nvPr/>
        </p:nvSpPr>
        <p:spPr>
          <a:xfrm>
            <a:off x="3962400" y="1219200"/>
            <a:ext cx="2057400" cy="6705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07D6BF-9852-AE44-8F04-179ED0B07E54}"/>
              </a:ext>
            </a:extLst>
          </p:cNvPr>
          <p:cNvSpPr/>
          <p:nvPr/>
        </p:nvSpPr>
        <p:spPr>
          <a:xfrm>
            <a:off x="5943600" y="1371600"/>
            <a:ext cx="20574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86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41BA1-E27E-D341-85AA-84790751961B}"/>
              </a:ext>
            </a:extLst>
          </p:cNvPr>
          <p:cNvSpPr txBox="1"/>
          <p:nvPr/>
        </p:nvSpPr>
        <p:spPr>
          <a:xfrm>
            <a:off x="2133600" y="2057400"/>
            <a:ext cx="5155324" cy="1446550"/>
          </a:xfrm>
          <a:prstGeom prst="rect">
            <a:avLst/>
          </a:prstGeom>
          <a:noFill/>
        </p:spPr>
        <p:txBody>
          <a:bodyPr wrap="square" rtlCol="0">
            <a:spAutoFit/>
          </a:bodyPr>
          <a:lstStyle/>
          <a:p>
            <a:pPr algn="ctr"/>
            <a:r>
              <a:rPr lang="en-US" sz="8800" b="1" dirty="0">
                <a:solidFill>
                  <a:schemeClr val="accent1">
                    <a:lumMod val="75000"/>
                  </a:schemeClr>
                </a:solidFill>
              </a:rPr>
              <a:t>Questions</a:t>
            </a:r>
          </a:p>
        </p:txBody>
      </p:sp>
      <p:sp>
        <p:nvSpPr>
          <p:cNvPr id="3" name="TextBox 2">
            <a:extLst>
              <a:ext uri="{FF2B5EF4-FFF2-40B4-BE49-F238E27FC236}">
                <a16:creationId xmlns:a16="http://schemas.microsoft.com/office/drawing/2014/main" id="{4AC10001-A233-304D-85C9-7BE91FDABE62}"/>
              </a:ext>
            </a:extLst>
          </p:cNvPr>
          <p:cNvSpPr txBox="1"/>
          <p:nvPr/>
        </p:nvSpPr>
        <p:spPr>
          <a:xfrm>
            <a:off x="2438400" y="5943600"/>
            <a:ext cx="4648200" cy="523220"/>
          </a:xfrm>
          <a:prstGeom prst="rect">
            <a:avLst/>
          </a:prstGeom>
          <a:noFill/>
        </p:spPr>
        <p:txBody>
          <a:bodyPr wrap="square" rtlCol="0">
            <a:spAutoFit/>
          </a:bodyPr>
          <a:lstStyle/>
          <a:p>
            <a:pPr algn="ctr"/>
            <a:r>
              <a:rPr lang="en-US" sz="2800" dirty="0" err="1">
                <a:solidFill>
                  <a:schemeClr val="accent1">
                    <a:lumMod val="75000"/>
                  </a:schemeClr>
                </a:solidFill>
              </a:rPr>
              <a:t>jim.sibley@ubc.ca</a:t>
            </a:r>
            <a:endParaRPr lang="en-US" sz="2800" dirty="0">
              <a:solidFill>
                <a:schemeClr val="accent1">
                  <a:lumMod val="75000"/>
                </a:schemeClr>
              </a:solidFill>
            </a:endParaRPr>
          </a:p>
        </p:txBody>
      </p:sp>
    </p:spTree>
    <p:extLst>
      <p:ext uri="{BB962C8B-B14F-4D97-AF65-F5344CB8AC3E}">
        <p14:creationId xmlns:p14="http://schemas.microsoft.com/office/powerpoint/2010/main" val="280614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4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41BA1-E27E-D341-85AA-84790751961B}"/>
              </a:ext>
            </a:extLst>
          </p:cNvPr>
          <p:cNvSpPr txBox="1"/>
          <p:nvPr/>
        </p:nvSpPr>
        <p:spPr>
          <a:xfrm>
            <a:off x="1524000" y="2209800"/>
            <a:ext cx="5943600" cy="1446550"/>
          </a:xfrm>
          <a:prstGeom prst="rect">
            <a:avLst/>
          </a:prstGeom>
          <a:noFill/>
        </p:spPr>
        <p:txBody>
          <a:bodyPr wrap="square" rtlCol="0">
            <a:spAutoFit/>
          </a:bodyPr>
          <a:lstStyle/>
          <a:p>
            <a:pPr algn="ctr"/>
            <a:r>
              <a:rPr lang="en-US" sz="8800" b="1" dirty="0"/>
              <a:t>Dotmocracy</a:t>
            </a:r>
          </a:p>
        </p:txBody>
      </p:sp>
    </p:spTree>
    <p:extLst>
      <p:ext uri="{BB962C8B-B14F-4D97-AF65-F5344CB8AC3E}">
        <p14:creationId xmlns:p14="http://schemas.microsoft.com/office/powerpoint/2010/main" val="84761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666E-35D0-AD40-B665-0D5B53316FF5}"/>
              </a:ext>
            </a:extLst>
          </p:cNvPr>
          <p:cNvSpPr>
            <a:spLocks noGrp="1"/>
          </p:cNvSpPr>
          <p:nvPr>
            <p:ph type="title"/>
          </p:nvPr>
        </p:nvSpPr>
        <p:spPr>
          <a:xfrm>
            <a:off x="609600" y="304801"/>
            <a:ext cx="7886700" cy="914400"/>
          </a:xfrm>
        </p:spPr>
        <p:txBody>
          <a:bodyPr/>
          <a:lstStyle/>
          <a:p>
            <a:r>
              <a:rPr lang="en-US" b="1" dirty="0">
                <a:solidFill>
                  <a:schemeClr val="accent1">
                    <a:lumMod val="75000"/>
                  </a:schemeClr>
                </a:solidFill>
                <a:latin typeface="+mn-lt"/>
              </a:rPr>
              <a:t>Learning Outcomes</a:t>
            </a:r>
          </a:p>
        </p:txBody>
      </p:sp>
      <p:sp>
        <p:nvSpPr>
          <p:cNvPr id="3" name="TextBox 2">
            <a:extLst>
              <a:ext uri="{FF2B5EF4-FFF2-40B4-BE49-F238E27FC236}">
                <a16:creationId xmlns:a16="http://schemas.microsoft.com/office/drawing/2014/main" id="{AF107296-01B2-CD42-81F0-2FBF3785674D}"/>
              </a:ext>
            </a:extLst>
          </p:cNvPr>
          <p:cNvSpPr txBox="1"/>
          <p:nvPr/>
        </p:nvSpPr>
        <p:spPr>
          <a:xfrm>
            <a:off x="1143000" y="1447800"/>
            <a:ext cx="6629400"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i="1" dirty="0"/>
              <a:t>Explain why constraining choice for activities is important</a:t>
            </a:r>
          </a:p>
          <a:p>
            <a:pPr marL="285750" indent="-285750">
              <a:lnSpc>
                <a:spcPct val="150000"/>
              </a:lnSpc>
              <a:buFont typeface="Arial" panose="020B0604020202020204" pitchFamily="34" charset="0"/>
              <a:buChar char="•"/>
            </a:pPr>
            <a:r>
              <a:rPr lang="en-CA" i="1" dirty="0"/>
              <a:t>Explain why making a specific decision is important</a:t>
            </a:r>
          </a:p>
          <a:p>
            <a:pPr marL="285750" indent="-285750">
              <a:lnSpc>
                <a:spcPct val="150000"/>
              </a:lnSpc>
              <a:buFont typeface="Arial" panose="020B0604020202020204" pitchFamily="34" charset="0"/>
              <a:buChar char="•"/>
            </a:pPr>
            <a:r>
              <a:rPr lang="en-CA" i="1" dirty="0"/>
              <a:t>Name the 4 S’s of the 4S problem-solving model</a:t>
            </a:r>
          </a:p>
          <a:p>
            <a:pPr marL="285750" indent="-285750">
              <a:lnSpc>
                <a:spcPct val="150000"/>
              </a:lnSpc>
              <a:buFont typeface="Arial" panose="020B0604020202020204" pitchFamily="34" charset="0"/>
              <a:buChar char="•"/>
            </a:pPr>
            <a:r>
              <a:rPr lang="en-CA" i="1" dirty="0"/>
              <a:t>Explain why simultaneous reporting is critical</a:t>
            </a:r>
            <a:endParaRPr lang="en-CA" dirty="0"/>
          </a:p>
          <a:p>
            <a:pPr marL="285750" indent="-285750">
              <a:lnSpc>
                <a:spcPct val="150000"/>
              </a:lnSpc>
              <a:buFont typeface="Arial" panose="020B0604020202020204" pitchFamily="34" charset="0"/>
              <a:buChar char="•"/>
            </a:pPr>
            <a:r>
              <a:rPr lang="en-CA" i="1" dirty="0"/>
              <a:t>Design a simple constrained problem using a </a:t>
            </a:r>
            <a:r>
              <a:rPr lang="en-CA" b="1" i="1" dirty="0"/>
              <a:t>superlative</a:t>
            </a:r>
            <a:endParaRPr lang="en-CA" dirty="0"/>
          </a:p>
        </p:txBody>
      </p:sp>
    </p:spTree>
    <p:extLst>
      <p:ext uri="{BB962C8B-B14F-4D97-AF65-F5344CB8AC3E}">
        <p14:creationId xmlns:p14="http://schemas.microsoft.com/office/powerpoint/2010/main" val="103902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AA54DA-3C55-A44D-AE80-E13D7B189D30}"/>
              </a:ext>
            </a:extLst>
          </p:cNvPr>
          <p:cNvSpPr txBox="1"/>
          <p:nvPr/>
        </p:nvSpPr>
        <p:spPr>
          <a:xfrm>
            <a:off x="1092200" y="1371600"/>
            <a:ext cx="5343236" cy="461665"/>
          </a:xfrm>
          <a:prstGeom prst="rect">
            <a:avLst/>
          </a:prstGeom>
          <a:noFill/>
        </p:spPr>
        <p:txBody>
          <a:bodyPr wrap="square" rtlCol="0">
            <a:spAutoFit/>
          </a:bodyPr>
          <a:lstStyle/>
          <a:p>
            <a:r>
              <a:rPr lang="en-US" sz="2400" b="1" dirty="0"/>
              <a:t>What would you do in this situation?</a:t>
            </a:r>
            <a:endParaRPr lang="en-CA" sz="2400" b="1" dirty="0"/>
          </a:p>
        </p:txBody>
      </p:sp>
      <p:sp>
        <p:nvSpPr>
          <p:cNvPr id="6" name="TextBox 5">
            <a:extLst>
              <a:ext uri="{FF2B5EF4-FFF2-40B4-BE49-F238E27FC236}">
                <a16:creationId xmlns:a16="http://schemas.microsoft.com/office/drawing/2014/main" id="{7FE482D2-D91E-A24B-A407-BE55F6443AAF}"/>
              </a:ext>
            </a:extLst>
          </p:cNvPr>
          <p:cNvSpPr txBox="1"/>
          <p:nvPr/>
        </p:nvSpPr>
        <p:spPr>
          <a:xfrm>
            <a:off x="1143000" y="2628900"/>
            <a:ext cx="6781800" cy="461665"/>
          </a:xfrm>
          <a:prstGeom prst="rect">
            <a:avLst/>
          </a:prstGeom>
          <a:noFill/>
        </p:spPr>
        <p:txBody>
          <a:bodyPr wrap="square" rtlCol="0">
            <a:spAutoFit/>
          </a:bodyPr>
          <a:lstStyle/>
          <a:p>
            <a:r>
              <a:rPr lang="en-US" sz="2400" b="1" dirty="0"/>
              <a:t>What would you do first in this situation?</a:t>
            </a:r>
            <a:endParaRPr lang="en-CA" sz="2400" b="1" dirty="0"/>
          </a:p>
        </p:txBody>
      </p:sp>
      <p:sp>
        <p:nvSpPr>
          <p:cNvPr id="7" name="TextBox 6">
            <a:extLst>
              <a:ext uri="{FF2B5EF4-FFF2-40B4-BE49-F238E27FC236}">
                <a16:creationId xmlns:a16="http://schemas.microsoft.com/office/drawing/2014/main" id="{8160EE06-A4A9-1244-BF4C-7918C7D6EC1B}"/>
              </a:ext>
            </a:extLst>
          </p:cNvPr>
          <p:cNvSpPr txBox="1"/>
          <p:nvPr/>
        </p:nvSpPr>
        <p:spPr>
          <a:xfrm>
            <a:off x="1143000" y="3886200"/>
            <a:ext cx="6781800" cy="461665"/>
          </a:xfrm>
          <a:prstGeom prst="rect">
            <a:avLst/>
          </a:prstGeom>
          <a:noFill/>
        </p:spPr>
        <p:txBody>
          <a:bodyPr wrap="square" rtlCol="0">
            <a:spAutoFit/>
          </a:bodyPr>
          <a:lstStyle/>
          <a:p>
            <a:r>
              <a:rPr lang="en-US" sz="2400" b="1" dirty="0"/>
              <a:t>Which of these would you do first in this situation?</a:t>
            </a:r>
            <a:endParaRPr lang="en-CA" sz="2400" b="1" dirty="0"/>
          </a:p>
        </p:txBody>
      </p:sp>
      <p:sp>
        <p:nvSpPr>
          <p:cNvPr id="2" name="TextBox 1">
            <a:extLst>
              <a:ext uri="{FF2B5EF4-FFF2-40B4-BE49-F238E27FC236}">
                <a16:creationId xmlns:a16="http://schemas.microsoft.com/office/drawing/2014/main" id="{A1101509-7B60-9A48-8B64-FD4AE85C7953}"/>
              </a:ext>
            </a:extLst>
          </p:cNvPr>
          <p:cNvSpPr txBox="1"/>
          <p:nvPr/>
        </p:nvSpPr>
        <p:spPr>
          <a:xfrm>
            <a:off x="4196217" y="5029200"/>
            <a:ext cx="4478438" cy="1323439"/>
          </a:xfrm>
          <a:prstGeom prst="rect">
            <a:avLst/>
          </a:prstGeom>
          <a:solidFill>
            <a:srgbClr val="FFFF00"/>
          </a:solidFill>
          <a:ln>
            <a:solidFill>
              <a:schemeClr val="tx1"/>
            </a:solidFill>
          </a:ln>
          <a:effectLst>
            <a:outerShdw blurRad="50800" dist="38100" dir="7680000" sx="102000" sy="102000" algn="tl" rotWithShape="0">
              <a:prstClr val="black">
                <a:alpha val="40000"/>
              </a:prstClr>
            </a:outerShdw>
          </a:effectLst>
        </p:spPr>
        <p:txBody>
          <a:bodyPr wrap="square" rtlCol="0">
            <a:spAutoFit/>
          </a:bodyPr>
          <a:lstStyle/>
          <a:p>
            <a:pPr algn="ctr"/>
            <a:r>
              <a:rPr lang="en-US" sz="4000" dirty="0"/>
              <a:t>Constraint is what intensifies discourse</a:t>
            </a:r>
          </a:p>
        </p:txBody>
      </p:sp>
    </p:spTree>
    <p:extLst>
      <p:ext uri="{BB962C8B-B14F-4D97-AF65-F5344CB8AC3E}">
        <p14:creationId xmlns:p14="http://schemas.microsoft.com/office/powerpoint/2010/main" val="40609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90" y="542195"/>
            <a:ext cx="8048625" cy="1938992"/>
          </a:xfrm>
          <a:prstGeom prst="rect">
            <a:avLst/>
          </a:prstGeom>
        </p:spPr>
        <p:txBody>
          <a:bodyPr wrap="square">
            <a:spAutoFit/>
          </a:bodyPr>
          <a:lstStyle/>
          <a:p>
            <a:pPr algn="ctr"/>
            <a:r>
              <a:rPr lang="en-US" sz="4000" dirty="0"/>
              <a:t>Decisions give visible form to students thinking and use of knowledge</a:t>
            </a:r>
          </a:p>
        </p:txBody>
      </p:sp>
      <p:pic>
        <p:nvPicPr>
          <p:cNvPr id="4" name="Picture 3" descr="Screen Shot 2015-10-02 at 11.5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844" y="2637245"/>
            <a:ext cx="6224225" cy="3622189"/>
          </a:xfrm>
          <a:prstGeom prst="rect">
            <a:avLst/>
          </a:prstGeom>
        </p:spPr>
      </p:pic>
    </p:spTree>
    <p:extLst>
      <p:ext uri="{BB962C8B-B14F-4D97-AF65-F5344CB8AC3E}">
        <p14:creationId xmlns:p14="http://schemas.microsoft.com/office/powerpoint/2010/main" val="65038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DC1181-8975-B940-8BFA-042C48CF734E}"/>
              </a:ext>
            </a:extLst>
          </p:cNvPr>
          <p:cNvPicPr>
            <a:picLocks noChangeAspect="1"/>
          </p:cNvPicPr>
          <p:nvPr/>
        </p:nvPicPr>
        <p:blipFill rotWithShape="1">
          <a:blip r:embed="rId3">
            <a:extLst>
              <a:ext uri="{28A0092B-C50C-407E-A947-70E740481C1C}">
                <a14:useLocalDpi xmlns:a14="http://schemas.microsoft.com/office/drawing/2010/main" val="0"/>
              </a:ext>
            </a:extLst>
          </a:blip>
          <a:srcRect l="2957" t="12905" r="3416" b="11815"/>
          <a:stretch/>
        </p:blipFill>
        <p:spPr>
          <a:xfrm>
            <a:off x="990600" y="3581400"/>
            <a:ext cx="7239000" cy="2667000"/>
          </a:xfrm>
          <a:prstGeom prst="rect">
            <a:avLst/>
          </a:prstGeom>
        </p:spPr>
      </p:pic>
      <p:pic>
        <p:nvPicPr>
          <p:cNvPr id="3" name="Picture 2">
            <a:extLst>
              <a:ext uri="{FF2B5EF4-FFF2-40B4-BE49-F238E27FC236}">
                <a16:creationId xmlns:a16="http://schemas.microsoft.com/office/drawing/2014/main" id="{D81CE6F4-E6B0-614D-B962-3432D36065C9}"/>
              </a:ext>
            </a:extLst>
          </p:cNvPr>
          <p:cNvPicPr>
            <a:picLocks noChangeAspect="1"/>
          </p:cNvPicPr>
          <p:nvPr/>
        </p:nvPicPr>
        <p:blipFill rotWithShape="1">
          <a:blip r:embed="rId4">
            <a:extLst>
              <a:ext uri="{28A0092B-C50C-407E-A947-70E740481C1C}">
                <a14:useLocalDpi xmlns:a14="http://schemas.microsoft.com/office/drawing/2010/main" val="0"/>
              </a:ext>
            </a:extLst>
          </a:blip>
          <a:srcRect l="4300" r="3226" b="3226"/>
          <a:stretch/>
        </p:blipFill>
        <p:spPr>
          <a:xfrm>
            <a:off x="3048000" y="381000"/>
            <a:ext cx="2785110" cy="3886200"/>
          </a:xfrm>
          <a:prstGeom prst="rect">
            <a:avLst/>
          </a:prstGeom>
        </p:spPr>
      </p:pic>
    </p:spTree>
    <p:extLst>
      <p:ext uri="{BB962C8B-B14F-4D97-AF65-F5344CB8AC3E}">
        <p14:creationId xmlns:p14="http://schemas.microsoft.com/office/powerpoint/2010/main" val="425669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599"/>
          </a:xfrm>
          <a:noFill/>
        </p:spPr>
        <p:txBody>
          <a:bodyPr>
            <a:normAutofit/>
          </a:bodyPr>
          <a:lstStyle/>
          <a:p>
            <a:pPr marL="0" indent="0">
              <a:buNone/>
            </a:pPr>
            <a:r>
              <a:rPr lang="en-CA" dirty="0"/>
              <a:t>You are head of Engineering for a large dam project on the Yellow river in the </a:t>
            </a:r>
            <a:r>
              <a:rPr lang="en-CA" dirty="0" err="1"/>
              <a:t>Ningxai</a:t>
            </a:r>
            <a:r>
              <a:rPr lang="en-CA" dirty="0"/>
              <a:t> province of China. The dam is to be located in the </a:t>
            </a:r>
            <a:r>
              <a:rPr lang="en-CA" dirty="0" err="1"/>
              <a:t>Yiling</a:t>
            </a:r>
            <a:r>
              <a:rPr lang="en-CA" dirty="0"/>
              <a:t> district near the exit of the Ordos Loop section of the river. The dam is to be located at 34°49′46″N  111°20′41″E. The Yellow river is China’s third largest river. The river is characterized by extremely high silt loads, especially in spring floods. The local bedrock is highly fractured gneiss. The dam will be a concrete </a:t>
            </a:r>
            <a:r>
              <a:rPr lang="en-CA" dirty="0" err="1"/>
              <a:t>earthfill</a:t>
            </a:r>
            <a:r>
              <a:rPr lang="en-CA" dirty="0"/>
              <a:t> hybrid design. You have been asked to determine some of the main design parameters, including safety related questions like what flood event return period to build the dam to withstand.</a:t>
            </a:r>
          </a:p>
          <a:p>
            <a:pPr marL="0" indent="0">
              <a:buNone/>
            </a:pPr>
            <a:r>
              <a:rPr lang="en-CA" dirty="0"/>
              <a:t> </a:t>
            </a:r>
          </a:p>
          <a:p>
            <a:pPr marL="0" indent="0">
              <a:buNone/>
            </a:pPr>
            <a:r>
              <a:rPr lang="en-CA" dirty="0"/>
              <a:t>What </a:t>
            </a:r>
            <a:r>
              <a:rPr lang="en-CA" b="1" dirty="0"/>
              <a:t>flood</a:t>
            </a:r>
            <a:r>
              <a:rPr lang="en-CA" dirty="0"/>
              <a:t> </a:t>
            </a:r>
            <a:r>
              <a:rPr lang="en-CA" b="1" dirty="0"/>
              <a:t>return period</a:t>
            </a:r>
            <a:r>
              <a:rPr lang="en-CA" dirty="0"/>
              <a:t> would you recommend the dam be designed to withstand?</a:t>
            </a:r>
          </a:p>
          <a:p>
            <a:pPr marL="0" indent="0">
              <a:buNone/>
            </a:pPr>
            <a:endParaRPr lang="en-CA" dirty="0"/>
          </a:p>
          <a:p>
            <a:pPr marL="892175" lvl="0" indent="-514350" defTabSz="1341438">
              <a:buFont typeface="+mj-lt"/>
              <a:buAutoNum type="alphaUcPeriod"/>
            </a:pPr>
            <a:r>
              <a:rPr lang="en-CA" dirty="0"/>
              <a:t>once in 50 year flood </a:t>
            </a:r>
            <a:endParaRPr lang="en-CA" u="none" strike="noStrike" dirty="0">
              <a:effectLst/>
            </a:endParaRPr>
          </a:p>
          <a:p>
            <a:pPr marL="892175" lvl="0" indent="-514350" defTabSz="1341438">
              <a:buFont typeface="+mj-lt"/>
              <a:buAutoNum type="alphaUcPeriod"/>
            </a:pPr>
            <a:r>
              <a:rPr lang="en-CA" dirty="0"/>
              <a:t>once in 100 year flood</a:t>
            </a:r>
            <a:endParaRPr lang="en-CA" u="none" strike="noStrike" dirty="0">
              <a:effectLst/>
            </a:endParaRPr>
          </a:p>
          <a:p>
            <a:pPr marL="892175" lvl="0" indent="-514350" defTabSz="1341438">
              <a:buFont typeface="+mj-lt"/>
              <a:buAutoNum type="alphaUcPeriod"/>
            </a:pPr>
            <a:r>
              <a:rPr lang="en-CA" dirty="0"/>
              <a:t>once in 200 year flood</a:t>
            </a:r>
            <a:endParaRPr lang="en-CA" u="none" strike="noStrike" dirty="0">
              <a:effectLst/>
            </a:endParaRPr>
          </a:p>
          <a:p>
            <a:pPr marL="892175" lvl="0" indent="-514350" defTabSz="1341438">
              <a:buFont typeface="+mj-lt"/>
              <a:buAutoNum type="alphaUcPeriod"/>
            </a:pPr>
            <a:r>
              <a:rPr lang="en-CA" dirty="0"/>
              <a:t>once in 500 year flood</a:t>
            </a:r>
            <a:endParaRPr lang="en-CA" u="none" strike="noStrike" dirty="0">
              <a:effectLst/>
            </a:endParaRPr>
          </a:p>
          <a:p>
            <a:endParaRPr lang="en-US" dirty="0"/>
          </a:p>
        </p:txBody>
      </p:sp>
      <p:pic>
        <p:nvPicPr>
          <p:cNvPr id="5" name="Picture 4">
            <a:extLst>
              <a:ext uri="{FF2B5EF4-FFF2-40B4-BE49-F238E27FC236}">
                <a16:creationId xmlns:a16="http://schemas.microsoft.com/office/drawing/2014/main" id="{238971A8-BB13-5A49-A0B7-C3DF5641DE96}"/>
              </a:ext>
            </a:extLst>
          </p:cNvPr>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800600" y="3962399"/>
            <a:ext cx="3886200" cy="2667000"/>
          </a:xfrm>
          <a:prstGeom prst="rect">
            <a:avLst/>
          </a:prstGeom>
          <a:noFill/>
          <a:ln>
            <a:noFill/>
          </a:ln>
        </p:spPr>
      </p:pic>
    </p:spTree>
    <p:extLst>
      <p:ext uri="{BB962C8B-B14F-4D97-AF65-F5344CB8AC3E}">
        <p14:creationId xmlns:p14="http://schemas.microsoft.com/office/powerpoint/2010/main" val="420313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997" y="2206565"/>
            <a:ext cx="8229600" cy="1143000"/>
          </a:xfrm>
        </p:spPr>
        <p:txBody>
          <a:bodyPr>
            <a:noAutofit/>
          </a:bodyPr>
          <a:lstStyle/>
          <a:p>
            <a:pPr algn="ctr"/>
            <a:r>
              <a:rPr lang="en-US" sz="4800" dirty="0"/>
              <a:t>Are they really just </a:t>
            </a:r>
            <a:br>
              <a:rPr lang="en-US" sz="4800" dirty="0"/>
            </a:br>
            <a:r>
              <a:rPr lang="en-US" sz="4800" dirty="0"/>
              <a:t>multiple-choice </a:t>
            </a:r>
            <a:br>
              <a:rPr lang="en-US" sz="4800" dirty="0"/>
            </a:br>
            <a:r>
              <a:rPr lang="en-US" sz="4800" dirty="0"/>
              <a:t>questions?</a:t>
            </a:r>
          </a:p>
        </p:txBody>
      </p:sp>
      <p:sp>
        <p:nvSpPr>
          <p:cNvPr id="4" name="TextBox 3"/>
          <p:cNvSpPr txBox="1"/>
          <p:nvPr/>
        </p:nvSpPr>
        <p:spPr>
          <a:xfrm>
            <a:off x="693252" y="4498821"/>
            <a:ext cx="8054345" cy="523220"/>
          </a:xfrm>
          <a:prstGeom prst="rect">
            <a:avLst/>
          </a:prstGeom>
          <a:noFill/>
        </p:spPr>
        <p:txBody>
          <a:bodyPr wrap="square" rtlCol="0">
            <a:spAutoFit/>
          </a:bodyPr>
          <a:lstStyle/>
          <a:p>
            <a:pPr algn="ctr"/>
            <a:r>
              <a:rPr lang="en-US" sz="2800" b="1" dirty="0">
                <a:solidFill>
                  <a:srgbClr val="FF0000"/>
                </a:solidFill>
              </a:rPr>
              <a:t>Complex data, complex decisions, simple report</a:t>
            </a:r>
          </a:p>
        </p:txBody>
      </p:sp>
    </p:spTree>
    <p:extLst>
      <p:ext uri="{BB962C8B-B14F-4D97-AF65-F5344CB8AC3E}">
        <p14:creationId xmlns:p14="http://schemas.microsoft.com/office/powerpoint/2010/main" val="4220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17629</TotalTime>
  <Words>1334</Words>
  <Application>Microsoft Macintosh PowerPoint</Application>
  <PresentationFormat>On-screen Show (4:3)</PresentationFormat>
  <Paragraphs>153</Paragraphs>
  <Slides>33</Slides>
  <Notes>9</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Calibri Light</vt:lpstr>
      <vt:lpstr>Cambria</vt:lpstr>
      <vt:lpstr>Courier New</vt:lpstr>
      <vt:lpstr>Times New Roman</vt:lpstr>
      <vt:lpstr>Office Theme</vt:lpstr>
      <vt:lpstr>Worksheet</vt:lpstr>
      <vt:lpstr>PowerPoint Presentation</vt:lpstr>
      <vt:lpstr>What makes a classroom activity/discussion great? </vt:lpstr>
      <vt:lpstr>PowerPoint Presentation</vt:lpstr>
      <vt:lpstr>Learning Outcomes</vt:lpstr>
      <vt:lpstr>PowerPoint Presentation</vt:lpstr>
      <vt:lpstr>PowerPoint Presentation</vt:lpstr>
      <vt:lpstr>PowerPoint Presentation</vt:lpstr>
      <vt:lpstr>PowerPoint Presentation</vt:lpstr>
      <vt:lpstr>Are they really just  multiple-choice  questions?</vt:lpstr>
      <vt:lpstr>PowerPoint Presentation</vt:lpstr>
      <vt:lpstr>PowerPoint Presentation</vt:lpstr>
      <vt:lpstr>Read Page 1-2  </vt:lpstr>
      <vt:lpstr>Constrained choice intensify discourse</vt:lpstr>
      <vt:lpstr>PowerPoint Presentation</vt:lpstr>
      <vt:lpstr>PowerPoint Presentation</vt:lpstr>
      <vt:lpstr>PowerPoint Presentation</vt:lpstr>
      <vt:lpstr>PowerPoint Presentation</vt:lpstr>
      <vt:lpstr>PowerPoint Presentation</vt:lpstr>
      <vt:lpstr>Read Page 3-4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Leadership Academy: Put Teams to Work in Your Class</dc:title>
  <dc:creator>Billie</dc:creator>
  <cp:lastModifiedBy>Microsoft Office User</cp:lastModifiedBy>
  <cp:revision>899</cp:revision>
  <cp:lastPrinted>2018-11-06T23:13:15Z</cp:lastPrinted>
  <dcterms:created xsi:type="dcterms:W3CDTF">2010-03-25T18:57:36Z</dcterms:created>
  <dcterms:modified xsi:type="dcterms:W3CDTF">2019-02-15T19:31:34Z</dcterms:modified>
</cp:coreProperties>
</file>